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76" r:id="rId4"/>
    <p:sldId id="258" r:id="rId5"/>
    <p:sldId id="259" r:id="rId6"/>
    <p:sldId id="260" r:id="rId7"/>
    <p:sldId id="262" r:id="rId8"/>
    <p:sldId id="263" r:id="rId9"/>
    <p:sldId id="264" r:id="rId10"/>
    <p:sldId id="265" r:id="rId11"/>
    <p:sldId id="266" r:id="rId12"/>
    <p:sldId id="268" r:id="rId13"/>
    <p:sldId id="269" r:id="rId14"/>
    <p:sldId id="270" r:id="rId15"/>
    <p:sldId id="272" r:id="rId16"/>
    <p:sldId id="273" r:id="rId17"/>
    <p:sldId id="274" r:id="rId18"/>
    <p:sldId id="275" r:id="rId19"/>
    <p:sldId id="277" r:id="rId20"/>
  </p:sldIdLst>
  <p:sldSz cx="12801600" cy="7772400"/>
  <p:notesSz cx="12344400" cy="7315200"/>
  <p:defaultTextStyle>
    <a:defPPr>
      <a:defRPr kern="0"/>
    </a:defPPr>
  </p:defaultTextStyle>
  <p:extLst>
    <p:ext uri="{EFAFB233-063F-42B5-8137-9DF3F51BA10A}">
      <p15:sldGuideLst xmlns:p15="http://schemas.microsoft.com/office/powerpoint/2012/main">
        <p15:guide id="1" orient="horz" pos="3264" userDrawn="1">
          <p15:clr>
            <a:srgbClr val="A4A3A4"/>
          </p15:clr>
        </p15:guide>
        <p15:guide id="2" pos="22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27D"/>
    <a:srgbClr val="86B75E"/>
    <a:srgbClr val="77A84F"/>
    <a:srgbClr val="F8FDE9"/>
    <a:srgbClr val="7C9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73" autoAdjust="0"/>
    <p:restoredTop sz="93305" autoAdjust="0"/>
  </p:normalViewPr>
  <p:slideViewPr>
    <p:cSldViewPr>
      <p:cViewPr varScale="1">
        <p:scale>
          <a:sx n="84" d="100"/>
          <a:sy n="84" d="100"/>
        </p:scale>
        <p:origin x="356" y="64"/>
      </p:cViewPr>
      <p:guideLst>
        <p:guide orient="horz" pos="3264"/>
        <p:guide pos="22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0120" y="2409445"/>
            <a:ext cx="10881360" cy="412100"/>
          </a:xfrm>
          <a:prstGeom prst="rect">
            <a:avLst/>
          </a:prstGeom>
        </p:spPr>
        <p:txBody>
          <a:bodyPr wrap="square" lIns="0" tIns="0" rIns="0" bIns="0">
            <a:spAutoFit/>
          </a:bodyPr>
          <a:lstStyle>
            <a:lvl1pPr>
              <a:defRPr sz="2678" b="1" i="0">
                <a:solidFill>
                  <a:srgbClr val="020202"/>
                </a:solidFill>
                <a:latin typeface="Gill Sans MT"/>
                <a:cs typeface="Gill Sans MT"/>
              </a:defRPr>
            </a:lvl1pPr>
          </a:lstStyle>
          <a:p>
            <a:endParaRPr/>
          </a:p>
        </p:txBody>
      </p:sp>
      <p:sp>
        <p:nvSpPr>
          <p:cNvPr id="3" name="Holder 3"/>
          <p:cNvSpPr>
            <a:spLocks noGrp="1"/>
          </p:cNvSpPr>
          <p:nvPr>
            <p:ph type="subTitle" idx="4"/>
          </p:nvPr>
        </p:nvSpPr>
        <p:spPr>
          <a:xfrm>
            <a:off x="1920240" y="4352545"/>
            <a:ext cx="89611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40" b="0" i="0">
                <a:solidFill>
                  <a:schemeClr val="tx1"/>
                </a:solidFill>
                <a:latin typeface="Trebuchet MS"/>
                <a:cs typeface="Trebuchet MS"/>
              </a:defRPr>
            </a:lvl1pPr>
          </a:lstStyle>
          <a:p>
            <a:pPr marL="13335">
              <a:spcBef>
                <a:spcPts val="68"/>
              </a:spcBef>
            </a:pPr>
            <a:r>
              <a:rPr lang="en-US"/>
              <a:t>©2024</a:t>
            </a:r>
            <a:r>
              <a:rPr lang="en-US" spc="42"/>
              <a:t> </a:t>
            </a:r>
            <a:r>
              <a:rPr lang="en-US" spc="-11"/>
              <a:t>Proprietary</a:t>
            </a:r>
            <a:r>
              <a:rPr lang="en-US" spc="37"/>
              <a:t> </a:t>
            </a:r>
            <a:r>
              <a:rPr lang="en-US"/>
              <a:t>and</a:t>
            </a:r>
            <a:r>
              <a:rPr lang="en-US" spc="47"/>
              <a:t> </a:t>
            </a:r>
            <a:r>
              <a:rPr lang="en-US" spc="-21"/>
              <a:t>Conﬁdential.</a:t>
            </a:r>
            <a:r>
              <a:rPr lang="en-US" spc="95"/>
              <a:t> </a:t>
            </a:r>
            <a:r>
              <a:rPr lang="en-US" spc="-42"/>
              <a:t>All</a:t>
            </a:r>
            <a:r>
              <a:rPr lang="en-US" spc="5"/>
              <a:t> </a:t>
            </a:r>
            <a:r>
              <a:rPr lang="en-US"/>
              <a:t>Rights</a:t>
            </a:r>
            <a:r>
              <a:rPr lang="en-US" spc="100"/>
              <a:t> </a:t>
            </a:r>
            <a:r>
              <a:rPr lang="en-US" spc="-11"/>
              <a:t>Reserved.</a:t>
            </a:r>
            <a:endParaRPr lang="en-US" spc="-1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p:txBody>
          <a:bodyPr lIns="0" tIns="0" rIns="0" bIns="0"/>
          <a:lstStyle>
            <a:lvl1pPr>
              <a:defRPr sz="1418" b="0" i="0">
                <a:solidFill>
                  <a:schemeClr val="tx1"/>
                </a:solidFill>
                <a:latin typeface="Trebuchet MS"/>
                <a:cs typeface="Trebuchet MS"/>
              </a:defRPr>
            </a:lvl1pPr>
          </a:lstStyle>
          <a:p>
            <a:pPr marL="140018"/>
            <a:fld id="{81D60167-4931-47E6-BA6A-407CBD079E47}" type="slidenum">
              <a:rPr lang="en-US" spc="-53" smtClean="0"/>
              <a:pPr marL="140018"/>
              <a:t>‹#›</a:t>
            </a:fld>
            <a:endParaRPr lang="en-US" spc="-53"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6742" y="482170"/>
            <a:ext cx="11628119" cy="412100"/>
          </a:xfrm>
        </p:spPr>
        <p:txBody>
          <a:bodyPr lIns="0" tIns="0" rIns="0" bIns="0"/>
          <a:lstStyle>
            <a:lvl1pPr>
              <a:defRPr sz="2678" b="1" i="0">
                <a:solidFill>
                  <a:srgbClr val="020202"/>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40" b="0" i="0">
                <a:solidFill>
                  <a:schemeClr val="tx1"/>
                </a:solidFill>
                <a:latin typeface="Trebuchet MS"/>
                <a:cs typeface="Trebuchet MS"/>
              </a:defRPr>
            </a:lvl1pPr>
          </a:lstStyle>
          <a:p>
            <a:pPr marL="13335">
              <a:spcBef>
                <a:spcPts val="68"/>
              </a:spcBef>
            </a:pPr>
            <a:r>
              <a:rPr lang="en-US"/>
              <a:t>©2024</a:t>
            </a:r>
            <a:r>
              <a:rPr lang="en-US" spc="42"/>
              <a:t> </a:t>
            </a:r>
            <a:r>
              <a:rPr lang="en-US" spc="-11"/>
              <a:t>Proprietary</a:t>
            </a:r>
            <a:r>
              <a:rPr lang="en-US" spc="37"/>
              <a:t> </a:t>
            </a:r>
            <a:r>
              <a:rPr lang="en-US"/>
              <a:t>and</a:t>
            </a:r>
            <a:r>
              <a:rPr lang="en-US" spc="47"/>
              <a:t> </a:t>
            </a:r>
            <a:r>
              <a:rPr lang="en-US" spc="-21"/>
              <a:t>Conﬁdential.</a:t>
            </a:r>
            <a:r>
              <a:rPr lang="en-US" spc="95"/>
              <a:t> </a:t>
            </a:r>
            <a:r>
              <a:rPr lang="en-US" spc="-42"/>
              <a:t>All</a:t>
            </a:r>
            <a:r>
              <a:rPr lang="en-US" spc="5"/>
              <a:t> </a:t>
            </a:r>
            <a:r>
              <a:rPr lang="en-US"/>
              <a:t>Rights</a:t>
            </a:r>
            <a:r>
              <a:rPr lang="en-US" spc="100"/>
              <a:t> </a:t>
            </a:r>
            <a:r>
              <a:rPr lang="en-US" spc="-11"/>
              <a:t>Reserved.</a:t>
            </a:r>
            <a:endParaRPr lang="en-US" spc="-1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p:txBody>
          <a:bodyPr lIns="0" tIns="0" rIns="0" bIns="0"/>
          <a:lstStyle>
            <a:lvl1pPr>
              <a:defRPr sz="1418" b="0" i="0">
                <a:solidFill>
                  <a:schemeClr val="tx1"/>
                </a:solidFill>
                <a:latin typeface="Trebuchet MS"/>
                <a:cs typeface="Trebuchet MS"/>
              </a:defRPr>
            </a:lvl1pPr>
          </a:lstStyle>
          <a:p>
            <a:pPr marL="140018"/>
            <a:fld id="{81D60167-4931-47E6-BA6A-407CBD079E47}" type="slidenum">
              <a:rPr lang="en-US" spc="-53" smtClean="0"/>
              <a:pPr marL="140018"/>
              <a:t>‹#›</a:t>
            </a:fld>
            <a:endParaRPr lang="en-US" spc="-53"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86742" y="482170"/>
            <a:ext cx="11628119" cy="412100"/>
          </a:xfrm>
        </p:spPr>
        <p:txBody>
          <a:bodyPr lIns="0" tIns="0" rIns="0" bIns="0"/>
          <a:lstStyle>
            <a:lvl1pPr>
              <a:defRPr sz="2678" b="1" i="0">
                <a:solidFill>
                  <a:srgbClr val="020202"/>
                </a:solidFill>
                <a:latin typeface="Gill Sans MT"/>
                <a:cs typeface="Gill Sans MT"/>
              </a:defRPr>
            </a:lvl1pPr>
          </a:lstStyle>
          <a:p>
            <a:endParaRPr/>
          </a:p>
        </p:txBody>
      </p:sp>
      <p:sp>
        <p:nvSpPr>
          <p:cNvPr id="3" name="Holder 3"/>
          <p:cNvSpPr>
            <a:spLocks noGrp="1"/>
          </p:cNvSpPr>
          <p:nvPr>
            <p:ph sz="half" idx="2"/>
          </p:nvPr>
        </p:nvSpPr>
        <p:spPr>
          <a:xfrm>
            <a:off x="640080" y="1787653"/>
            <a:ext cx="556869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92824" y="1787653"/>
            <a:ext cx="556869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40" b="0" i="0">
                <a:solidFill>
                  <a:schemeClr val="tx1"/>
                </a:solidFill>
                <a:latin typeface="Trebuchet MS"/>
                <a:cs typeface="Trebuchet MS"/>
              </a:defRPr>
            </a:lvl1pPr>
          </a:lstStyle>
          <a:p>
            <a:pPr marL="13335">
              <a:spcBef>
                <a:spcPts val="68"/>
              </a:spcBef>
            </a:pPr>
            <a:r>
              <a:rPr lang="en-US"/>
              <a:t>©2024</a:t>
            </a:r>
            <a:r>
              <a:rPr lang="en-US" spc="42"/>
              <a:t> </a:t>
            </a:r>
            <a:r>
              <a:rPr lang="en-US" spc="-11"/>
              <a:t>Proprietary</a:t>
            </a:r>
            <a:r>
              <a:rPr lang="en-US" spc="37"/>
              <a:t> </a:t>
            </a:r>
            <a:r>
              <a:rPr lang="en-US"/>
              <a:t>and</a:t>
            </a:r>
            <a:r>
              <a:rPr lang="en-US" spc="47"/>
              <a:t> </a:t>
            </a:r>
            <a:r>
              <a:rPr lang="en-US" spc="-21"/>
              <a:t>Conﬁdential.</a:t>
            </a:r>
            <a:r>
              <a:rPr lang="en-US" spc="95"/>
              <a:t> </a:t>
            </a:r>
            <a:r>
              <a:rPr lang="en-US" spc="-42"/>
              <a:t>All</a:t>
            </a:r>
            <a:r>
              <a:rPr lang="en-US" spc="5"/>
              <a:t> </a:t>
            </a:r>
            <a:r>
              <a:rPr lang="en-US"/>
              <a:t>Rights</a:t>
            </a:r>
            <a:r>
              <a:rPr lang="en-US" spc="100"/>
              <a:t> </a:t>
            </a:r>
            <a:r>
              <a:rPr lang="en-US" spc="-11"/>
              <a:t>Reserved.</a:t>
            </a:r>
            <a:endParaRPr lang="en-US" spc="-11"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7" name="Holder 7"/>
          <p:cNvSpPr>
            <a:spLocks noGrp="1"/>
          </p:cNvSpPr>
          <p:nvPr>
            <p:ph type="sldNum" sz="quarter" idx="7"/>
          </p:nvPr>
        </p:nvSpPr>
        <p:spPr/>
        <p:txBody>
          <a:bodyPr lIns="0" tIns="0" rIns="0" bIns="0"/>
          <a:lstStyle>
            <a:lvl1pPr>
              <a:defRPr sz="1418" b="0" i="0">
                <a:solidFill>
                  <a:schemeClr val="tx1"/>
                </a:solidFill>
                <a:latin typeface="Trebuchet MS"/>
                <a:cs typeface="Trebuchet MS"/>
              </a:defRPr>
            </a:lvl1pPr>
          </a:lstStyle>
          <a:p>
            <a:pPr marL="140018"/>
            <a:fld id="{81D60167-4931-47E6-BA6A-407CBD079E47}" type="slidenum">
              <a:rPr lang="en-US" spc="-53" smtClean="0"/>
              <a:pPr marL="140018"/>
              <a:t>‹#›</a:t>
            </a:fld>
            <a:endParaRPr lang="en-US" spc="-53"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801600" cy="7772400"/>
          </a:xfrm>
          <a:prstGeom prst="rect">
            <a:avLst/>
          </a:prstGeom>
        </p:spPr>
      </p:pic>
      <p:sp>
        <p:nvSpPr>
          <p:cNvPr id="2" name="Holder 2"/>
          <p:cNvSpPr>
            <a:spLocks noGrp="1"/>
          </p:cNvSpPr>
          <p:nvPr>
            <p:ph type="title"/>
          </p:nvPr>
        </p:nvSpPr>
        <p:spPr>
          <a:xfrm>
            <a:off x="586742" y="482170"/>
            <a:ext cx="11628119" cy="412100"/>
          </a:xfrm>
        </p:spPr>
        <p:txBody>
          <a:bodyPr lIns="0" tIns="0" rIns="0" bIns="0"/>
          <a:lstStyle>
            <a:lvl1pPr>
              <a:defRPr sz="2678" b="1" i="0">
                <a:solidFill>
                  <a:srgbClr val="020202"/>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defRPr sz="840" b="0" i="0">
                <a:solidFill>
                  <a:schemeClr val="tx1"/>
                </a:solidFill>
                <a:latin typeface="Trebuchet MS"/>
                <a:cs typeface="Trebuchet MS"/>
              </a:defRPr>
            </a:lvl1pPr>
          </a:lstStyle>
          <a:p>
            <a:pPr marL="13335">
              <a:spcBef>
                <a:spcPts val="68"/>
              </a:spcBef>
            </a:pPr>
            <a:r>
              <a:rPr lang="en-US"/>
              <a:t>©2024</a:t>
            </a:r>
            <a:r>
              <a:rPr lang="en-US" spc="42"/>
              <a:t> </a:t>
            </a:r>
            <a:r>
              <a:rPr lang="en-US" spc="-11"/>
              <a:t>Proprietary</a:t>
            </a:r>
            <a:r>
              <a:rPr lang="en-US" spc="37"/>
              <a:t> </a:t>
            </a:r>
            <a:r>
              <a:rPr lang="en-US"/>
              <a:t>and</a:t>
            </a:r>
            <a:r>
              <a:rPr lang="en-US" spc="47"/>
              <a:t> </a:t>
            </a:r>
            <a:r>
              <a:rPr lang="en-US" spc="-21"/>
              <a:t>Conﬁdential.</a:t>
            </a:r>
            <a:r>
              <a:rPr lang="en-US" spc="95"/>
              <a:t> </a:t>
            </a:r>
            <a:r>
              <a:rPr lang="en-US" spc="-42"/>
              <a:t>All</a:t>
            </a:r>
            <a:r>
              <a:rPr lang="en-US" spc="5"/>
              <a:t> </a:t>
            </a:r>
            <a:r>
              <a:rPr lang="en-US"/>
              <a:t>Rights</a:t>
            </a:r>
            <a:r>
              <a:rPr lang="en-US" spc="100"/>
              <a:t> </a:t>
            </a:r>
            <a:r>
              <a:rPr lang="en-US" spc="-11"/>
              <a:t>Reserved.</a:t>
            </a:r>
            <a:endParaRPr lang="en-US" spc="-11"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5" name="Holder 5"/>
          <p:cNvSpPr>
            <a:spLocks noGrp="1"/>
          </p:cNvSpPr>
          <p:nvPr>
            <p:ph type="sldNum" sz="quarter" idx="7"/>
          </p:nvPr>
        </p:nvSpPr>
        <p:spPr/>
        <p:txBody>
          <a:bodyPr lIns="0" tIns="0" rIns="0" bIns="0"/>
          <a:lstStyle>
            <a:lvl1pPr>
              <a:defRPr sz="1418" b="0" i="0">
                <a:solidFill>
                  <a:schemeClr val="tx1"/>
                </a:solidFill>
                <a:latin typeface="Trebuchet MS"/>
                <a:cs typeface="Trebuchet MS"/>
              </a:defRPr>
            </a:lvl1pPr>
          </a:lstStyle>
          <a:p>
            <a:pPr marL="140018"/>
            <a:fld id="{81D60167-4931-47E6-BA6A-407CBD079E47}" type="slidenum">
              <a:rPr lang="en-US" spc="-53" smtClean="0"/>
              <a:pPr marL="140018"/>
              <a:t>‹#›</a:t>
            </a:fld>
            <a:endParaRPr lang="en-US" spc="-53"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40" b="0" i="0">
                <a:solidFill>
                  <a:schemeClr val="tx1"/>
                </a:solidFill>
                <a:latin typeface="Trebuchet MS"/>
                <a:cs typeface="Trebuchet MS"/>
              </a:defRPr>
            </a:lvl1pPr>
          </a:lstStyle>
          <a:p>
            <a:pPr marL="13335">
              <a:spcBef>
                <a:spcPts val="68"/>
              </a:spcBef>
            </a:pPr>
            <a:r>
              <a:rPr lang="en-US"/>
              <a:t>©2024</a:t>
            </a:r>
            <a:r>
              <a:rPr lang="en-US" spc="42"/>
              <a:t> </a:t>
            </a:r>
            <a:r>
              <a:rPr lang="en-US" spc="-11"/>
              <a:t>Proprietary</a:t>
            </a:r>
            <a:r>
              <a:rPr lang="en-US" spc="37"/>
              <a:t> </a:t>
            </a:r>
            <a:r>
              <a:rPr lang="en-US"/>
              <a:t>and</a:t>
            </a:r>
            <a:r>
              <a:rPr lang="en-US" spc="47"/>
              <a:t> </a:t>
            </a:r>
            <a:r>
              <a:rPr lang="en-US" spc="-21"/>
              <a:t>Conﬁdential.</a:t>
            </a:r>
            <a:r>
              <a:rPr lang="en-US" spc="95"/>
              <a:t> </a:t>
            </a:r>
            <a:r>
              <a:rPr lang="en-US" spc="-42"/>
              <a:t>All</a:t>
            </a:r>
            <a:r>
              <a:rPr lang="en-US" spc="5"/>
              <a:t> </a:t>
            </a:r>
            <a:r>
              <a:rPr lang="en-US"/>
              <a:t>Rights</a:t>
            </a:r>
            <a:r>
              <a:rPr lang="en-US" spc="100"/>
              <a:t> </a:t>
            </a:r>
            <a:r>
              <a:rPr lang="en-US" spc="-11"/>
              <a:t>Reserved.</a:t>
            </a:r>
            <a:endParaRPr lang="en-US" spc="-11"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4" name="Holder 4"/>
          <p:cNvSpPr>
            <a:spLocks noGrp="1"/>
          </p:cNvSpPr>
          <p:nvPr>
            <p:ph type="sldNum" sz="quarter" idx="7"/>
          </p:nvPr>
        </p:nvSpPr>
        <p:spPr/>
        <p:txBody>
          <a:bodyPr lIns="0" tIns="0" rIns="0" bIns="0"/>
          <a:lstStyle>
            <a:lvl1pPr>
              <a:defRPr sz="1418" b="0" i="0">
                <a:solidFill>
                  <a:schemeClr val="tx1"/>
                </a:solidFill>
                <a:latin typeface="Trebuchet MS"/>
                <a:cs typeface="Trebuchet MS"/>
              </a:defRPr>
            </a:lvl1pPr>
          </a:lstStyle>
          <a:p>
            <a:pPr marL="140018"/>
            <a:fld id="{81D60167-4931-47E6-BA6A-407CBD079E47}" type="slidenum">
              <a:rPr lang="en-US" spc="-53" smtClean="0"/>
              <a:pPr marL="140018"/>
              <a:t>‹#›</a:t>
            </a:fld>
            <a:endParaRPr lang="en-US" spc="-53"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6742" y="482170"/>
            <a:ext cx="11628119" cy="392415"/>
          </a:xfrm>
          <a:prstGeom prst="rect">
            <a:avLst/>
          </a:prstGeom>
        </p:spPr>
        <p:txBody>
          <a:bodyPr wrap="square" lIns="0" tIns="0" rIns="0" bIns="0">
            <a:spAutoFit/>
          </a:bodyPr>
          <a:lstStyle>
            <a:lvl1pPr>
              <a:defRPr sz="2550" b="1" i="0">
                <a:solidFill>
                  <a:srgbClr val="020202"/>
                </a:solidFill>
                <a:latin typeface="Gill Sans MT"/>
                <a:cs typeface="Gill Sans MT"/>
              </a:defRPr>
            </a:lvl1pPr>
          </a:lstStyle>
          <a:p>
            <a:endParaRPr/>
          </a:p>
        </p:txBody>
      </p:sp>
      <p:sp>
        <p:nvSpPr>
          <p:cNvPr id="3" name="Holder 3"/>
          <p:cNvSpPr>
            <a:spLocks noGrp="1"/>
          </p:cNvSpPr>
          <p:nvPr>
            <p:ph type="body" idx="1"/>
          </p:nvPr>
        </p:nvSpPr>
        <p:spPr>
          <a:xfrm>
            <a:off x="490063" y="3810653"/>
            <a:ext cx="593074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017281" y="7410353"/>
            <a:ext cx="2763695" cy="129266"/>
          </a:xfrm>
          <a:prstGeom prst="rect">
            <a:avLst/>
          </a:prstGeom>
        </p:spPr>
        <p:txBody>
          <a:bodyPr wrap="square" lIns="0" tIns="0" rIns="0" bIns="0">
            <a:spAutoFit/>
          </a:bodyPr>
          <a:lstStyle>
            <a:lvl1pPr>
              <a:defRPr sz="840" b="0" i="0">
                <a:solidFill>
                  <a:schemeClr val="tx1"/>
                </a:solidFill>
                <a:latin typeface="Trebuchet MS"/>
                <a:cs typeface="Trebuchet MS"/>
              </a:defRPr>
            </a:lvl1pPr>
          </a:lstStyle>
          <a:p>
            <a:pPr marL="13335">
              <a:spcBef>
                <a:spcPts val="68"/>
              </a:spcBef>
            </a:pPr>
            <a:r>
              <a:rPr lang="en-US"/>
              <a:t>©2024</a:t>
            </a:r>
            <a:r>
              <a:rPr lang="en-US" spc="42"/>
              <a:t> </a:t>
            </a:r>
            <a:r>
              <a:rPr lang="en-US" spc="-11"/>
              <a:t>Proprietary</a:t>
            </a:r>
            <a:r>
              <a:rPr lang="en-US" spc="37"/>
              <a:t> </a:t>
            </a:r>
            <a:r>
              <a:rPr lang="en-US"/>
              <a:t>and</a:t>
            </a:r>
            <a:r>
              <a:rPr lang="en-US" spc="47"/>
              <a:t> </a:t>
            </a:r>
            <a:r>
              <a:rPr lang="en-US" spc="-21"/>
              <a:t>Conﬁdential.</a:t>
            </a:r>
            <a:r>
              <a:rPr lang="en-US" spc="95"/>
              <a:t> </a:t>
            </a:r>
            <a:r>
              <a:rPr lang="en-US" spc="-42"/>
              <a:t>All</a:t>
            </a:r>
            <a:r>
              <a:rPr lang="en-US" spc="5"/>
              <a:t> </a:t>
            </a:r>
            <a:r>
              <a:rPr lang="en-US"/>
              <a:t>Rights</a:t>
            </a:r>
            <a:r>
              <a:rPr lang="en-US" spc="100"/>
              <a:t> </a:t>
            </a:r>
            <a:r>
              <a:rPr lang="en-US" spc="-11"/>
              <a:t>Reserved.</a:t>
            </a:r>
            <a:endParaRPr lang="en-US" spc="-11" dirty="0"/>
          </a:p>
        </p:txBody>
      </p:sp>
      <p:sp>
        <p:nvSpPr>
          <p:cNvPr id="5" name="Holder 5"/>
          <p:cNvSpPr>
            <a:spLocks noGrp="1"/>
          </p:cNvSpPr>
          <p:nvPr>
            <p:ph type="dt" sz="half" idx="6"/>
          </p:nvPr>
        </p:nvSpPr>
        <p:spPr>
          <a:xfrm>
            <a:off x="640080" y="7228333"/>
            <a:ext cx="294436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a:xfrm>
            <a:off x="12361514" y="7372632"/>
            <a:ext cx="295410" cy="436402"/>
          </a:xfrm>
          <a:prstGeom prst="rect">
            <a:avLst/>
          </a:prstGeom>
        </p:spPr>
        <p:txBody>
          <a:bodyPr wrap="square" lIns="0" tIns="0" rIns="0" bIns="0">
            <a:spAutoFit/>
          </a:bodyPr>
          <a:lstStyle>
            <a:lvl1pPr>
              <a:defRPr sz="1418" b="0" i="0">
                <a:solidFill>
                  <a:schemeClr val="tx1"/>
                </a:solidFill>
                <a:latin typeface="Trebuchet MS"/>
                <a:cs typeface="Trebuchet MS"/>
              </a:defRPr>
            </a:lvl1pPr>
          </a:lstStyle>
          <a:p>
            <a:pPr marL="140018"/>
            <a:fld id="{81D60167-4931-47E6-BA6A-407CBD079E47}" type="slidenum">
              <a:rPr lang="en-US" spc="-53" smtClean="0"/>
              <a:pPr marL="140018"/>
              <a:t>‹#›</a:t>
            </a:fld>
            <a:endParaRPr lang="en-US" spc="-53"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80060">
        <a:defRPr>
          <a:latin typeface="+mn-lt"/>
          <a:ea typeface="+mn-ea"/>
          <a:cs typeface="+mn-cs"/>
        </a:defRPr>
      </a:lvl2pPr>
      <a:lvl3pPr marL="960120">
        <a:defRPr>
          <a:latin typeface="+mn-lt"/>
          <a:ea typeface="+mn-ea"/>
          <a:cs typeface="+mn-cs"/>
        </a:defRPr>
      </a:lvl3pPr>
      <a:lvl4pPr marL="1440180">
        <a:defRPr>
          <a:latin typeface="+mn-lt"/>
          <a:ea typeface="+mn-ea"/>
          <a:cs typeface="+mn-cs"/>
        </a:defRPr>
      </a:lvl4pPr>
      <a:lvl5pPr marL="1920240">
        <a:defRPr>
          <a:latin typeface="+mn-lt"/>
          <a:ea typeface="+mn-ea"/>
          <a:cs typeface="+mn-cs"/>
        </a:defRPr>
      </a:lvl5pPr>
      <a:lvl6pPr marL="2400300">
        <a:defRPr>
          <a:latin typeface="+mn-lt"/>
          <a:ea typeface="+mn-ea"/>
          <a:cs typeface="+mn-cs"/>
        </a:defRPr>
      </a:lvl6pPr>
      <a:lvl7pPr marL="2880360">
        <a:defRPr>
          <a:latin typeface="+mn-lt"/>
          <a:ea typeface="+mn-ea"/>
          <a:cs typeface="+mn-cs"/>
        </a:defRPr>
      </a:lvl7pPr>
      <a:lvl8pPr marL="3360420">
        <a:defRPr>
          <a:latin typeface="+mn-lt"/>
          <a:ea typeface="+mn-ea"/>
          <a:cs typeface="+mn-cs"/>
        </a:defRPr>
      </a:lvl8pPr>
      <a:lvl9pPr marL="3840480">
        <a:defRPr>
          <a:latin typeface="+mn-lt"/>
          <a:ea typeface="+mn-ea"/>
          <a:cs typeface="+mn-cs"/>
        </a:defRPr>
      </a:lvl9pPr>
    </p:bodyStyle>
    <p:otherStyle>
      <a:lvl1pPr marL="0">
        <a:defRPr>
          <a:latin typeface="+mn-lt"/>
          <a:ea typeface="+mn-ea"/>
          <a:cs typeface="+mn-cs"/>
        </a:defRPr>
      </a:lvl1pPr>
      <a:lvl2pPr marL="480060">
        <a:defRPr>
          <a:latin typeface="+mn-lt"/>
          <a:ea typeface="+mn-ea"/>
          <a:cs typeface="+mn-cs"/>
        </a:defRPr>
      </a:lvl2pPr>
      <a:lvl3pPr marL="960120">
        <a:defRPr>
          <a:latin typeface="+mn-lt"/>
          <a:ea typeface="+mn-ea"/>
          <a:cs typeface="+mn-cs"/>
        </a:defRPr>
      </a:lvl3pPr>
      <a:lvl4pPr marL="1440180">
        <a:defRPr>
          <a:latin typeface="+mn-lt"/>
          <a:ea typeface="+mn-ea"/>
          <a:cs typeface="+mn-cs"/>
        </a:defRPr>
      </a:lvl4pPr>
      <a:lvl5pPr marL="1920240">
        <a:defRPr>
          <a:latin typeface="+mn-lt"/>
          <a:ea typeface="+mn-ea"/>
          <a:cs typeface="+mn-cs"/>
        </a:defRPr>
      </a:lvl5pPr>
      <a:lvl6pPr marL="2400300">
        <a:defRPr>
          <a:latin typeface="+mn-lt"/>
          <a:ea typeface="+mn-ea"/>
          <a:cs typeface="+mn-cs"/>
        </a:defRPr>
      </a:lvl6pPr>
      <a:lvl7pPr marL="2880360">
        <a:defRPr>
          <a:latin typeface="+mn-lt"/>
          <a:ea typeface="+mn-ea"/>
          <a:cs typeface="+mn-cs"/>
        </a:defRPr>
      </a:lvl7pPr>
      <a:lvl8pPr marL="3360420">
        <a:defRPr>
          <a:latin typeface="+mn-lt"/>
          <a:ea typeface="+mn-ea"/>
          <a:cs typeface="+mn-cs"/>
        </a:defRPr>
      </a:lvl8pPr>
      <a:lvl9pPr marL="384048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les@" TargetMode="External"/><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www.innervationsaes.com/" TargetMode="External"/><Relationship Id="rId4" Type="http://schemas.openxmlformats.org/officeDocument/2006/relationships/hyperlink" Target="mailto:support@AC2DCStorage.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innervationsaes.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mailto:support@AC2DCStorage.com" TargetMode="External"/><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hyperlink" Target="http://www.innervationsaes.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innervationsaes.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innervationsaes.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35.jp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http://www.innervationsaes.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innervationsaes.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www.innervationsaes.co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innervationsaes.com/EPIC-Charging-EV-Software-Management" TargetMode="External"/><Relationship Id="rId7" Type="http://schemas.openxmlformats.org/officeDocument/2006/relationships/hyperlink" Target="http://innervations-2.hubspotpagebuilder.com/en/" TargetMode="External"/><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hyperlink" Target="https://www.innervationsaes.com/solar-canopy-structures" TargetMode="External"/><Relationship Id="rId5" Type="http://schemas.openxmlformats.org/officeDocument/2006/relationships/image" Target="../media/image3.png"/><Relationship Id="rId10" Type="http://schemas.openxmlformats.org/officeDocument/2006/relationships/hyperlink" Target="http://www.innervationsaes.com/" TargetMode="External"/><Relationship Id="rId4" Type="http://schemas.openxmlformats.org/officeDocument/2006/relationships/image" Target="../media/image39.png"/><Relationship Id="rId9" Type="http://schemas.openxmlformats.org/officeDocument/2006/relationships/hyperlink" Target="mailto:support@AC2DCStorage.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hyperlink" Target="https://ac2dcstorag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innervationsaes.com/" TargetMode="External"/><Relationship Id="rId4" Type="http://schemas.openxmlformats.org/officeDocument/2006/relationships/hyperlink" Target="mailto:support@AC2DCStorag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ac2dcstorage.com/" TargetMode="External"/><Relationship Id="rId5" Type="http://schemas.openxmlformats.org/officeDocument/2006/relationships/hyperlink" Target="http://www.innervationsaes.com/" TargetMode="External"/><Relationship Id="rId4" Type="http://schemas.openxmlformats.org/officeDocument/2006/relationships/hyperlink" Target="mailto:support@AC2DCStorag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innervationsaes.com/" TargetMode="External"/><Relationship Id="rId4" Type="http://schemas.openxmlformats.org/officeDocument/2006/relationships/hyperlink" Target="mailto:support@AC2DCStorage.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support@AC2DCStorage.com" TargetMode="External"/><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www.innervationsae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www.innervationsaes.com/" TargetMode="External"/><Relationship Id="rId5" Type="http://schemas.openxmlformats.org/officeDocument/2006/relationships/hyperlink" Target="mailto:support@AC2DCStorage.com"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www.innervationsaes.com/" TargetMode="External"/><Relationship Id="rId2" Type="http://schemas.openxmlformats.org/officeDocument/2006/relationships/hyperlink" Target="mailto:support@AC2DCStorage.co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innervationsaes.com/" TargetMode="External"/><Relationship Id="rId4" Type="http://schemas.openxmlformats.org/officeDocument/2006/relationships/hyperlink" Target="mailto:support@AC2DCStorag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innervationsaes.com/" TargetMode="External"/><Relationship Id="rId4" Type="http://schemas.openxmlformats.org/officeDocument/2006/relationships/hyperlink" Target="mailto:support@AC2DCStorage.co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600" y="0"/>
            <a:ext cx="13335000" cy="77724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5" name="object 5"/>
            <p:cNvSpPr/>
            <p:nvPr/>
          </p:nvSpPr>
          <p:spPr>
            <a:xfrm>
              <a:off x="752475" y="3790947"/>
              <a:ext cx="1896110" cy="38735"/>
            </a:xfrm>
            <a:custGeom>
              <a:avLst/>
              <a:gdLst/>
              <a:ahLst/>
              <a:cxnLst/>
              <a:rect l="l" t="t" r="r" b="b"/>
              <a:pathLst>
                <a:path w="1896110" h="38735">
                  <a:moveTo>
                    <a:pt x="1895491" y="38144"/>
                  </a:moveTo>
                  <a:lnTo>
                    <a:pt x="0" y="38144"/>
                  </a:lnTo>
                  <a:lnTo>
                    <a:pt x="0" y="0"/>
                  </a:lnTo>
                  <a:lnTo>
                    <a:pt x="1895491" y="0"/>
                  </a:lnTo>
                  <a:lnTo>
                    <a:pt x="1895491" y="38144"/>
                  </a:lnTo>
                  <a:close/>
                </a:path>
              </a:pathLst>
            </a:custGeom>
            <a:solidFill>
              <a:srgbClr val="22A1D0"/>
            </a:solidFill>
          </p:spPr>
          <p:txBody>
            <a:bodyPr wrap="square" lIns="0" tIns="0" rIns="0" bIns="0" rtlCol="0"/>
            <a:lstStyle/>
            <a:p>
              <a:endParaRPr/>
            </a:p>
          </p:txBody>
        </p:sp>
      </p:grpSp>
      <p:sp>
        <p:nvSpPr>
          <p:cNvPr id="6" name="object 6"/>
          <p:cNvSpPr txBox="1"/>
          <p:nvPr/>
        </p:nvSpPr>
        <p:spPr>
          <a:xfrm>
            <a:off x="553402" y="3695090"/>
            <a:ext cx="6269450" cy="2678362"/>
          </a:xfrm>
          <a:prstGeom prst="rect">
            <a:avLst/>
          </a:prstGeom>
        </p:spPr>
        <p:txBody>
          <a:bodyPr vert="horz" wrap="square" lIns="0" tIns="13335" rIns="0" bIns="0" rtlCol="0">
            <a:spAutoFit/>
          </a:bodyPr>
          <a:lstStyle/>
          <a:p>
            <a:pPr marL="13335"/>
            <a:r>
              <a:rPr spc="-26" dirty="0">
                <a:solidFill>
                  <a:srgbClr val="FFFFFF"/>
                </a:solidFill>
                <a:latin typeface="Trebuchet MS"/>
                <a:cs typeface="Trebuchet MS"/>
              </a:rPr>
              <a:t>Powering</a:t>
            </a:r>
            <a:r>
              <a:rPr spc="-89" dirty="0">
                <a:solidFill>
                  <a:srgbClr val="FFFFFF"/>
                </a:solidFill>
                <a:latin typeface="Trebuchet MS"/>
                <a:cs typeface="Trebuchet MS"/>
              </a:rPr>
              <a:t> </a:t>
            </a:r>
            <a:r>
              <a:rPr spc="-73" dirty="0">
                <a:solidFill>
                  <a:srgbClr val="FFFFFF"/>
                </a:solidFill>
                <a:latin typeface="Trebuchet MS"/>
                <a:cs typeface="Trebuchet MS"/>
              </a:rPr>
              <a:t>the</a:t>
            </a:r>
            <a:r>
              <a:rPr spc="-95" dirty="0">
                <a:solidFill>
                  <a:srgbClr val="FFFFFF"/>
                </a:solidFill>
                <a:latin typeface="Trebuchet MS"/>
                <a:cs typeface="Trebuchet MS"/>
              </a:rPr>
              <a:t> </a:t>
            </a:r>
            <a:r>
              <a:rPr spc="-68" dirty="0">
                <a:solidFill>
                  <a:srgbClr val="FFFFFF"/>
                </a:solidFill>
                <a:latin typeface="Trebuchet MS"/>
                <a:cs typeface="Trebuchet MS"/>
              </a:rPr>
              <a:t>Electriciﬁcation</a:t>
            </a:r>
            <a:r>
              <a:rPr spc="-73" dirty="0">
                <a:solidFill>
                  <a:srgbClr val="FFFFFF"/>
                </a:solidFill>
                <a:latin typeface="Trebuchet MS"/>
                <a:cs typeface="Trebuchet MS"/>
              </a:rPr>
              <a:t> </a:t>
            </a:r>
            <a:r>
              <a:rPr spc="-32" dirty="0">
                <a:solidFill>
                  <a:srgbClr val="FFFFFF"/>
                </a:solidFill>
                <a:latin typeface="Trebuchet MS"/>
                <a:cs typeface="Trebuchet MS"/>
              </a:rPr>
              <a:t>of</a:t>
            </a:r>
            <a:r>
              <a:rPr spc="-53" dirty="0">
                <a:solidFill>
                  <a:srgbClr val="FFFFFF"/>
                </a:solidFill>
                <a:latin typeface="Trebuchet MS"/>
                <a:cs typeface="Trebuchet MS"/>
              </a:rPr>
              <a:t> </a:t>
            </a:r>
            <a:r>
              <a:rPr spc="-11" dirty="0">
                <a:solidFill>
                  <a:srgbClr val="FFFFFF"/>
                </a:solidFill>
                <a:latin typeface="Trebuchet MS"/>
                <a:cs typeface="Trebuchet MS"/>
              </a:rPr>
              <a:t>Things™</a:t>
            </a:r>
            <a:endParaRPr dirty="0">
              <a:latin typeface="Trebuchet MS"/>
              <a:cs typeface="Trebuchet MS"/>
            </a:endParaRPr>
          </a:p>
          <a:p>
            <a:pPr>
              <a:lnSpc>
                <a:spcPct val="100000"/>
              </a:lnSpc>
            </a:pPr>
            <a:endParaRPr dirty="0">
              <a:latin typeface="Trebuchet MS"/>
              <a:cs typeface="Trebuchet MS"/>
            </a:endParaRPr>
          </a:p>
          <a:p>
            <a:pPr>
              <a:spcBef>
                <a:spcPts val="252"/>
              </a:spcBef>
            </a:pPr>
            <a:endParaRPr dirty="0">
              <a:latin typeface="Trebuchet MS"/>
              <a:cs typeface="Trebuchet MS"/>
            </a:endParaRPr>
          </a:p>
          <a:p>
            <a:pPr marL="52673" marR="1028795">
              <a:lnSpc>
                <a:spcPts val="3077"/>
              </a:lnSpc>
              <a:spcBef>
                <a:spcPts val="5"/>
              </a:spcBef>
            </a:pPr>
            <a:r>
              <a:rPr sz="2573" b="1" spc="-137" dirty="0">
                <a:solidFill>
                  <a:srgbClr val="FFFFFF"/>
                </a:solidFill>
                <a:latin typeface="Gill Sans MT"/>
                <a:cs typeface="Gill Sans MT"/>
              </a:rPr>
              <a:t>The</a:t>
            </a:r>
            <a:r>
              <a:rPr sz="2573" b="1" spc="-73" dirty="0">
                <a:solidFill>
                  <a:srgbClr val="FFFFFF"/>
                </a:solidFill>
                <a:latin typeface="Gill Sans MT"/>
                <a:cs typeface="Gill Sans MT"/>
              </a:rPr>
              <a:t> </a:t>
            </a:r>
            <a:r>
              <a:rPr sz="2573" b="1" dirty="0">
                <a:solidFill>
                  <a:srgbClr val="FFFFFF"/>
                </a:solidFill>
                <a:latin typeface="Gill Sans MT"/>
                <a:cs typeface="Gill Sans MT"/>
              </a:rPr>
              <a:t>Race</a:t>
            </a:r>
            <a:r>
              <a:rPr sz="2573" b="1" spc="-126" dirty="0">
                <a:solidFill>
                  <a:srgbClr val="FFFFFF"/>
                </a:solidFill>
                <a:latin typeface="Gill Sans MT"/>
                <a:cs typeface="Gill Sans MT"/>
              </a:rPr>
              <a:t> </a:t>
            </a:r>
            <a:r>
              <a:rPr sz="2573" b="1" dirty="0">
                <a:solidFill>
                  <a:srgbClr val="FFFFFF"/>
                </a:solidFill>
                <a:latin typeface="Gill Sans MT"/>
                <a:cs typeface="Gill Sans MT"/>
              </a:rPr>
              <a:t>for</a:t>
            </a:r>
            <a:r>
              <a:rPr sz="2573" b="1" spc="-110" dirty="0">
                <a:solidFill>
                  <a:srgbClr val="FFFFFF"/>
                </a:solidFill>
                <a:latin typeface="Gill Sans MT"/>
                <a:cs typeface="Gill Sans MT"/>
              </a:rPr>
              <a:t> </a:t>
            </a:r>
            <a:r>
              <a:rPr sz="2573" b="1" spc="-58" dirty="0">
                <a:solidFill>
                  <a:srgbClr val="FFFFFF"/>
                </a:solidFill>
                <a:latin typeface="Gill Sans MT"/>
                <a:cs typeface="Gill Sans MT"/>
              </a:rPr>
              <a:t>Energy</a:t>
            </a:r>
            <a:r>
              <a:rPr sz="2573" b="1" spc="-79" dirty="0">
                <a:solidFill>
                  <a:srgbClr val="FFFFFF"/>
                </a:solidFill>
                <a:latin typeface="Gill Sans MT"/>
                <a:cs typeface="Gill Sans MT"/>
              </a:rPr>
              <a:t> </a:t>
            </a:r>
            <a:r>
              <a:rPr sz="2573" b="1" spc="-21" dirty="0">
                <a:solidFill>
                  <a:srgbClr val="FFFFFF"/>
                </a:solidFill>
                <a:latin typeface="Gill Sans MT"/>
                <a:cs typeface="Gill Sans MT"/>
              </a:rPr>
              <a:t>Independence </a:t>
            </a:r>
            <a:r>
              <a:rPr sz="2573" b="1" spc="63" dirty="0">
                <a:solidFill>
                  <a:srgbClr val="FFFFFF"/>
                </a:solidFill>
                <a:latin typeface="Gill Sans MT"/>
                <a:cs typeface="Gill Sans MT"/>
              </a:rPr>
              <a:t>has</a:t>
            </a:r>
            <a:r>
              <a:rPr sz="2573" b="1" spc="-79" dirty="0">
                <a:solidFill>
                  <a:srgbClr val="FFFFFF"/>
                </a:solidFill>
                <a:latin typeface="Gill Sans MT"/>
                <a:cs typeface="Gill Sans MT"/>
              </a:rPr>
              <a:t> </a:t>
            </a:r>
            <a:r>
              <a:rPr sz="2573" b="1" spc="-21" dirty="0">
                <a:solidFill>
                  <a:srgbClr val="FFFFFF"/>
                </a:solidFill>
                <a:latin typeface="Gill Sans MT"/>
                <a:cs typeface="Gill Sans MT"/>
              </a:rPr>
              <a:t>Begun</a:t>
            </a:r>
            <a:endParaRPr sz="2573" dirty="0">
              <a:latin typeface="Gill Sans MT"/>
              <a:cs typeface="Gill Sans MT"/>
            </a:endParaRPr>
          </a:p>
          <a:p>
            <a:pPr>
              <a:spcBef>
                <a:spcPts val="646"/>
              </a:spcBef>
            </a:pPr>
            <a:endParaRPr sz="2573" dirty="0">
              <a:latin typeface="Gill Sans MT"/>
              <a:cs typeface="Gill Sans MT"/>
            </a:endParaRPr>
          </a:p>
          <a:p>
            <a:pPr marL="92678" marR="2216944">
              <a:lnSpc>
                <a:spcPct val="112500"/>
              </a:lnSpc>
            </a:pPr>
            <a:r>
              <a:rPr sz="1575" b="1" spc="-42" dirty="0">
                <a:solidFill>
                  <a:srgbClr val="FFFFFF"/>
                </a:solidFill>
                <a:latin typeface="Gill Sans MT"/>
                <a:cs typeface="Gill Sans MT"/>
              </a:rPr>
              <a:t>Solid State</a:t>
            </a:r>
            <a:r>
              <a:rPr sz="1575" b="1" spc="-5" dirty="0">
                <a:solidFill>
                  <a:srgbClr val="FFFFFF"/>
                </a:solidFill>
                <a:latin typeface="Gill Sans MT"/>
                <a:cs typeface="Gill Sans MT"/>
              </a:rPr>
              <a:t> </a:t>
            </a:r>
            <a:r>
              <a:rPr sz="1575" b="1" spc="-73" dirty="0">
                <a:solidFill>
                  <a:srgbClr val="FFFFFF"/>
                </a:solidFill>
                <a:latin typeface="Gill Sans MT"/>
                <a:cs typeface="Gill Sans MT"/>
              </a:rPr>
              <a:t>Battery</a:t>
            </a:r>
            <a:r>
              <a:rPr sz="1575" b="1" spc="-16" dirty="0">
                <a:solidFill>
                  <a:srgbClr val="FFFFFF"/>
                </a:solidFill>
                <a:latin typeface="Gill Sans MT"/>
                <a:cs typeface="Gill Sans MT"/>
              </a:rPr>
              <a:t> </a:t>
            </a:r>
            <a:r>
              <a:rPr sz="1575" b="1" spc="-47" dirty="0">
                <a:solidFill>
                  <a:srgbClr val="FFFFFF"/>
                </a:solidFill>
                <a:latin typeface="Gill Sans MT"/>
                <a:cs typeface="Gill Sans MT"/>
              </a:rPr>
              <a:t>Technologies</a:t>
            </a:r>
            <a:r>
              <a:rPr sz="1575" b="1" spc="-42" dirty="0">
                <a:solidFill>
                  <a:srgbClr val="FFFFFF"/>
                </a:solidFill>
                <a:latin typeface="Gill Sans MT"/>
                <a:cs typeface="Gill Sans MT"/>
              </a:rPr>
              <a:t> </a:t>
            </a:r>
            <a:r>
              <a:rPr sz="1575" b="1" spc="-21" dirty="0">
                <a:solidFill>
                  <a:srgbClr val="FFFFFF"/>
                </a:solidFill>
                <a:latin typeface="Gill Sans MT"/>
                <a:cs typeface="Gill Sans MT"/>
              </a:rPr>
              <a:t>and</a:t>
            </a:r>
            <a:r>
              <a:rPr sz="1575" b="1" spc="-42" dirty="0">
                <a:solidFill>
                  <a:srgbClr val="FFFFFF"/>
                </a:solidFill>
                <a:latin typeface="Gill Sans MT"/>
                <a:cs typeface="Gill Sans MT"/>
              </a:rPr>
              <a:t> </a:t>
            </a:r>
            <a:r>
              <a:rPr sz="1575" b="1" spc="-32" dirty="0">
                <a:solidFill>
                  <a:srgbClr val="FFFFFF"/>
                </a:solidFill>
                <a:latin typeface="Gill Sans MT"/>
                <a:cs typeface="Gill Sans MT"/>
              </a:rPr>
              <a:t>Energy </a:t>
            </a:r>
            <a:r>
              <a:rPr sz="1575" b="1" spc="-53" dirty="0">
                <a:solidFill>
                  <a:srgbClr val="FFFFFF"/>
                </a:solidFill>
                <a:latin typeface="Gill Sans MT"/>
                <a:cs typeface="Gill Sans MT"/>
              </a:rPr>
              <a:t>Storage</a:t>
            </a:r>
            <a:r>
              <a:rPr sz="1575" b="1" dirty="0">
                <a:solidFill>
                  <a:srgbClr val="FFFFFF"/>
                </a:solidFill>
                <a:latin typeface="Gill Sans MT"/>
                <a:cs typeface="Gill Sans MT"/>
              </a:rPr>
              <a:t> </a:t>
            </a:r>
            <a:r>
              <a:rPr sz="1575" b="1" spc="-11" dirty="0">
                <a:solidFill>
                  <a:srgbClr val="FFFFFF"/>
                </a:solidFill>
                <a:latin typeface="Gill Sans MT"/>
                <a:cs typeface="Gill Sans MT"/>
              </a:rPr>
              <a:t>Systems</a:t>
            </a:r>
            <a:endParaRPr sz="1575" dirty="0">
              <a:latin typeface="Gill Sans MT"/>
              <a:cs typeface="Gill Sans MT"/>
            </a:endParaRPr>
          </a:p>
        </p:txBody>
      </p:sp>
      <p:sp>
        <p:nvSpPr>
          <p:cNvPr id="8" name="TextBox 7">
            <a:extLst>
              <a:ext uri="{FF2B5EF4-FFF2-40B4-BE49-F238E27FC236}">
                <a16:creationId xmlns:a16="http://schemas.microsoft.com/office/drawing/2014/main" id="{D829EC2E-985D-04A6-DB16-9B1B374B7857}"/>
              </a:ext>
            </a:extLst>
          </p:cNvPr>
          <p:cNvSpPr txBox="1"/>
          <p:nvPr/>
        </p:nvSpPr>
        <p:spPr>
          <a:xfrm>
            <a:off x="2274953" y="647568"/>
            <a:ext cx="5482591" cy="769441"/>
          </a:xfrm>
          <a:prstGeom prst="rect">
            <a:avLst/>
          </a:prstGeom>
          <a:noFill/>
        </p:spPr>
        <p:txBody>
          <a:bodyPr wrap="none" rtlCol="0">
            <a:spAutoFit/>
          </a:bodyPr>
          <a:lstStyle/>
          <a:p>
            <a:r>
              <a:rPr lang="en-US" sz="4400" b="1" dirty="0">
                <a:solidFill>
                  <a:schemeClr val="bg1"/>
                </a:solidFill>
                <a:latin typeface="BankGothic Lt BT" panose="020B0607020203060204" pitchFamily="34" charset="0"/>
                <a:ea typeface="Tahoma" panose="020B0604030504040204" pitchFamily="34" charset="0"/>
                <a:cs typeface="Arial" panose="020B0604020202020204" pitchFamily="34" charset="0"/>
              </a:rPr>
              <a:t>AC2DC STORAGE</a:t>
            </a:r>
          </a:p>
        </p:txBody>
      </p:sp>
      <p:sp>
        <p:nvSpPr>
          <p:cNvPr id="9" name="TextBox 8">
            <a:extLst>
              <a:ext uri="{FF2B5EF4-FFF2-40B4-BE49-F238E27FC236}">
                <a16:creationId xmlns:a16="http://schemas.microsoft.com/office/drawing/2014/main" id="{15A90599-0FEA-D01D-C1D6-4F1315DF071C}"/>
              </a:ext>
            </a:extLst>
          </p:cNvPr>
          <p:cNvSpPr txBox="1"/>
          <p:nvPr/>
        </p:nvSpPr>
        <p:spPr>
          <a:xfrm>
            <a:off x="2283994" y="1290051"/>
            <a:ext cx="4684296" cy="276999"/>
          </a:xfrm>
          <a:prstGeom prst="rect">
            <a:avLst/>
          </a:prstGeom>
          <a:noFill/>
        </p:spPr>
        <p:txBody>
          <a:bodyPr wrap="non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LEADING THE CHARGE IN BATTERY STORAGE SOLUTIONS</a:t>
            </a:r>
          </a:p>
        </p:txBody>
      </p:sp>
      <p:sp>
        <p:nvSpPr>
          <p:cNvPr id="10" name="object 222">
            <a:extLst>
              <a:ext uri="{FF2B5EF4-FFF2-40B4-BE49-F238E27FC236}">
                <a16:creationId xmlns:a16="http://schemas.microsoft.com/office/drawing/2014/main" id="{4FB793F2-3BFD-E129-E2FB-45DACBC63D9E}"/>
              </a:ext>
            </a:extLst>
          </p:cNvPr>
          <p:cNvSpPr txBox="1">
            <a:spLocks noGrp="1"/>
          </p:cNvSpPr>
          <p:nvPr>
            <p:ph type="ftr" sz="quarter" idx="5"/>
          </p:nvPr>
        </p:nvSpPr>
        <p:spPr>
          <a:xfrm>
            <a:off x="8247126" y="6179833"/>
            <a:ext cx="4554474" cy="696825"/>
          </a:xfrm>
          <a:prstGeom prst="rect">
            <a:avLst/>
          </a:prstGeom>
        </p:spPr>
        <p:txBody>
          <a:bodyPr vert="horz" wrap="square" lIns="0" tIns="18002" rIns="0" bIns="0" rtlCol="0">
            <a:spAutoFit/>
          </a:bodyPr>
          <a:lstStyle/>
          <a:p>
            <a:pPr algn="l"/>
            <a:r>
              <a:rPr lang="en-US" sz="1470" dirty="0">
                <a:solidFill>
                  <a:schemeClr val="bg1"/>
                </a:solidFill>
                <a:latin typeface="Arial" panose="020B0604020202020204" pitchFamily="34" charset="0"/>
                <a:ea typeface="Times New Roman" panose="02020603050405020304" pitchFamily="18" charset="0"/>
              </a:rPr>
              <a:t>For more information, call our office at (813) 212-7457 </a:t>
            </a:r>
          </a:p>
          <a:p>
            <a:pPr algn="l"/>
            <a:r>
              <a:rPr lang="en-US" sz="1470" dirty="0">
                <a:solidFill>
                  <a:schemeClr val="bg1"/>
                </a:solidFill>
                <a:latin typeface="Arial" panose="020B0604020202020204" pitchFamily="34" charset="0"/>
                <a:ea typeface="Times New Roman" panose="02020603050405020304" pitchFamily="18" charset="0"/>
              </a:rPr>
              <a:t>Email:  </a:t>
            </a:r>
            <a:r>
              <a:rPr lang="en-US" sz="1470" u="sng" dirty="0">
                <a:solidFill>
                  <a:schemeClr val="bg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endParaRPr lang="en-US" sz="1470" b="1" dirty="0">
              <a:solidFill>
                <a:schemeClr val="bg1"/>
              </a:solidFill>
              <a:latin typeface="Arial" panose="020B0604020202020204" pitchFamily="34" charset="0"/>
              <a:ea typeface="Times New Roman" panose="02020603050405020304" pitchFamily="18" charset="0"/>
            </a:endParaRPr>
          </a:p>
          <a:p>
            <a:pPr algn="l"/>
            <a:r>
              <a:rPr lang="en-US" sz="1470" b="1" dirty="0">
                <a:solidFill>
                  <a:schemeClr val="bg1"/>
                </a:solidFill>
                <a:latin typeface="Arial" panose="020B0604020202020204" pitchFamily="34" charset="0"/>
                <a:ea typeface="Times New Roman" panose="02020603050405020304" pitchFamily="18" charset="0"/>
              </a:rPr>
              <a:t>www.AC2DCStorage.com</a:t>
            </a:r>
          </a:p>
        </p:txBody>
      </p:sp>
      <p:pic>
        <p:nvPicPr>
          <p:cNvPr id="15" name="Picture 14" descr="A green and black logo&#10;&#10;Description automatically generated">
            <a:extLst>
              <a:ext uri="{FF2B5EF4-FFF2-40B4-BE49-F238E27FC236}">
                <a16:creationId xmlns:a16="http://schemas.microsoft.com/office/drawing/2014/main" id="{3AB16370-9053-40EF-6360-DC19D2D01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820" y="403812"/>
            <a:ext cx="2073870" cy="2026394"/>
          </a:xfrm>
          <a:prstGeom prst="rect">
            <a:avLst/>
          </a:prstGeom>
        </p:spPr>
      </p:pic>
      <p:sp>
        <p:nvSpPr>
          <p:cNvPr id="16" name="object 222">
            <a:extLst>
              <a:ext uri="{FF2B5EF4-FFF2-40B4-BE49-F238E27FC236}">
                <a16:creationId xmlns:a16="http://schemas.microsoft.com/office/drawing/2014/main" id="{4CA482AC-3A56-EC3F-7420-1D7B6B756962}"/>
              </a:ext>
            </a:extLst>
          </p:cNvPr>
          <p:cNvSpPr txBox="1">
            <a:spLocks/>
          </p:cNvSpPr>
          <p:nvPr/>
        </p:nvSpPr>
        <p:spPr>
          <a:xfrm>
            <a:off x="553402" y="7236608"/>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2F2847CC-E947-22C8-3693-666BF0FD9657}"/>
              </a:ext>
            </a:extLst>
          </p:cNvPr>
          <p:cNvSpPr/>
          <p:nvPr/>
        </p:nvSpPr>
        <p:spPr>
          <a:xfrm>
            <a:off x="553402" y="4296407"/>
            <a:ext cx="5390198" cy="45719"/>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8">
            <a:extLst>
              <a:ext uri="{FF2B5EF4-FFF2-40B4-BE49-F238E27FC236}">
                <a16:creationId xmlns:a16="http://schemas.microsoft.com/office/drawing/2014/main" id="{B472441D-5E09-84B8-17A3-2725E5EA1092}"/>
              </a:ext>
            </a:extLst>
          </p:cNvPr>
          <p:cNvSpPr txBox="1">
            <a:spLocks noGrp="1"/>
          </p:cNvSpPr>
          <p:nvPr>
            <p:ph type="sldNum" sz="quarter" idx="7"/>
          </p:nvPr>
        </p:nvSpPr>
        <p:spPr>
          <a:xfrm>
            <a:off x="12386528" y="7259468"/>
            <a:ext cx="295410" cy="218136"/>
          </a:xfrm>
          <a:prstGeom prst="rect">
            <a:avLst/>
          </a:prstGeom>
        </p:spPr>
        <p:txBody>
          <a:bodyPr vert="horz" wrap="square" lIns="0" tIns="0" rIns="0" bIns="0" rtlCol="0">
            <a:spAutoFit/>
          </a:bodyPr>
          <a:lstStyle/>
          <a:p>
            <a:pPr marL="140018"/>
            <a:fld id="{81D60167-4931-47E6-BA6A-407CBD079E47}" type="slidenum">
              <a:rPr spc="-53" dirty="0">
                <a:solidFill>
                  <a:schemeClr val="bg1"/>
                </a:solidFill>
              </a:rPr>
              <a:pPr marL="140018"/>
              <a:t>1</a:t>
            </a:fld>
            <a:endParaRPr spc="-53"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D4B9B-1DB2-BDB9-0EBD-3AB03A65325B}"/>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2" cstate="print"/>
          <a:stretch>
            <a:fillRect/>
          </a:stretch>
        </p:blipFill>
        <p:spPr>
          <a:xfrm>
            <a:off x="1070136" y="989272"/>
            <a:ext cx="4760594" cy="2023123"/>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2769225144"/>
              </p:ext>
            </p:extLst>
          </p:nvPr>
        </p:nvGraphicFramePr>
        <p:xfrm>
          <a:off x="6760850" y="1020691"/>
          <a:ext cx="5656708" cy="5955416"/>
        </p:xfrm>
        <a:graphic>
          <a:graphicData uri="http://schemas.openxmlformats.org/drawingml/2006/table">
            <a:tbl>
              <a:tblPr firstRow="1" bandRow="1">
                <a:tableStyleId>{2D5ABB26-0587-4C30-8999-92F81FD0307C}</a:tableStyleId>
              </a:tblPr>
              <a:tblGrid>
                <a:gridCol w="2873693">
                  <a:extLst>
                    <a:ext uri="{9D8B030D-6E8A-4147-A177-3AD203B41FA5}">
                      <a16:colId xmlns:a16="http://schemas.microsoft.com/office/drawing/2014/main" val="20000"/>
                    </a:ext>
                  </a:extLst>
                </a:gridCol>
                <a:gridCol w="2783015">
                  <a:extLst>
                    <a:ext uri="{9D8B030D-6E8A-4147-A177-3AD203B41FA5}">
                      <a16:colId xmlns:a16="http://schemas.microsoft.com/office/drawing/2014/main" val="20001"/>
                    </a:ext>
                  </a:extLst>
                </a:gridCol>
              </a:tblGrid>
              <a:tr h="185357">
                <a:tc>
                  <a:txBody>
                    <a:bodyPr/>
                    <a:lstStyle/>
                    <a:p>
                      <a:pPr marR="100965" algn="r">
                        <a:lnSpc>
                          <a:spcPct val="100000"/>
                        </a:lnSpc>
                        <a:spcBef>
                          <a:spcPts val="100"/>
                        </a:spcBef>
                      </a:pPr>
                      <a:r>
                        <a:rPr sz="800" b="1" i="1" spc="-50" dirty="0">
                          <a:solidFill>
                            <a:srgbClr val="22A1D0"/>
                          </a:solidFill>
                          <a:latin typeface="Gill Sans MT"/>
                          <a:cs typeface="Gill Sans MT"/>
                        </a:rPr>
                        <a:t>DC</a:t>
                      </a:r>
                      <a:r>
                        <a:rPr sz="800" b="1" i="1" spc="-10" dirty="0">
                          <a:solidFill>
                            <a:srgbClr val="22A1D0"/>
                          </a:solidFill>
                          <a:latin typeface="Gill Sans MT"/>
                          <a:cs typeface="Gill Sans MT"/>
                        </a:rPr>
                        <a:t> (Battery)</a:t>
                      </a:r>
                      <a:endParaRPr sz="800">
                        <a:latin typeface="Gill Sans MT"/>
                        <a:cs typeface="Gill Sans MT"/>
                      </a:endParaRPr>
                    </a:p>
                  </a:txBody>
                  <a:tcPr marL="0" marR="0" marT="13335" marB="0">
                    <a:solidFill>
                      <a:srgbClr val="020202">
                        <a:alpha val="5099"/>
                      </a:srgbClr>
                    </a:solidFill>
                  </a:tcPr>
                </a:tc>
                <a:tc>
                  <a:txBody>
                    <a:bodyPr/>
                    <a:lstStyle/>
                    <a:p>
                      <a:pPr>
                        <a:lnSpc>
                          <a:spcPct val="100000"/>
                        </a:lnSpc>
                      </a:pPr>
                      <a:endParaRPr sz="700">
                        <a:latin typeface="Times New Roman"/>
                        <a:cs typeface="Times New Roman"/>
                      </a:endParaRPr>
                    </a:p>
                  </a:txBody>
                  <a:tcPr marL="0" marR="0" marT="0" marB="0">
                    <a:solidFill>
                      <a:srgbClr val="ECECEC"/>
                    </a:solidFill>
                  </a:tcPr>
                </a:tc>
                <a:extLst>
                  <a:ext uri="{0D108BD9-81ED-4DB2-BD59-A6C34878D82A}">
                    <a16:rowId xmlns:a16="http://schemas.microsoft.com/office/drawing/2014/main" val="10000"/>
                  </a:ext>
                </a:extLst>
              </a:tr>
              <a:tr h="165354">
                <a:tc>
                  <a:txBody>
                    <a:bodyPr/>
                    <a:lstStyle/>
                    <a:p>
                      <a:pPr marL="190500">
                        <a:lnSpc>
                          <a:spcPct val="100000"/>
                        </a:lnSpc>
                        <a:spcBef>
                          <a:spcPts val="130"/>
                        </a:spcBef>
                      </a:pPr>
                      <a:r>
                        <a:rPr sz="700" b="1" spc="-25" dirty="0">
                          <a:solidFill>
                            <a:srgbClr val="020202"/>
                          </a:solidFill>
                          <a:latin typeface="Gill Sans MT"/>
                          <a:cs typeface="Gill Sans MT"/>
                        </a:rPr>
                        <a:t>Cell</a:t>
                      </a:r>
                      <a:r>
                        <a:rPr sz="700" b="1" spc="-30" dirty="0">
                          <a:solidFill>
                            <a:srgbClr val="020202"/>
                          </a:solidFill>
                          <a:latin typeface="Gill Sans MT"/>
                          <a:cs typeface="Gill Sans MT"/>
                        </a:rPr>
                        <a:t> </a:t>
                      </a:r>
                      <a:r>
                        <a:rPr sz="700" b="1" spc="-20" dirty="0">
                          <a:solidFill>
                            <a:srgbClr val="020202"/>
                          </a:solidFill>
                          <a:latin typeface="Gill Sans MT"/>
                          <a:cs typeface="Gill Sans MT"/>
                        </a:rPr>
                        <a:t>type</a:t>
                      </a:r>
                      <a:endParaRPr sz="700">
                        <a:latin typeface="Gill Sans MT"/>
                        <a:cs typeface="Gill Sans MT"/>
                      </a:endParaRPr>
                    </a:p>
                  </a:txBody>
                  <a:tcPr marL="0" marR="0" marT="17336" marB="0">
                    <a:solidFill>
                      <a:srgbClr val="020202">
                        <a:alpha val="5099"/>
                      </a:srgbClr>
                    </a:solidFill>
                  </a:tcPr>
                </a:tc>
                <a:tc>
                  <a:txBody>
                    <a:bodyPr/>
                    <a:lstStyle/>
                    <a:p>
                      <a:pPr marR="17145" algn="ctr">
                        <a:lnSpc>
                          <a:spcPct val="100000"/>
                        </a:lnSpc>
                        <a:spcBef>
                          <a:spcPts val="130"/>
                        </a:spcBef>
                      </a:pPr>
                      <a:r>
                        <a:rPr sz="700" spc="-10" dirty="0">
                          <a:solidFill>
                            <a:srgbClr val="020202"/>
                          </a:solidFill>
                          <a:latin typeface="Trebuchet MS"/>
                          <a:cs typeface="Trebuchet MS"/>
                        </a:rPr>
                        <a:t>3.2V/100Ah</a:t>
                      </a:r>
                      <a:endParaRPr sz="700">
                        <a:latin typeface="Trebuchet MS"/>
                        <a:cs typeface="Trebuchet MS"/>
                      </a:endParaRPr>
                    </a:p>
                  </a:txBody>
                  <a:tcPr marL="0" marR="0" marT="17336" marB="0"/>
                </a:tc>
                <a:extLst>
                  <a:ext uri="{0D108BD9-81ED-4DB2-BD59-A6C34878D82A}">
                    <a16:rowId xmlns:a16="http://schemas.microsoft.com/office/drawing/2014/main" val="10001"/>
                  </a:ext>
                </a:extLst>
              </a:tr>
              <a:tr h="185357">
                <a:tc>
                  <a:txBody>
                    <a:bodyPr/>
                    <a:lstStyle/>
                    <a:p>
                      <a:pPr marL="190500">
                        <a:lnSpc>
                          <a:spcPct val="100000"/>
                        </a:lnSpc>
                        <a:spcBef>
                          <a:spcPts val="235"/>
                        </a:spcBef>
                      </a:pPr>
                      <a:r>
                        <a:rPr sz="700" b="1" spc="-25" dirty="0">
                          <a:solidFill>
                            <a:srgbClr val="020202"/>
                          </a:solidFill>
                          <a:latin typeface="Gill Sans MT"/>
                          <a:cs typeface="Gill Sans MT"/>
                        </a:rPr>
                        <a:t>Conﬁguration</a:t>
                      </a:r>
                      <a:r>
                        <a:rPr sz="700" b="1" dirty="0">
                          <a:solidFill>
                            <a:srgbClr val="020202"/>
                          </a:solidFill>
                          <a:latin typeface="Gill Sans MT"/>
                          <a:cs typeface="Gill Sans MT"/>
                        </a:rPr>
                        <a:t> of</a:t>
                      </a:r>
                      <a:r>
                        <a:rPr sz="700" b="1" spc="-15"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55" dirty="0">
                          <a:solidFill>
                            <a:srgbClr val="020202"/>
                          </a:solidFill>
                          <a:latin typeface="Gill Sans MT"/>
                          <a:cs typeface="Gill Sans MT"/>
                        </a:rPr>
                        <a:t> </a:t>
                      </a:r>
                      <a:r>
                        <a:rPr sz="700" b="1" spc="-10" dirty="0">
                          <a:solidFill>
                            <a:srgbClr val="020202"/>
                          </a:solidFill>
                          <a:latin typeface="Gill Sans MT"/>
                          <a:cs typeface="Gill Sans MT"/>
                        </a:rPr>
                        <a:t>module</a:t>
                      </a:r>
                      <a:endParaRPr sz="700">
                        <a:latin typeface="Gill Sans MT"/>
                        <a:cs typeface="Gill Sans MT"/>
                      </a:endParaRPr>
                    </a:p>
                  </a:txBody>
                  <a:tcPr marL="0" marR="0" marT="31337" marB="0">
                    <a:solidFill>
                      <a:srgbClr val="020202">
                        <a:alpha val="5099"/>
                      </a:srgbClr>
                    </a:solidFill>
                  </a:tcPr>
                </a:tc>
                <a:tc>
                  <a:txBody>
                    <a:bodyPr/>
                    <a:lstStyle/>
                    <a:p>
                      <a:pPr marR="16510" algn="ctr">
                        <a:lnSpc>
                          <a:spcPct val="100000"/>
                        </a:lnSpc>
                        <a:spcBef>
                          <a:spcPts val="235"/>
                        </a:spcBef>
                      </a:pPr>
                      <a:r>
                        <a:rPr sz="700" spc="-10" dirty="0">
                          <a:solidFill>
                            <a:srgbClr val="020202"/>
                          </a:solidFill>
                          <a:latin typeface="Trebuchet MS"/>
                          <a:cs typeface="Trebuchet MS"/>
                        </a:rPr>
                        <a:t>12S2P</a:t>
                      </a:r>
                      <a:endParaRPr sz="700">
                        <a:latin typeface="Trebuchet MS"/>
                        <a:cs typeface="Trebuchet MS"/>
                      </a:endParaRPr>
                    </a:p>
                  </a:txBody>
                  <a:tcPr marL="0" marR="0" marT="31337" marB="0">
                    <a:solidFill>
                      <a:srgbClr val="ECECEC"/>
                    </a:solidFill>
                  </a:tcPr>
                </a:tc>
                <a:extLst>
                  <a:ext uri="{0D108BD9-81ED-4DB2-BD59-A6C34878D82A}">
                    <a16:rowId xmlns:a16="http://schemas.microsoft.com/office/drawing/2014/main" val="10002"/>
                  </a:ext>
                </a:extLst>
              </a:tr>
              <a:tr h="165354">
                <a:tc>
                  <a:txBody>
                    <a:bodyPr/>
                    <a:lstStyle/>
                    <a:p>
                      <a:pPr marL="190500">
                        <a:lnSpc>
                          <a:spcPct val="100000"/>
                        </a:lnSpc>
                        <a:spcBef>
                          <a:spcPts val="114"/>
                        </a:spcBef>
                      </a:pPr>
                      <a:r>
                        <a:rPr sz="700" b="1" spc="-25" dirty="0">
                          <a:solidFill>
                            <a:srgbClr val="020202"/>
                          </a:solidFill>
                          <a:latin typeface="Gill Sans MT"/>
                          <a:cs typeface="Gill Sans MT"/>
                        </a:rPr>
                        <a:t>Conﬁguration</a:t>
                      </a:r>
                      <a:r>
                        <a:rPr sz="700" b="1" dirty="0">
                          <a:solidFill>
                            <a:srgbClr val="020202"/>
                          </a:solidFill>
                          <a:latin typeface="Gill Sans MT"/>
                          <a:cs typeface="Gill Sans MT"/>
                        </a:rPr>
                        <a:t> of</a:t>
                      </a:r>
                      <a:r>
                        <a:rPr sz="700" b="1" spc="-15"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55" dirty="0">
                          <a:solidFill>
                            <a:srgbClr val="020202"/>
                          </a:solidFill>
                          <a:latin typeface="Gill Sans MT"/>
                          <a:cs typeface="Gill Sans MT"/>
                        </a:rPr>
                        <a:t> </a:t>
                      </a:r>
                      <a:r>
                        <a:rPr sz="700" b="1" spc="-20" dirty="0">
                          <a:solidFill>
                            <a:srgbClr val="020202"/>
                          </a:solidFill>
                          <a:latin typeface="Gill Sans MT"/>
                          <a:cs typeface="Gill Sans MT"/>
                        </a:rPr>
                        <a:t>bank</a:t>
                      </a:r>
                      <a:endParaRPr sz="700">
                        <a:latin typeface="Gill Sans MT"/>
                        <a:cs typeface="Gill Sans MT"/>
                      </a:endParaRPr>
                    </a:p>
                  </a:txBody>
                  <a:tcPr marL="0" marR="0" marT="15334" marB="0">
                    <a:solidFill>
                      <a:srgbClr val="020202">
                        <a:alpha val="5099"/>
                      </a:srgbClr>
                    </a:solidFill>
                  </a:tcPr>
                </a:tc>
                <a:tc>
                  <a:txBody>
                    <a:bodyPr/>
                    <a:lstStyle/>
                    <a:p>
                      <a:pPr marR="20955" algn="ctr">
                        <a:lnSpc>
                          <a:spcPct val="100000"/>
                        </a:lnSpc>
                        <a:spcBef>
                          <a:spcPts val="114"/>
                        </a:spcBef>
                      </a:pPr>
                      <a:r>
                        <a:rPr sz="700" spc="-10" dirty="0">
                          <a:solidFill>
                            <a:srgbClr val="020202"/>
                          </a:solidFill>
                          <a:latin typeface="Trebuchet MS"/>
                          <a:cs typeface="Trebuchet MS"/>
                        </a:rPr>
                        <a:t>18S2P</a:t>
                      </a:r>
                      <a:endParaRPr sz="700">
                        <a:latin typeface="Trebuchet MS"/>
                        <a:cs typeface="Trebuchet MS"/>
                      </a:endParaRPr>
                    </a:p>
                  </a:txBody>
                  <a:tcPr marL="0" marR="0" marT="15334" marB="0"/>
                </a:tc>
                <a:extLst>
                  <a:ext uri="{0D108BD9-81ED-4DB2-BD59-A6C34878D82A}">
                    <a16:rowId xmlns:a16="http://schemas.microsoft.com/office/drawing/2014/main" val="10003"/>
                  </a:ext>
                </a:extLst>
              </a:tr>
              <a:tr h="185357">
                <a:tc>
                  <a:txBody>
                    <a:bodyPr/>
                    <a:lstStyle/>
                    <a:p>
                      <a:pPr marL="190500">
                        <a:lnSpc>
                          <a:spcPct val="100000"/>
                        </a:lnSpc>
                        <a:spcBef>
                          <a:spcPts val="220"/>
                        </a:spcBef>
                      </a:pPr>
                      <a:r>
                        <a:rPr sz="700" b="1" spc="-20" dirty="0">
                          <a:solidFill>
                            <a:srgbClr val="020202"/>
                          </a:solidFill>
                          <a:latin typeface="Gill Sans MT"/>
                          <a:cs typeface="Gill Sans MT"/>
                        </a:rPr>
                        <a:t>Battery</a:t>
                      </a:r>
                      <a:r>
                        <a:rPr sz="700" b="1" spc="15" dirty="0">
                          <a:solidFill>
                            <a:srgbClr val="020202"/>
                          </a:solidFill>
                          <a:latin typeface="Gill Sans MT"/>
                          <a:cs typeface="Gill Sans MT"/>
                        </a:rPr>
                        <a:t> </a:t>
                      </a:r>
                      <a:r>
                        <a:rPr sz="700" b="1" spc="-10" dirty="0">
                          <a:solidFill>
                            <a:srgbClr val="020202"/>
                          </a:solidFill>
                          <a:latin typeface="Gill Sans MT"/>
                          <a:cs typeface="Gill Sans MT"/>
                        </a:rPr>
                        <a:t>capacity</a:t>
                      </a:r>
                      <a:endParaRPr sz="700">
                        <a:latin typeface="Gill Sans MT"/>
                        <a:cs typeface="Gill Sans MT"/>
                      </a:endParaRPr>
                    </a:p>
                  </a:txBody>
                  <a:tcPr marL="0" marR="0" marT="29337" marB="0">
                    <a:solidFill>
                      <a:srgbClr val="020202">
                        <a:alpha val="5099"/>
                      </a:srgbClr>
                    </a:solidFill>
                  </a:tcPr>
                </a:tc>
                <a:tc>
                  <a:txBody>
                    <a:bodyPr/>
                    <a:lstStyle/>
                    <a:p>
                      <a:pPr marR="12700" algn="ctr">
                        <a:lnSpc>
                          <a:spcPct val="100000"/>
                        </a:lnSpc>
                        <a:spcBef>
                          <a:spcPts val="220"/>
                        </a:spcBef>
                      </a:pPr>
                      <a:r>
                        <a:rPr sz="700" spc="-10" dirty="0">
                          <a:solidFill>
                            <a:srgbClr val="020202"/>
                          </a:solidFill>
                          <a:latin typeface="Trebuchet MS"/>
                          <a:cs typeface="Trebuchet MS"/>
                        </a:rPr>
                        <a:t>276kWh</a:t>
                      </a:r>
                      <a:endParaRPr sz="700">
                        <a:latin typeface="Trebuchet MS"/>
                        <a:cs typeface="Trebuchet MS"/>
                      </a:endParaRPr>
                    </a:p>
                  </a:txBody>
                  <a:tcPr marL="0" marR="0" marT="29337" marB="0">
                    <a:solidFill>
                      <a:srgbClr val="ECECEC"/>
                    </a:solidFill>
                  </a:tcPr>
                </a:tc>
                <a:extLst>
                  <a:ext uri="{0D108BD9-81ED-4DB2-BD59-A6C34878D82A}">
                    <a16:rowId xmlns:a16="http://schemas.microsoft.com/office/drawing/2014/main" val="10004"/>
                  </a:ext>
                </a:extLst>
              </a:tr>
              <a:tr h="165354">
                <a:tc>
                  <a:txBody>
                    <a:bodyPr/>
                    <a:lstStyle/>
                    <a:p>
                      <a:pPr marL="190500">
                        <a:lnSpc>
                          <a:spcPct val="100000"/>
                        </a:lnSpc>
                        <a:spcBef>
                          <a:spcPts val="10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13335" marB="0">
                    <a:solidFill>
                      <a:srgbClr val="020202">
                        <a:alpha val="5099"/>
                      </a:srgbClr>
                    </a:solidFill>
                  </a:tcPr>
                </a:tc>
                <a:tc>
                  <a:txBody>
                    <a:bodyPr/>
                    <a:lstStyle/>
                    <a:p>
                      <a:pPr marR="20955" algn="ctr">
                        <a:lnSpc>
                          <a:spcPct val="100000"/>
                        </a:lnSpc>
                        <a:spcBef>
                          <a:spcPts val="100"/>
                        </a:spcBef>
                      </a:pPr>
                      <a:r>
                        <a:rPr sz="700" spc="-10" dirty="0">
                          <a:solidFill>
                            <a:srgbClr val="020202"/>
                          </a:solidFill>
                          <a:latin typeface="Trebuchet MS"/>
                          <a:cs typeface="Trebuchet MS"/>
                        </a:rPr>
                        <a:t>691.2V</a:t>
                      </a:r>
                      <a:endParaRPr sz="700">
                        <a:latin typeface="Trebuchet MS"/>
                        <a:cs typeface="Trebuchet MS"/>
                      </a:endParaRPr>
                    </a:p>
                  </a:txBody>
                  <a:tcPr marL="0" marR="0" marT="13335" marB="0"/>
                </a:tc>
                <a:extLst>
                  <a:ext uri="{0D108BD9-81ED-4DB2-BD59-A6C34878D82A}">
                    <a16:rowId xmlns:a16="http://schemas.microsoft.com/office/drawing/2014/main" val="10005"/>
                  </a:ext>
                </a:extLst>
              </a:tr>
              <a:tr h="185357">
                <a:tc>
                  <a:txBody>
                    <a:bodyPr/>
                    <a:lstStyle/>
                    <a:p>
                      <a:pPr marL="190500">
                        <a:lnSpc>
                          <a:spcPct val="100000"/>
                        </a:lnSpc>
                        <a:spcBef>
                          <a:spcPts val="204"/>
                        </a:spcBef>
                      </a:pPr>
                      <a:r>
                        <a:rPr sz="700" b="1" spc="-20" dirty="0">
                          <a:solidFill>
                            <a:srgbClr val="020202"/>
                          </a:solidFill>
                          <a:latin typeface="Gill Sans MT"/>
                          <a:cs typeface="Gill Sans MT"/>
                        </a:rPr>
                        <a:t>Battery</a:t>
                      </a:r>
                      <a:r>
                        <a:rPr sz="700" b="1" dirty="0">
                          <a:solidFill>
                            <a:srgbClr val="020202"/>
                          </a:solidFill>
                          <a:latin typeface="Gill Sans MT"/>
                          <a:cs typeface="Gill Sans MT"/>
                        </a:rPr>
                        <a:t> voltage</a:t>
                      </a:r>
                      <a:r>
                        <a:rPr sz="700" b="1" spc="-25"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27336" marB="0">
                    <a:solidFill>
                      <a:srgbClr val="020202">
                        <a:alpha val="5099"/>
                      </a:srgbClr>
                    </a:solidFill>
                  </a:tcPr>
                </a:tc>
                <a:tc>
                  <a:txBody>
                    <a:bodyPr/>
                    <a:lstStyle/>
                    <a:p>
                      <a:pPr marR="16510" algn="ctr">
                        <a:lnSpc>
                          <a:spcPct val="100000"/>
                        </a:lnSpc>
                        <a:spcBef>
                          <a:spcPts val="204"/>
                        </a:spcBef>
                      </a:pPr>
                      <a:r>
                        <a:rPr sz="700" dirty="0">
                          <a:solidFill>
                            <a:srgbClr val="020202"/>
                          </a:solidFill>
                          <a:latin typeface="Trebuchet MS"/>
                          <a:cs typeface="Trebuchet MS"/>
                        </a:rPr>
                        <a:t>605.8V-</a:t>
                      </a:r>
                      <a:r>
                        <a:rPr sz="700" spc="-10" dirty="0">
                          <a:solidFill>
                            <a:srgbClr val="020202"/>
                          </a:solidFill>
                          <a:latin typeface="Trebuchet MS"/>
                          <a:cs typeface="Trebuchet MS"/>
                        </a:rPr>
                        <a:t>766.8V</a:t>
                      </a:r>
                      <a:endParaRPr sz="700">
                        <a:latin typeface="Trebuchet MS"/>
                        <a:cs typeface="Trebuchet MS"/>
                      </a:endParaRPr>
                    </a:p>
                  </a:txBody>
                  <a:tcPr marL="0" marR="0" marT="27336" marB="0">
                    <a:solidFill>
                      <a:srgbClr val="ECECEC"/>
                    </a:solidFill>
                  </a:tcPr>
                </a:tc>
                <a:extLst>
                  <a:ext uri="{0D108BD9-81ED-4DB2-BD59-A6C34878D82A}">
                    <a16:rowId xmlns:a16="http://schemas.microsoft.com/office/drawing/2014/main" val="10006"/>
                  </a:ext>
                </a:extLst>
              </a:tr>
              <a:tr h="165354">
                <a:tc>
                  <a:txBody>
                    <a:bodyPr/>
                    <a:lstStyle/>
                    <a:p>
                      <a:pPr marL="190500">
                        <a:lnSpc>
                          <a:spcPct val="100000"/>
                        </a:lnSpc>
                        <a:spcBef>
                          <a:spcPts val="16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22003" marB="0">
                    <a:solidFill>
                      <a:srgbClr val="020202">
                        <a:alpha val="5099"/>
                      </a:srgbClr>
                    </a:solidFill>
                  </a:tcPr>
                </a:tc>
                <a:tc>
                  <a:txBody>
                    <a:bodyPr/>
                    <a:lstStyle/>
                    <a:p>
                      <a:pPr marR="20320" algn="ctr">
                        <a:lnSpc>
                          <a:spcPct val="100000"/>
                        </a:lnSpc>
                        <a:spcBef>
                          <a:spcPts val="165"/>
                        </a:spcBef>
                      </a:pPr>
                      <a:r>
                        <a:rPr sz="700" spc="-20" dirty="0">
                          <a:solidFill>
                            <a:srgbClr val="020202"/>
                          </a:solidFill>
                          <a:latin typeface="Trebuchet MS"/>
                          <a:cs typeface="Trebuchet MS"/>
                        </a:rPr>
                        <a:t>417A</a:t>
                      </a:r>
                      <a:endParaRPr sz="700">
                        <a:latin typeface="Trebuchet MS"/>
                        <a:cs typeface="Trebuchet MS"/>
                      </a:endParaRPr>
                    </a:p>
                  </a:txBody>
                  <a:tcPr marL="0" marR="0" marT="22003" marB="0"/>
                </a:tc>
                <a:extLst>
                  <a:ext uri="{0D108BD9-81ED-4DB2-BD59-A6C34878D82A}">
                    <a16:rowId xmlns:a16="http://schemas.microsoft.com/office/drawing/2014/main" val="10007"/>
                  </a:ext>
                </a:extLst>
              </a:tr>
              <a:tr h="185357">
                <a:tc>
                  <a:txBody>
                    <a:bodyPr/>
                    <a:lstStyle/>
                    <a:p>
                      <a:pPr marL="190500">
                        <a:lnSpc>
                          <a:spcPct val="100000"/>
                        </a:lnSpc>
                        <a:spcBef>
                          <a:spcPts val="19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charge/discharge</a:t>
                      </a:r>
                      <a:endParaRPr sz="700">
                        <a:latin typeface="Gill Sans MT"/>
                        <a:cs typeface="Gill Sans MT"/>
                      </a:endParaRPr>
                    </a:p>
                  </a:txBody>
                  <a:tcPr marL="0" marR="0" marT="26003" marB="0">
                    <a:solidFill>
                      <a:srgbClr val="020202">
                        <a:alpha val="5099"/>
                      </a:srgbClr>
                    </a:solidFill>
                  </a:tcPr>
                </a:tc>
                <a:tc>
                  <a:txBody>
                    <a:bodyPr/>
                    <a:lstStyle/>
                    <a:p>
                      <a:pPr marR="13970" algn="ctr">
                        <a:lnSpc>
                          <a:spcPct val="100000"/>
                        </a:lnSpc>
                        <a:spcBef>
                          <a:spcPts val="195"/>
                        </a:spcBef>
                      </a:pPr>
                      <a:r>
                        <a:rPr sz="700" spc="-20" dirty="0">
                          <a:solidFill>
                            <a:srgbClr val="020202"/>
                          </a:solidFill>
                          <a:latin typeface="Trebuchet MS"/>
                          <a:cs typeface="Trebuchet MS"/>
                        </a:rPr>
                        <a:t>0.5C</a:t>
                      </a:r>
                      <a:endParaRPr sz="700">
                        <a:latin typeface="Trebuchet MS"/>
                        <a:cs typeface="Trebuchet MS"/>
                      </a:endParaRPr>
                    </a:p>
                  </a:txBody>
                  <a:tcPr marL="0" marR="0" marT="26003" marB="0">
                    <a:solidFill>
                      <a:srgbClr val="ECECEC"/>
                    </a:solidFill>
                  </a:tcPr>
                </a:tc>
                <a:extLst>
                  <a:ext uri="{0D108BD9-81ED-4DB2-BD59-A6C34878D82A}">
                    <a16:rowId xmlns:a16="http://schemas.microsoft.com/office/drawing/2014/main" val="10008"/>
                  </a:ext>
                </a:extLst>
              </a:tr>
              <a:tr h="165354">
                <a:tc>
                  <a:txBody>
                    <a:bodyPr/>
                    <a:lstStyle/>
                    <a:p>
                      <a:pPr marL="190500">
                        <a:lnSpc>
                          <a:spcPct val="100000"/>
                        </a:lnSpc>
                        <a:spcBef>
                          <a:spcPts val="150"/>
                        </a:spcBef>
                      </a:pPr>
                      <a:r>
                        <a:rPr sz="700" b="1" dirty="0">
                          <a:solidFill>
                            <a:srgbClr val="020202"/>
                          </a:solidFill>
                          <a:latin typeface="Gill Sans MT"/>
                          <a:cs typeface="Gill Sans MT"/>
                        </a:rPr>
                        <a:t>Max.</a:t>
                      </a:r>
                      <a:r>
                        <a:rPr sz="700" b="1" spc="100" dirty="0">
                          <a:solidFill>
                            <a:srgbClr val="020202"/>
                          </a:solidFill>
                          <a:latin typeface="Gill Sans MT"/>
                          <a:cs typeface="Gill Sans MT"/>
                        </a:rPr>
                        <a:t> </a:t>
                      </a:r>
                      <a:r>
                        <a:rPr sz="700" b="1" dirty="0">
                          <a:solidFill>
                            <a:srgbClr val="020202"/>
                          </a:solidFill>
                          <a:latin typeface="Gill Sans MT"/>
                          <a:cs typeface="Gill Sans MT"/>
                        </a:rPr>
                        <a:t>charge/discharge</a:t>
                      </a:r>
                      <a:r>
                        <a:rPr sz="700" b="1" spc="70"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20003" marB="0">
                    <a:solidFill>
                      <a:srgbClr val="020202">
                        <a:alpha val="5099"/>
                      </a:srgbClr>
                    </a:solidFill>
                  </a:tcPr>
                </a:tc>
                <a:tc>
                  <a:txBody>
                    <a:bodyPr/>
                    <a:lstStyle/>
                    <a:p>
                      <a:pPr marR="17780" algn="ctr">
                        <a:lnSpc>
                          <a:spcPct val="100000"/>
                        </a:lnSpc>
                        <a:spcBef>
                          <a:spcPts val="150"/>
                        </a:spcBef>
                      </a:pPr>
                      <a:r>
                        <a:rPr sz="700" spc="-25" dirty="0">
                          <a:solidFill>
                            <a:srgbClr val="020202"/>
                          </a:solidFill>
                          <a:latin typeface="Trebuchet MS"/>
                          <a:cs typeface="Trebuchet MS"/>
                        </a:rPr>
                        <a:t>1C</a:t>
                      </a:r>
                      <a:endParaRPr sz="700">
                        <a:latin typeface="Trebuchet MS"/>
                        <a:cs typeface="Trebuchet MS"/>
                      </a:endParaRPr>
                    </a:p>
                  </a:txBody>
                  <a:tcPr marL="0" marR="0" marT="20003" marB="0"/>
                </a:tc>
                <a:extLst>
                  <a:ext uri="{0D108BD9-81ED-4DB2-BD59-A6C34878D82A}">
                    <a16:rowId xmlns:a16="http://schemas.microsoft.com/office/drawing/2014/main" val="10009"/>
                  </a:ext>
                </a:extLst>
              </a:tr>
              <a:tr h="185357">
                <a:tc>
                  <a:txBody>
                    <a:bodyPr/>
                    <a:lstStyle/>
                    <a:p>
                      <a:pPr marL="190500">
                        <a:lnSpc>
                          <a:spcPct val="100000"/>
                        </a:lnSpc>
                        <a:spcBef>
                          <a:spcPts val="180"/>
                        </a:spcBef>
                      </a:pPr>
                      <a:r>
                        <a:rPr sz="700" b="1" spc="-10" dirty="0">
                          <a:solidFill>
                            <a:srgbClr val="020202"/>
                          </a:solidFill>
                          <a:latin typeface="Gill Sans MT"/>
                          <a:cs typeface="Gill Sans MT"/>
                        </a:rPr>
                        <a:t>Communication</a:t>
                      </a:r>
                      <a:endParaRPr sz="700">
                        <a:latin typeface="Gill Sans MT"/>
                        <a:cs typeface="Gill Sans MT"/>
                      </a:endParaRPr>
                    </a:p>
                  </a:txBody>
                  <a:tcPr marL="0" marR="0" marT="24003" marB="0">
                    <a:solidFill>
                      <a:srgbClr val="020202">
                        <a:alpha val="5099"/>
                      </a:srgbClr>
                    </a:solidFill>
                  </a:tcPr>
                </a:tc>
                <a:tc>
                  <a:txBody>
                    <a:bodyPr/>
                    <a:lstStyle/>
                    <a:p>
                      <a:pPr marR="8890" algn="ctr">
                        <a:lnSpc>
                          <a:spcPct val="100000"/>
                        </a:lnSpc>
                        <a:spcBef>
                          <a:spcPts val="180"/>
                        </a:spcBef>
                      </a:pPr>
                      <a:r>
                        <a:rPr sz="700" spc="35" dirty="0">
                          <a:solidFill>
                            <a:srgbClr val="020202"/>
                          </a:solidFill>
                          <a:latin typeface="Trebuchet MS"/>
                          <a:cs typeface="Trebuchet MS"/>
                        </a:rPr>
                        <a:t>CAN</a:t>
                      </a:r>
                      <a:endParaRPr sz="700">
                        <a:latin typeface="Trebuchet MS"/>
                        <a:cs typeface="Trebuchet MS"/>
                      </a:endParaRPr>
                    </a:p>
                  </a:txBody>
                  <a:tcPr marL="0" marR="0" marT="24003" marB="0">
                    <a:solidFill>
                      <a:srgbClr val="ECECEC"/>
                    </a:solidFill>
                  </a:tcPr>
                </a:tc>
                <a:extLst>
                  <a:ext uri="{0D108BD9-81ED-4DB2-BD59-A6C34878D82A}">
                    <a16:rowId xmlns:a16="http://schemas.microsoft.com/office/drawing/2014/main" val="10010"/>
                  </a:ext>
                </a:extLst>
              </a:tr>
              <a:tr h="165354">
                <a:tc>
                  <a:txBody>
                    <a:bodyPr/>
                    <a:lstStyle/>
                    <a:p>
                      <a:pPr marR="100965" algn="r">
                        <a:lnSpc>
                          <a:spcPts val="944"/>
                        </a:lnSpc>
                      </a:pPr>
                      <a:r>
                        <a:rPr sz="800" b="1" i="1" spc="-10" dirty="0">
                          <a:solidFill>
                            <a:srgbClr val="22A1D0"/>
                          </a:solidFill>
                          <a:latin typeface="Gill Sans MT"/>
                          <a:cs typeface="Gill Sans MT"/>
                        </a:rPr>
                        <a:t>DC(PV)</a:t>
                      </a:r>
                      <a:endParaRPr sz="800">
                        <a:latin typeface="Gill Sans MT"/>
                        <a:cs typeface="Gill Sans MT"/>
                      </a:endParaRPr>
                    </a:p>
                  </a:txBody>
                  <a:tcPr marL="0" marR="0" marT="0" marB="0">
                    <a:solidFill>
                      <a:srgbClr val="020202">
                        <a:alpha val="5099"/>
                      </a:srgbClr>
                    </a:solidFill>
                  </a:tcPr>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11"/>
                  </a:ext>
                </a:extLst>
              </a:tr>
              <a:tr h="185357">
                <a:tc>
                  <a:txBody>
                    <a:bodyPr/>
                    <a:lstStyle/>
                    <a:p>
                      <a:pPr marL="190500">
                        <a:lnSpc>
                          <a:spcPct val="100000"/>
                        </a:lnSpc>
                        <a:spcBef>
                          <a:spcPts val="240"/>
                        </a:spcBef>
                      </a:pPr>
                      <a:r>
                        <a:rPr sz="700" b="1" dirty="0">
                          <a:solidFill>
                            <a:srgbClr val="020202"/>
                          </a:solidFill>
                          <a:latin typeface="Gill Sans MT"/>
                          <a:cs typeface="Gill Sans MT"/>
                        </a:rPr>
                        <a:t>Max.</a:t>
                      </a:r>
                      <a:r>
                        <a:rPr sz="700" b="1" spc="40" dirty="0">
                          <a:solidFill>
                            <a:srgbClr val="020202"/>
                          </a:solidFill>
                          <a:latin typeface="Gill Sans MT"/>
                          <a:cs typeface="Gill Sans MT"/>
                        </a:rPr>
                        <a:t> </a:t>
                      </a:r>
                      <a:r>
                        <a:rPr sz="700" b="1" dirty="0">
                          <a:solidFill>
                            <a:srgbClr val="020202"/>
                          </a:solidFill>
                          <a:latin typeface="Gill Sans MT"/>
                          <a:cs typeface="Gill Sans MT"/>
                        </a:rPr>
                        <a:t>PV</a:t>
                      </a:r>
                      <a:r>
                        <a:rPr sz="700" b="1" spc="15" dirty="0">
                          <a:solidFill>
                            <a:srgbClr val="020202"/>
                          </a:solidFill>
                          <a:latin typeface="Gill Sans MT"/>
                          <a:cs typeface="Gill Sans MT"/>
                        </a:rPr>
                        <a:t> </a:t>
                      </a:r>
                      <a:r>
                        <a:rPr sz="700" b="1" spc="-10" dirty="0">
                          <a:solidFill>
                            <a:srgbClr val="020202"/>
                          </a:solidFill>
                          <a:latin typeface="Gill Sans MT"/>
                          <a:cs typeface="Gill Sans MT"/>
                        </a:rPr>
                        <a:t>open</a:t>
                      </a:r>
                      <a:r>
                        <a:rPr sz="700" b="1" dirty="0">
                          <a:solidFill>
                            <a:srgbClr val="020202"/>
                          </a:solidFill>
                          <a:latin typeface="Gill Sans MT"/>
                          <a:cs typeface="Gill Sans MT"/>
                        </a:rPr>
                        <a:t> </a:t>
                      </a:r>
                      <a:r>
                        <a:rPr sz="700" b="1" spc="-20" dirty="0">
                          <a:solidFill>
                            <a:srgbClr val="020202"/>
                          </a:solidFill>
                          <a:latin typeface="Gill Sans MT"/>
                          <a:cs typeface="Gill Sans MT"/>
                        </a:rPr>
                        <a:t>circuit</a:t>
                      </a:r>
                      <a:r>
                        <a:rPr sz="700" b="1" spc="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32004" marB="0">
                    <a:solidFill>
                      <a:srgbClr val="020202">
                        <a:alpha val="5099"/>
                      </a:srgbClr>
                    </a:solidFill>
                  </a:tcPr>
                </a:tc>
                <a:tc>
                  <a:txBody>
                    <a:bodyPr/>
                    <a:lstStyle/>
                    <a:p>
                      <a:pPr marR="13970" algn="ctr">
                        <a:lnSpc>
                          <a:spcPct val="100000"/>
                        </a:lnSpc>
                        <a:spcBef>
                          <a:spcPts val="240"/>
                        </a:spcBef>
                      </a:pPr>
                      <a:r>
                        <a:rPr sz="700" spc="-10" dirty="0">
                          <a:solidFill>
                            <a:srgbClr val="020202"/>
                          </a:solidFill>
                          <a:latin typeface="Trebuchet MS"/>
                          <a:cs typeface="Trebuchet MS"/>
                        </a:rPr>
                        <a:t>1000VDC</a:t>
                      </a:r>
                      <a:endParaRPr sz="700">
                        <a:latin typeface="Trebuchet MS"/>
                        <a:cs typeface="Trebuchet MS"/>
                      </a:endParaRPr>
                    </a:p>
                  </a:txBody>
                  <a:tcPr marL="0" marR="0" marT="32004" marB="0">
                    <a:solidFill>
                      <a:srgbClr val="ECECEC"/>
                    </a:solidFill>
                  </a:tcPr>
                </a:tc>
                <a:extLst>
                  <a:ext uri="{0D108BD9-81ED-4DB2-BD59-A6C34878D82A}">
                    <a16:rowId xmlns:a16="http://schemas.microsoft.com/office/drawing/2014/main" val="10012"/>
                  </a:ext>
                </a:extLst>
              </a:tr>
              <a:tr h="165354">
                <a:tc>
                  <a:txBody>
                    <a:bodyPr/>
                    <a:lstStyle/>
                    <a:p>
                      <a:pPr marL="190500">
                        <a:lnSpc>
                          <a:spcPct val="100000"/>
                        </a:lnSpc>
                        <a:spcBef>
                          <a:spcPts val="120"/>
                        </a:spcBef>
                      </a:pPr>
                      <a:r>
                        <a:rPr sz="700" b="1" dirty="0">
                          <a:solidFill>
                            <a:srgbClr val="020202"/>
                          </a:solidFill>
                          <a:latin typeface="Gill Sans MT"/>
                          <a:cs typeface="Gill Sans MT"/>
                        </a:rPr>
                        <a:t>Recommended</a:t>
                      </a:r>
                      <a:r>
                        <a:rPr sz="700" b="1" spc="-45" dirty="0">
                          <a:solidFill>
                            <a:srgbClr val="020202"/>
                          </a:solidFill>
                          <a:latin typeface="Gill Sans MT"/>
                          <a:cs typeface="Gill Sans MT"/>
                        </a:rPr>
                        <a:t> </a:t>
                      </a:r>
                      <a:r>
                        <a:rPr sz="700" b="1" dirty="0">
                          <a:solidFill>
                            <a:srgbClr val="020202"/>
                          </a:solidFill>
                          <a:latin typeface="Gill Sans MT"/>
                          <a:cs typeface="Gill Sans MT"/>
                        </a:rPr>
                        <a:t>PV</a:t>
                      </a:r>
                      <a:r>
                        <a:rPr sz="700" b="1" spc="-30" dirty="0">
                          <a:solidFill>
                            <a:srgbClr val="020202"/>
                          </a:solidFill>
                          <a:latin typeface="Gill Sans MT"/>
                          <a:cs typeface="Gill Sans MT"/>
                        </a:rPr>
                        <a:t> </a:t>
                      </a:r>
                      <a:r>
                        <a:rPr sz="700" b="1" spc="-20" dirty="0">
                          <a:solidFill>
                            <a:srgbClr val="020202"/>
                          </a:solidFill>
                          <a:latin typeface="Gill Sans MT"/>
                          <a:cs typeface="Gill Sans MT"/>
                        </a:rPr>
                        <a:t>power</a:t>
                      </a:r>
                      <a:endParaRPr sz="700">
                        <a:latin typeface="Gill Sans MT"/>
                        <a:cs typeface="Gill Sans MT"/>
                      </a:endParaRPr>
                    </a:p>
                  </a:txBody>
                  <a:tcPr marL="0" marR="0" marT="16002" marB="0">
                    <a:solidFill>
                      <a:srgbClr val="020202">
                        <a:alpha val="5099"/>
                      </a:srgbClr>
                    </a:solidFill>
                  </a:tcPr>
                </a:tc>
                <a:tc>
                  <a:txBody>
                    <a:bodyPr/>
                    <a:lstStyle/>
                    <a:p>
                      <a:pPr marR="16510" algn="ctr">
                        <a:lnSpc>
                          <a:spcPct val="100000"/>
                        </a:lnSpc>
                        <a:spcBef>
                          <a:spcPts val="120"/>
                        </a:spcBef>
                      </a:pPr>
                      <a:r>
                        <a:rPr sz="700" spc="-10" dirty="0">
                          <a:solidFill>
                            <a:srgbClr val="020202"/>
                          </a:solidFill>
                          <a:latin typeface="Trebuchet MS"/>
                          <a:cs typeface="Trebuchet MS"/>
                        </a:rPr>
                        <a:t>250kWp</a:t>
                      </a:r>
                      <a:endParaRPr sz="700">
                        <a:latin typeface="Trebuchet MS"/>
                        <a:cs typeface="Trebuchet MS"/>
                      </a:endParaRPr>
                    </a:p>
                  </a:txBody>
                  <a:tcPr marL="0" marR="0" marT="16002" marB="0"/>
                </a:tc>
                <a:extLst>
                  <a:ext uri="{0D108BD9-81ED-4DB2-BD59-A6C34878D82A}">
                    <a16:rowId xmlns:a16="http://schemas.microsoft.com/office/drawing/2014/main" val="10013"/>
                  </a:ext>
                </a:extLst>
              </a:tr>
              <a:tr h="214027">
                <a:tc>
                  <a:txBody>
                    <a:bodyPr/>
                    <a:lstStyle/>
                    <a:p>
                      <a:pPr marL="190500">
                        <a:lnSpc>
                          <a:spcPct val="100000"/>
                        </a:lnSpc>
                        <a:spcBef>
                          <a:spcPts val="300"/>
                        </a:spcBef>
                      </a:pPr>
                      <a:r>
                        <a:rPr sz="700" b="1" dirty="0">
                          <a:solidFill>
                            <a:srgbClr val="020202"/>
                          </a:solidFill>
                          <a:latin typeface="Gill Sans MT"/>
                          <a:cs typeface="Gill Sans MT"/>
                        </a:rPr>
                        <a:t>MPPT</a:t>
                      </a:r>
                      <a:r>
                        <a:rPr sz="700" b="1" spc="-5" dirty="0">
                          <a:solidFill>
                            <a:srgbClr val="020202"/>
                          </a:solidFill>
                          <a:latin typeface="Gill Sans MT"/>
                          <a:cs typeface="Gill Sans MT"/>
                        </a:rPr>
                        <a:t> </a:t>
                      </a:r>
                      <a:r>
                        <a:rPr sz="700" b="1" dirty="0">
                          <a:solidFill>
                            <a:srgbClr val="020202"/>
                          </a:solidFill>
                          <a:latin typeface="Gill Sans MT"/>
                          <a:cs typeface="Gill Sans MT"/>
                        </a:rPr>
                        <a:t>voltage</a:t>
                      </a:r>
                      <a:r>
                        <a:rPr sz="700" b="1" spc="-25"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40005" marB="0">
                    <a:solidFill>
                      <a:srgbClr val="020202">
                        <a:alpha val="5099"/>
                      </a:srgbClr>
                    </a:solidFill>
                  </a:tcPr>
                </a:tc>
                <a:tc>
                  <a:txBody>
                    <a:bodyPr/>
                    <a:lstStyle/>
                    <a:p>
                      <a:pPr marR="16510" algn="ctr">
                        <a:lnSpc>
                          <a:spcPct val="100000"/>
                        </a:lnSpc>
                        <a:spcBef>
                          <a:spcPts val="300"/>
                        </a:spcBef>
                      </a:pPr>
                      <a:r>
                        <a:rPr sz="700" dirty="0">
                          <a:solidFill>
                            <a:srgbClr val="020202"/>
                          </a:solidFill>
                          <a:latin typeface="Trebuchet MS"/>
                          <a:cs typeface="Trebuchet MS"/>
                        </a:rPr>
                        <a:t>350V-</a:t>
                      </a:r>
                      <a:r>
                        <a:rPr sz="700" spc="-20" dirty="0">
                          <a:solidFill>
                            <a:srgbClr val="020202"/>
                          </a:solidFill>
                          <a:latin typeface="Trebuchet MS"/>
                          <a:cs typeface="Trebuchet MS"/>
                        </a:rPr>
                        <a:t>850V</a:t>
                      </a:r>
                      <a:endParaRPr sz="700">
                        <a:latin typeface="Trebuchet MS"/>
                        <a:cs typeface="Trebuchet MS"/>
                      </a:endParaRPr>
                    </a:p>
                  </a:txBody>
                  <a:tcPr marL="0" marR="0" marT="40005" marB="0">
                    <a:solidFill>
                      <a:srgbClr val="ECECEC"/>
                    </a:solidFill>
                  </a:tcPr>
                </a:tc>
                <a:extLst>
                  <a:ext uri="{0D108BD9-81ED-4DB2-BD59-A6C34878D82A}">
                    <a16:rowId xmlns:a16="http://schemas.microsoft.com/office/drawing/2014/main" val="10014"/>
                  </a:ext>
                </a:extLst>
              </a:tr>
              <a:tr h="310706">
                <a:tc>
                  <a:txBody>
                    <a:bodyPr/>
                    <a:lstStyle/>
                    <a:p>
                      <a:pPr marL="190500">
                        <a:lnSpc>
                          <a:spcPct val="100000"/>
                        </a:lnSpc>
                        <a:spcBef>
                          <a:spcPts val="715"/>
                        </a:spcBef>
                      </a:pPr>
                      <a:r>
                        <a:rPr sz="700" b="1" spc="-20" dirty="0">
                          <a:solidFill>
                            <a:srgbClr val="020202"/>
                          </a:solidFill>
                          <a:latin typeface="Gill Sans MT"/>
                          <a:cs typeface="Gill Sans MT"/>
                        </a:rPr>
                        <a:t>Full</a:t>
                      </a:r>
                      <a:r>
                        <a:rPr sz="700" b="1" spc="-50" dirty="0">
                          <a:solidFill>
                            <a:srgbClr val="020202"/>
                          </a:solidFill>
                          <a:latin typeface="Gill Sans MT"/>
                          <a:cs typeface="Gill Sans MT"/>
                        </a:rPr>
                        <a:t> </a:t>
                      </a:r>
                      <a:r>
                        <a:rPr sz="700" b="1" spc="-10" dirty="0">
                          <a:solidFill>
                            <a:srgbClr val="020202"/>
                          </a:solidFill>
                          <a:latin typeface="Gill Sans MT"/>
                          <a:cs typeface="Gill Sans MT"/>
                        </a:rPr>
                        <a:t>load</a:t>
                      </a:r>
                      <a:r>
                        <a:rPr sz="700" b="1" spc="-30" dirty="0">
                          <a:solidFill>
                            <a:srgbClr val="020202"/>
                          </a:solidFill>
                          <a:latin typeface="Gill Sans MT"/>
                          <a:cs typeface="Gill Sans MT"/>
                        </a:rPr>
                        <a:t> </a:t>
                      </a:r>
                      <a:r>
                        <a:rPr sz="700" b="1" dirty="0">
                          <a:solidFill>
                            <a:srgbClr val="020202"/>
                          </a:solidFill>
                          <a:latin typeface="Gill Sans MT"/>
                          <a:cs typeface="Gill Sans MT"/>
                        </a:rPr>
                        <a:t>MPPT</a:t>
                      </a:r>
                      <a:r>
                        <a:rPr sz="700" b="1" spc="15" dirty="0">
                          <a:solidFill>
                            <a:srgbClr val="020202"/>
                          </a:solidFill>
                          <a:latin typeface="Gill Sans MT"/>
                          <a:cs typeface="Gill Sans MT"/>
                        </a:rPr>
                        <a:t> </a:t>
                      </a:r>
                      <a:r>
                        <a:rPr sz="700" b="1" dirty="0">
                          <a:solidFill>
                            <a:srgbClr val="020202"/>
                          </a:solidFill>
                          <a:latin typeface="Gill Sans MT"/>
                          <a:cs typeface="Gill Sans MT"/>
                        </a:rPr>
                        <a:t>voltage</a:t>
                      </a:r>
                      <a:r>
                        <a:rPr sz="700" b="1" spc="-10" dirty="0">
                          <a:solidFill>
                            <a:srgbClr val="020202"/>
                          </a:solidFill>
                          <a:latin typeface="Gill Sans MT"/>
                          <a:cs typeface="Gill Sans MT"/>
                        </a:rPr>
                        <a:t> </a:t>
                      </a:r>
                      <a:r>
                        <a:rPr sz="700" b="1" spc="-20" dirty="0">
                          <a:solidFill>
                            <a:srgbClr val="020202"/>
                          </a:solidFill>
                          <a:latin typeface="Gill Sans MT"/>
                          <a:cs typeface="Gill Sans MT"/>
                        </a:rPr>
                        <a:t>range</a:t>
                      </a:r>
                      <a:endParaRPr sz="700">
                        <a:latin typeface="Gill Sans MT"/>
                        <a:cs typeface="Gill Sans MT"/>
                      </a:endParaRPr>
                    </a:p>
                  </a:txBody>
                  <a:tcPr marL="0" marR="0" marT="95345" marB="0">
                    <a:solidFill>
                      <a:srgbClr val="020202">
                        <a:alpha val="5099"/>
                      </a:srgbClr>
                    </a:solidFill>
                  </a:tcPr>
                </a:tc>
                <a:tc>
                  <a:txBody>
                    <a:bodyPr/>
                    <a:lstStyle/>
                    <a:p>
                      <a:pPr marR="20955" algn="ctr">
                        <a:lnSpc>
                          <a:spcPct val="100000"/>
                        </a:lnSpc>
                        <a:spcBef>
                          <a:spcPts val="715"/>
                        </a:spcBef>
                      </a:pPr>
                      <a:r>
                        <a:rPr sz="700" dirty="0">
                          <a:solidFill>
                            <a:srgbClr val="020202"/>
                          </a:solidFill>
                          <a:latin typeface="Trebuchet MS"/>
                          <a:cs typeface="Trebuchet MS"/>
                        </a:rPr>
                        <a:t>480V-</a:t>
                      </a:r>
                      <a:r>
                        <a:rPr sz="700" spc="-20" dirty="0">
                          <a:solidFill>
                            <a:srgbClr val="020202"/>
                          </a:solidFill>
                          <a:latin typeface="Trebuchet MS"/>
                          <a:cs typeface="Trebuchet MS"/>
                        </a:rPr>
                        <a:t>850V</a:t>
                      </a:r>
                      <a:endParaRPr sz="700">
                        <a:latin typeface="Trebuchet MS"/>
                        <a:cs typeface="Trebuchet MS"/>
                      </a:endParaRPr>
                    </a:p>
                  </a:txBody>
                  <a:tcPr marL="0" marR="0" marT="95345" marB="0"/>
                </a:tc>
                <a:extLst>
                  <a:ext uri="{0D108BD9-81ED-4DB2-BD59-A6C34878D82A}">
                    <a16:rowId xmlns:a16="http://schemas.microsoft.com/office/drawing/2014/main" val="10015"/>
                  </a:ext>
                </a:extLst>
              </a:tr>
              <a:tr h="185357">
                <a:tc>
                  <a:txBody>
                    <a:bodyPr/>
                    <a:lstStyle/>
                    <a:p>
                      <a:pPr marL="190500">
                        <a:lnSpc>
                          <a:spcPct val="100000"/>
                        </a:lnSpc>
                        <a:spcBef>
                          <a:spcPts val="185"/>
                        </a:spcBef>
                      </a:pPr>
                      <a:r>
                        <a:rPr sz="700" b="1" dirty="0">
                          <a:solidFill>
                            <a:srgbClr val="020202"/>
                          </a:solidFill>
                          <a:latin typeface="Gill Sans MT"/>
                          <a:cs typeface="Gill Sans MT"/>
                        </a:rPr>
                        <a:t>Max.</a:t>
                      </a:r>
                      <a:r>
                        <a:rPr sz="700" b="1" spc="45" dirty="0">
                          <a:solidFill>
                            <a:srgbClr val="020202"/>
                          </a:solidFill>
                          <a:latin typeface="Gill Sans MT"/>
                          <a:cs typeface="Gill Sans MT"/>
                        </a:rPr>
                        <a:t> </a:t>
                      </a:r>
                      <a:r>
                        <a:rPr sz="700" b="1" spc="-20" dirty="0">
                          <a:solidFill>
                            <a:srgbClr val="020202"/>
                          </a:solidFill>
                          <a:latin typeface="Gill Sans MT"/>
                          <a:cs typeface="Gill Sans MT"/>
                        </a:rPr>
                        <a:t>input</a:t>
                      </a:r>
                      <a:r>
                        <a:rPr sz="700" b="1" spc="5"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24670" marB="0">
                    <a:solidFill>
                      <a:srgbClr val="020202">
                        <a:alpha val="5099"/>
                      </a:srgbClr>
                    </a:solidFill>
                  </a:tcPr>
                </a:tc>
                <a:tc>
                  <a:txBody>
                    <a:bodyPr/>
                    <a:lstStyle/>
                    <a:p>
                      <a:pPr marR="12700" algn="ctr">
                        <a:lnSpc>
                          <a:spcPct val="100000"/>
                        </a:lnSpc>
                        <a:spcBef>
                          <a:spcPts val="185"/>
                        </a:spcBef>
                      </a:pPr>
                      <a:r>
                        <a:rPr sz="700" spc="-10" dirty="0">
                          <a:solidFill>
                            <a:srgbClr val="020202"/>
                          </a:solidFill>
                          <a:latin typeface="Trebuchet MS"/>
                          <a:cs typeface="Trebuchet MS"/>
                        </a:rPr>
                        <a:t>575A(115A*5)</a:t>
                      </a:r>
                      <a:endParaRPr sz="700">
                        <a:latin typeface="Trebuchet MS"/>
                        <a:cs typeface="Trebuchet MS"/>
                      </a:endParaRPr>
                    </a:p>
                  </a:txBody>
                  <a:tcPr marL="0" marR="0" marT="24670" marB="0">
                    <a:solidFill>
                      <a:srgbClr val="ECECEC"/>
                    </a:solidFill>
                  </a:tcPr>
                </a:tc>
                <a:extLst>
                  <a:ext uri="{0D108BD9-81ED-4DB2-BD59-A6C34878D82A}">
                    <a16:rowId xmlns:a16="http://schemas.microsoft.com/office/drawing/2014/main" val="10016"/>
                  </a:ext>
                </a:extLst>
              </a:tr>
              <a:tr h="180689">
                <a:tc>
                  <a:txBody>
                    <a:bodyPr/>
                    <a:lstStyle/>
                    <a:p>
                      <a:pPr marL="190500">
                        <a:lnSpc>
                          <a:spcPct val="100000"/>
                        </a:lnSpc>
                        <a:spcBef>
                          <a:spcPts val="140"/>
                        </a:spcBef>
                      </a:pPr>
                      <a:r>
                        <a:rPr sz="700" b="1" spc="-35" dirty="0">
                          <a:solidFill>
                            <a:srgbClr val="020202"/>
                          </a:solidFill>
                          <a:latin typeface="Gill Sans MT"/>
                          <a:cs typeface="Gill Sans MT"/>
                        </a:rPr>
                        <a:t>Number</a:t>
                      </a:r>
                      <a:r>
                        <a:rPr sz="700" b="1" spc="-30" dirty="0">
                          <a:solidFill>
                            <a:srgbClr val="020202"/>
                          </a:solidFill>
                          <a:latin typeface="Gill Sans MT"/>
                          <a:cs typeface="Gill Sans MT"/>
                        </a:rPr>
                        <a:t> </a:t>
                      </a:r>
                      <a:r>
                        <a:rPr sz="700" b="1" dirty="0">
                          <a:solidFill>
                            <a:srgbClr val="020202"/>
                          </a:solidFill>
                          <a:latin typeface="Gill Sans MT"/>
                          <a:cs typeface="Gill Sans MT"/>
                        </a:rPr>
                        <a:t>of</a:t>
                      </a:r>
                      <a:r>
                        <a:rPr sz="700" b="1" spc="-20" dirty="0">
                          <a:solidFill>
                            <a:srgbClr val="020202"/>
                          </a:solidFill>
                          <a:latin typeface="Gill Sans MT"/>
                          <a:cs typeface="Gill Sans MT"/>
                        </a:rPr>
                        <a:t> MPPT</a:t>
                      </a:r>
                      <a:endParaRPr sz="700">
                        <a:latin typeface="Gill Sans MT"/>
                        <a:cs typeface="Gill Sans MT"/>
                      </a:endParaRPr>
                    </a:p>
                  </a:txBody>
                  <a:tcPr marL="0" marR="0" marT="18669" marB="0">
                    <a:lnB w="9525">
                      <a:solidFill>
                        <a:srgbClr val="FFFFFF"/>
                      </a:solidFill>
                      <a:prstDash val="solid"/>
                    </a:lnB>
                    <a:solidFill>
                      <a:srgbClr val="020202">
                        <a:alpha val="5099"/>
                      </a:srgbClr>
                    </a:solidFill>
                  </a:tcPr>
                </a:tc>
                <a:tc>
                  <a:txBody>
                    <a:bodyPr/>
                    <a:lstStyle/>
                    <a:p>
                      <a:pPr marR="16510" algn="ctr">
                        <a:lnSpc>
                          <a:spcPct val="100000"/>
                        </a:lnSpc>
                        <a:spcBef>
                          <a:spcPts val="140"/>
                        </a:spcBef>
                      </a:pPr>
                      <a:r>
                        <a:rPr sz="700" spc="-50" dirty="0">
                          <a:solidFill>
                            <a:srgbClr val="020202"/>
                          </a:solidFill>
                          <a:latin typeface="Trebuchet MS"/>
                          <a:cs typeface="Trebuchet MS"/>
                        </a:rPr>
                        <a:t>5</a:t>
                      </a:r>
                      <a:endParaRPr sz="700">
                        <a:latin typeface="Trebuchet MS"/>
                        <a:cs typeface="Trebuchet MS"/>
                      </a:endParaRPr>
                    </a:p>
                  </a:txBody>
                  <a:tcPr marL="0" marR="0" marT="18669" marB="0">
                    <a:lnB w="9525">
                      <a:solidFill>
                        <a:srgbClr val="FFFFFF"/>
                      </a:solidFill>
                      <a:prstDash val="solid"/>
                    </a:lnB>
                  </a:tcPr>
                </a:tc>
                <a:extLst>
                  <a:ext uri="{0D108BD9-81ED-4DB2-BD59-A6C34878D82A}">
                    <a16:rowId xmlns:a16="http://schemas.microsoft.com/office/drawing/2014/main" val="10017"/>
                  </a:ext>
                </a:extLst>
              </a:tr>
              <a:tr h="198025">
                <a:tc>
                  <a:txBody>
                    <a:bodyPr/>
                    <a:lstStyle/>
                    <a:p>
                      <a:pPr marR="97790" algn="r">
                        <a:lnSpc>
                          <a:spcPct val="100000"/>
                        </a:lnSpc>
                        <a:spcBef>
                          <a:spcPts val="135"/>
                        </a:spcBef>
                      </a:pPr>
                      <a:r>
                        <a:rPr sz="800" b="1" i="1" dirty="0">
                          <a:solidFill>
                            <a:srgbClr val="22A1D0"/>
                          </a:solidFill>
                          <a:latin typeface="Gill Sans MT"/>
                          <a:cs typeface="Gill Sans MT"/>
                        </a:rPr>
                        <a:t>General</a:t>
                      </a:r>
                      <a:r>
                        <a:rPr sz="800" b="1" i="1" spc="25" dirty="0">
                          <a:solidFill>
                            <a:srgbClr val="22A1D0"/>
                          </a:solidFill>
                          <a:latin typeface="Gill Sans MT"/>
                          <a:cs typeface="Gill Sans MT"/>
                        </a:rPr>
                        <a:t> </a:t>
                      </a:r>
                      <a:r>
                        <a:rPr sz="800" b="1" i="1" spc="-10" dirty="0">
                          <a:solidFill>
                            <a:srgbClr val="22A1D0"/>
                          </a:solidFill>
                          <a:latin typeface="Gill Sans MT"/>
                          <a:cs typeface="Gill Sans MT"/>
                        </a:rPr>
                        <a:t>information</a:t>
                      </a:r>
                      <a:endParaRPr sz="800">
                        <a:latin typeface="Gill Sans MT"/>
                        <a:cs typeface="Gill Sans MT"/>
                      </a:endParaRPr>
                    </a:p>
                  </a:txBody>
                  <a:tcPr marL="0" marR="0" marT="18002" marB="0">
                    <a:lnT w="9525">
                      <a:solidFill>
                        <a:srgbClr val="FFFFFF"/>
                      </a:solidFill>
                      <a:prstDash val="solid"/>
                    </a:lnT>
                    <a:solidFill>
                      <a:srgbClr val="020202">
                        <a:alpha val="5099"/>
                      </a:srgbClr>
                    </a:solidFill>
                  </a:tcPr>
                </a:tc>
                <a:tc>
                  <a:txBody>
                    <a:bodyPr/>
                    <a:lstStyle/>
                    <a:p>
                      <a:pPr>
                        <a:lnSpc>
                          <a:spcPct val="100000"/>
                        </a:lnSpc>
                      </a:pPr>
                      <a:endParaRPr sz="700">
                        <a:latin typeface="Times New Roman"/>
                        <a:cs typeface="Times New Roman"/>
                      </a:endParaRPr>
                    </a:p>
                  </a:txBody>
                  <a:tcPr marL="0" marR="0" marT="0" marB="0">
                    <a:lnT w="9525">
                      <a:solidFill>
                        <a:srgbClr val="FFFFFF"/>
                      </a:solidFill>
                      <a:prstDash val="solid"/>
                    </a:lnT>
                    <a:solidFill>
                      <a:srgbClr val="ECECEC"/>
                    </a:solidFill>
                  </a:tcPr>
                </a:tc>
                <a:extLst>
                  <a:ext uri="{0D108BD9-81ED-4DB2-BD59-A6C34878D82A}">
                    <a16:rowId xmlns:a16="http://schemas.microsoft.com/office/drawing/2014/main" val="10018"/>
                  </a:ext>
                </a:extLst>
              </a:tr>
              <a:tr h="172688">
                <a:tc>
                  <a:txBody>
                    <a:bodyPr/>
                    <a:lstStyle/>
                    <a:p>
                      <a:pPr marL="190500">
                        <a:lnSpc>
                          <a:spcPct val="100000"/>
                        </a:lnSpc>
                        <a:spcBef>
                          <a:spcPts val="150"/>
                        </a:spcBef>
                      </a:pPr>
                      <a:r>
                        <a:rPr sz="700" b="1" spc="-10" dirty="0">
                          <a:solidFill>
                            <a:srgbClr val="020202"/>
                          </a:solidFill>
                          <a:latin typeface="Gill Sans MT"/>
                          <a:cs typeface="Gill Sans MT"/>
                        </a:rPr>
                        <a:t>Conﬁguration</a:t>
                      </a:r>
                      <a:endParaRPr sz="700">
                        <a:latin typeface="Gill Sans MT"/>
                        <a:cs typeface="Gill Sans MT"/>
                      </a:endParaRPr>
                    </a:p>
                  </a:txBody>
                  <a:tcPr marL="0" marR="0" marT="20003" marB="0">
                    <a:solidFill>
                      <a:srgbClr val="020202">
                        <a:alpha val="5099"/>
                      </a:srgbClr>
                    </a:solidFill>
                  </a:tcPr>
                </a:tc>
                <a:tc>
                  <a:txBody>
                    <a:bodyPr/>
                    <a:lstStyle/>
                    <a:p>
                      <a:pPr marR="24130" algn="ctr">
                        <a:lnSpc>
                          <a:spcPct val="100000"/>
                        </a:lnSpc>
                        <a:spcBef>
                          <a:spcPts val="150"/>
                        </a:spcBef>
                      </a:pPr>
                      <a:r>
                        <a:rPr sz="700" spc="-10" dirty="0">
                          <a:solidFill>
                            <a:srgbClr val="020202"/>
                          </a:solidFill>
                          <a:latin typeface="Trebuchet MS"/>
                          <a:cs typeface="Trebuchet MS"/>
                        </a:rPr>
                        <a:t>PCS250+PBD250+Bypass250+BR138*2</a:t>
                      </a:r>
                      <a:endParaRPr sz="700">
                        <a:latin typeface="Trebuchet MS"/>
                        <a:cs typeface="Trebuchet MS"/>
                      </a:endParaRPr>
                    </a:p>
                  </a:txBody>
                  <a:tcPr marL="0" marR="0" marT="20003" marB="0"/>
                </a:tc>
                <a:extLst>
                  <a:ext uri="{0D108BD9-81ED-4DB2-BD59-A6C34878D82A}">
                    <a16:rowId xmlns:a16="http://schemas.microsoft.com/office/drawing/2014/main" val="10019"/>
                  </a:ext>
                </a:extLst>
              </a:tr>
              <a:tr h="192691">
                <a:tc>
                  <a:txBody>
                    <a:bodyPr/>
                    <a:lstStyle/>
                    <a:p>
                      <a:pPr marL="190500">
                        <a:lnSpc>
                          <a:spcPct val="100000"/>
                        </a:lnSpc>
                        <a:spcBef>
                          <a:spcPts val="200"/>
                        </a:spcBef>
                      </a:pPr>
                      <a:r>
                        <a:rPr sz="700" b="1" spc="-10" dirty="0">
                          <a:solidFill>
                            <a:srgbClr val="020202"/>
                          </a:solidFill>
                          <a:latin typeface="Gill Sans MT"/>
                          <a:cs typeface="Gill Sans MT"/>
                        </a:rPr>
                        <a:t>Dimension(W/H/D)</a:t>
                      </a:r>
                      <a:endParaRPr sz="700">
                        <a:latin typeface="Gill Sans MT"/>
                        <a:cs typeface="Gill Sans MT"/>
                      </a:endParaRPr>
                    </a:p>
                  </a:txBody>
                  <a:tcPr marL="0" marR="0" marT="26670" marB="0">
                    <a:solidFill>
                      <a:srgbClr val="020202">
                        <a:alpha val="5099"/>
                      </a:srgbClr>
                    </a:solidFill>
                  </a:tcPr>
                </a:tc>
                <a:tc>
                  <a:txBody>
                    <a:bodyPr/>
                    <a:lstStyle/>
                    <a:p>
                      <a:pPr marR="19685" algn="ctr">
                        <a:lnSpc>
                          <a:spcPct val="100000"/>
                        </a:lnSpc>
                        <a:spcBef>
                          <a:spcPts val="200"/>
                        </a:spcBef>
                      </a:pPr>
                      <a:r>
                        <a:rPr sz="700" spc="-10" dirty="0">
                          <a:solidFill>
                            <a:srgbClr val="020202"/>
                          </a:solidFill>
                          <a:latin typeface="Trebuchet MS"/>
                          <a:cs typeface="Trebuchet MS"/>
                        </a:rPr>
                        <a:t>6058/2591/2438mm</a:t>
                      </a:r>
                      <a:endParaRPr sz="700">
                        <a:latin typeface="Trebuchet MS"/>
                        <a:cs typeface="Trebuchet MS"/>
                      </a:endParaRPr>
                    </a:p>
                  </a:txBody>
                  <a:tcPr marL="0" marR="0" marT="26670" marB="0">
                    <a:solidFill>
                      <a:srgbClr val="ECECEC"/>
                    </a:solidFill>
                  </a:tcPr>
                </a:tc>
                <a:extLst>
                  <a:ext uri="{0D108BD9-81ED-4DB2-BD59-A6C34878D82A}">
                    <a16:rowId xmlns:a16="http://schemas.microsoft.com/office/drawing/2014/main" val="10020"/>
                  </a:ext>
                </a:extLst>
              </a:tr>
              <a:tr h="172688">
                <a:tc>
                  <a:txBody>
                    <a:bodyPr/>
                    <a:lstStyle/>
                    <a:p>
                      <a:pPr marL="190500">
                        <a:lnSpc>
                          <a:spcPct val="100000"/>
                        </a:lnSpc>
                        <a:spcBef>
                          <a:spcPts val="180"/>
                        </a:spcBef>
                      </a:pPr>
                      <a:r>
                        <a:rPr sz="700" b="1" spc="-10" dirty="0">
                          <a:solidFill>
                            <a:srgbClr val="020202"/>
                          </a:solidFill>
                          <a:latin typeface="Gill Sans MT"/>
                          <a:cs typeface="Gill Sans MT"/>
                        </a:rPr>
                        <a:t>Weight</a:t>
                      </a:r>
                      <a:endParaRPr sz="700">
                        <a:latin typeface="Gill Sans MT"/>
                        <a:cs typeface="Gill Sans MT"/>
                      </a:endParaRPr>
                    </a:p>
                  </a:txBody>
                  <a:tcPr marL="0" marR="0" marT="24003" marB="0">
                    <a:solidFill>
                      <a:srgbClr val="020202">
                        <a:alpha val="5099"/>
                      </a:srgbClr>
                    </a:solidFill>
                  </a:tcPr>
                </a:tc>
                <a:tc>
                  <a:txBody>
                    <a:bodyPr/>
                    <a:lstStyle/>
                    <a:p>
                      <a:pPr marR="24130" algn="ctr">
                        <a:lnSpc>
                          <a:spcPct val="100000"/>
                        </a:lnSpc>
                        <a:spcBef>
                          <a:spcPts val="180"/>
                        </a:spcBef>
                      </a:pPr>
                      <a:r>
                        <a:rPr sz="700" spc="-10" dirty="0">
                          <a:solidFill>
                            <a:srgbClr val="020202"/>
                          </a:solidFill>
                          <a:latin typeface="Trebuchet MS"/>
                          <a:cs typeface="Trebuchet MS"/>
                        </a:rPr>
                        <a:t>10000kg</a:t>
                      </a:r>
                      <a:endParaRPr sz="700">
                        <a:latin typeface="Trebuchet MS"/>
                        <a:cs typeface="Trebuchet MS"/>
                      </a:endParaRPr>
                    </a:p>
                  </a:txBody>
                  <a:tcPr marL="0" marR="0" marT="24003" marB="0"/>
                </a:tc>
                <a:extLst>
                  <a:ext uri="{0D108BD9-81ED-4DB2-BD59-A6C34878D82A}">
                    <a16:rowId xmlns:a16="http://schemas.microsoft.com/office/drawing/2014/main" val="10021"/>
                  </a:ext>
                </a:extLst>
              </a:tr>
              <a:tr h="192691">
                <a:tc>
                  <a:txBody>
                    <a:bodyPr/>
                    <a:lstStyle/>
                    <a:p>
                      <a:pPr marL="190500">
                        <a:lnSpc>
                          <a:spcPct val="100000"/>
                        </a:lnSpc>
                        <a:spcBef>
                          <a:spcPts val="229"/>
                        </a:spcBef>
                      </a:pPr>
                      <a:r>
                        <a:rPr sz="700" b="1" spc="-30" dirty="0">
                          <a:solidFill>
                            <a:srgbClr val="020202"/>
                          </a:solidFill>
                          <a:latin typeface="Gill Sans MT"/>
                          <a:cs typeface="Gill Sans MT"/>
                        </a:rPr>
                        <a:t>Operating</a:t>
                      </a:r>
                      <a:r>
                        <a:rPr sz="700" b="1" spc="15" dirty="0">
                          <a:solidFill>
                            <a:srgbClr val="020202"/>
                          </a:solidFill>
                          <a:latin typeface="Gill Sans MT"/>
                          <a:cs typeface="Gill Sans MT"/>
                        </a:rPr>
                        <a:t> </a:t>
                      </a:r>
                      <a:r>
                        <a:rPr sz="700" b="1" spc="-10" dirty="0">
                          <a:solidFill>
                            <a:srgbClr val="020202"/>
                          </a:solidFill>
                          <a:latin typeface="Gill Sans MT"/>
                          <a:cs typeface="Gill Sans MT"/>
                        </a:rPr>
                        <a:t>temperature</a:t>
                      </a:r>
                      <a:endParaRPr sz="700">
                        <a:latin typeface="Gill Sans MT"/>
                        <a:cs typeface="Gill Sans MT"/>
                      </a:endParaRPr>
                    </a:p>
                  </a:txBody>
                  <a:tcPr marL="0" marR="0" marT="30669" marB="0">
                    <a:solidFill>
                      <a:srgbClr val="020202">
                        <a:alpha val="5099"/>
                      </a:srgbClr>
                    </a:solidFill>
                  </a:tcPr>
                </a:tc>
                <a:tc>
                  <a:txBody>
                    <a:bodyPr/>
                    <a:lstStyle/>
                    <a:p>
                      <a:pPr marR="20955" algn="ctr">
                        <a:lnSpc>
                          <a:spcPct val="100000"/>
                        </a:lnSpc>
                        <a:spcBef>
                          <a:spcPts val="229"/>
                        </a:spcBef>
                      </a:pPr>
                      <a:r>
                        <a:rPr sz="700" spc="-25" dirty="0">
                          <a:solidFill>
                            <a:srgbClr val="020202"/>
                          </a:solidFill>
                          <a:latin typeface="Trebuchet MS"/>
                          <a:cs typeface="Trebuchet MS"/>
                        </a:rPr>
                        <a:t>-</a:t>
                      </a:r>
                      <a:r>
                        <a:rPr sz="700" spc="-10" dirty="0">
                          <a:solidFill>
                            <a:srgbClr val="020202"/>
                          </a:solidFill>
                          <a:latin typeface="Trebuchet MS"/>
                          <a:cs typeface="Trebuchet MS"/>
                        </a:rPr>
                        <a:t>25°C~+55°C</a:t>
                      </a:r>
                      <a:endParaRPr sz="700">
                        <a:latin typeface="Trebuchet MS"/>
                        <a:cs typeface="Trebuchet MS"/>
                      </a:endParaRPr>
                    </a:p>
                  </a:txBody>
                  <a:tcPr marL="0" marR="0" marT="30669" marB="0">
                    <a:solidFill>
                      <a:srgbClr val="ECECEC"/>
                    </a:solidFill>
                  </a:tcPr>
                </a:tc>
                <a:extLst>
                  <a:ext uri="{0D108BD9-81ED-4DB2-BD59-A6C34878D82A}">
                    <a16:rowId xmlns:a16="http://schemas.microsoft.com/office/drawing/2014/main" val="10022"/>
                  </a:ext>
                </a:extLst>
              </a:tr>
              <a:tr h="172688">
                <a:tc>
                  <a:txBody>
                    <a:bodyPr/>
                    <a:lstStyle/>
                    <a:p>
                      <a:pPr marL="190500">
                        <a:lnSpc>
                          <a:spcPct val="100000"/>
                        </a:lnSpc>
                        <a:spcBef>
                          <a:spcPts val="130"/>
                        </a:spcBef>
                      </a:pPr>
                      <a:r>
                        <a:rPr sz="700" b="1" spc="-10" dirty="0">
                          <a:solidFill>
                            <a:srgbClr val="020202"/>
                          </a:solidFill>
                          <a:latin typeface="Gill Sans MT"/>
                          <a:cs typeface="Gill Sans MT"/>
                        </a:rPr>
                        <a:t>Relative</a:t>
                      </a:r>
                      <a:r>
                        <a:rPr sz="700" b="1" spc="30" dirty="0">
                          <a:solidFill>
                            <a:srgbClr val="020202"/>
                          </a:solidFill>
                          <a:latin typeface="Gill Sans MT"/>
                          <a:cs typeface="Gill Sans MT"/>
                        </a:rPr>
                        <a:t> </a:t>
                      </a:r>
                      <a:r>
                        <a:rPr sz="700" b="1" spc="-10" dirty="0">
                          <a:solidFill>
                            <a:srgbClr val="020202"/>
                          </a:solidFill>
                          <a:latin typeface="Gill Sans MT"/>
                          <a:cs typeface="Gill Sans MT"/>
                        </a:rPr>
                        <a:t>humidity</a:t>
                      </a:r>
                      <a:endParaRPr sz="700">
                        <a:latin typeface="Gill Sans MT"/>
                        <a:cs typeface="Gill Sans MT"/>
                      </a:endParaRPr>
                    </a:p>
                  </a:txBody>
                  <a:tcPr marL="0" marR="0" marT="17336" marB="0">
                    <a:solidFill>
                      <a:srgbClr val="020202">
                        <a:alpha val="5099"/>
                      </a:srgbClr>
                    </a:solidFill>
                  </a:tcPr>
                </a:tc>
                <a:tc>
                  <a:txBody>
                    <a:bodyPr/>
                    <a:lstStyle/>
                    <a:p>
                      <a:pPr marR="24130" algn="ctr">
                        <a:lnSpc>
                          <a:spcPct val="100000"/>
                        </a:lnSpc>
                        <a:spcBef>
                          <a:spcPts val="130"/>
                        </a:spcBef>
                      </a:pPr>
                      <a:r>
                        <a:rPr sz="700" dirty="0">
                          <a:solidFill>
                            <a:srgbClr val="020202"/>
                          </a:solidFill>
                          <a:latin typeface="Trebuchet MS"/>
                          <a:cs typeface="Trebuchet MS"/>
                        </a:rPr>
                        <a:t>0-</a:t>
                      </a:r>
                      <a:r>
                        <a:rPr sz="700" spc="55" dirty="0">
                          <a:solidFill>
                            <a:srgbClr val="020202"/>
                          </a:solidFill>
                          <a:latin typeface="Trebuchet MS"/>
                          <a:cs typeface="Trebuchet MS"/>
                        </a:rPr>
                        <a:t>95%</a:t>
                      </a:r>
                      <a:r>
                        <a:rPr sz="700" spc="50" dirty="0">
                          <a:solidFill>
                            <a:srgbClr val="020202"/>
                          </a:solidFill>
                          <a:latin typeface="Trebuchet MS"/>
                          <a:cs typeface="Trebuchet MS"/>
                        </a:rPr>
                        <a:t> </a:t>
                      </a:r>
                      <a:r>
                        <a:rPr sz="700" dirty="0">
                          <a:solidFill>
                            <a:srgbClr val="020202"/>
                          </a:solidFill>
                          <a:latin typeface="Trebuchet MS"/>
                          <a:cs typeface="Trebuchet MS"/>
                        </a:rPr>
                        <a:t>non-</a:t>
                      </a:r>
                      <a:r>
                        <a:rPr sz="700" spc="-10" dirty="0">
                          <a:solidFill>
                            <a:srgbClr val="020202"/>
                          </a:solidFill>
                          <a:latin typeface="Trebuchet MS"/>
                          <a:cs typeface="Trebuchet MS"/>
                        </a:rPr>
                        <a:t>condensing</a:t>
                      </a:r>
                      <a:endParaRPr sz="700">
                        <a:latin typeface="Trebuchet MS"/>
                        <a:cs typeface="Trebuchet MS"/>
                      </a:endParaRPr>
                    </a:p>
                  </a:txBody>
                  <a:tcPr marL="0" marR="0" marT="17336" marB="0"/>
                </a:tc>
                <a:extLst>
                  <a:ext uri="{0D108BD9-81ED-4DB2-BD59-A6C34878D82A}">
                    <a16:rowId xmlns:a16="http://schemas.microsoft.com/office/drawing/2014/main" val="10023"/>
                  </a:ext>
                </a:extLst>
              </a:tr>
              <a:tr h="192691">
                <a:tc>
                  <a:txBody>
                    <a:bodyPr/>
                    <a:lstStyle/>
                    <a:p>
                      <a:pPr marL="190500">
                        <a:lnSpc>
                          <a:spcPct val="100000"/>
                        </a:lnSpc>
                        <a:spcBef>
                          <a:spcPts val="185"/>
                        </a:spcBef>
                      </a:pPr>
                      <a:r>
                        <a:rPr sz="700" b="1" spc="-20" dirty="0">
                          <a:solidFill>
                            <a:srgbClr val="020202"/>
                          </a:solidFill>
                          <a:latin typeface="Gill Sans MT"/>
                          <a:cs typeface="Gill Sans MT"/>
                        </a:rPr>
                        <a:t>Protection</a:t>
                      </a:r>
                      <a:r>
                        <a:rPr sz="700" b="1" spc="25" dirty="0">
                          <a:solidFill>
                            <a:srgbClr val="020202"/>
                          </a:solidFill>
                          <a:latin typeface="Gill Sans MT"/>
                          <a:cs typeface="Gill Sans MT"/>
                        </a:rPr>
                        <a:t> </a:t>
                      </a:r>
                      <a:r>
                        <a:rPr sz="700" b="1" spc="-10" dirty="0">
                          <a:solidFill>
                            <a:srgbClr val="020202"/>
                          </a:solidFill>
                          <a:latin typeface="Gill Sans MT"/>
                          <a:cs typeface="Gill Sans MT"/>
                        </a:rPr>
                        <a:t>degree</a:t>
                      </a:r>
                      <a:endParaRPr sz="700">
                        <a:latin typeface="Gill Sans MT"/>
                        <a:cs typeface="Gill Sans MT"/>
                      </a:endParaRPr>
                    </a:p>
                  </a:txBody>
                  <a:tcPr marL="0" marR="0" marT="24670" marB="0">
                    <a:solidFill>
                      <a:srgbClr val="020202">
                        <a:alpha val="5099"/>
                      </a:srgbClr>
                    </a:solidFill>
                  </a:tcPr>
                </a:tc>
                <a:tc>
                  <a:txBody>
                    <a:bodyPr/>
                    <a:lstStyle/>
                    <a:p>
                      <a:pPr marR="19685" algn="ctr">
                        <a:lnSpc>
                          <a:spcPct val="100000"/>
                        </a:lnSpc>
                        <a:spcBef>
                          <a:spcPts val="185"/>
                        </a:spcBef>
                      </a:pPr>
                      <a:r>
                        <a:rPr sz="700" spc="-20" dirty="0">
                          <a:solidFill>
                            <a:srgbClr val="020202"/>
                          </a:solidFill>
                          <a:latin typeface="Trebuchet MS"/>
                          <a:cs typeface="Trebuchet MS"/>
                        </a:rPr>
                        <a:t>IP54</a:t>
                      </a:r>
                      <a:endParaRPr sz="700">
                        <a:latin typeface="Trebuchet MS"/>
                        <a:cs typeface="Trebuchet MS"/>
                      </a:endParaRPr>
                    </a:p>
                  </a:txBody>
                  <a:tcPr marL="0" marR="0" marT="24670" marB="0">
                    <a:solidFill>
                      <a:srgbClr val="ECECEC"/>
                    </a:solidFill>
                  </a:tcPr>
                </a:tc>
                <a:extLst>
                  <a:ext uri="{0D108BD9-81ED-4DB2-BD59-A6C34878D82A}">
                    <a16:rowId xmlns:a16="http://schemas.microsoft.com/office/drawing/2014/main" val="10024"/>
                  </a:ext>
                </a:extLst>
              </a:tr>
              <a:tr h="172688">
                <a:tc>
                  <a:txBody>
                    <a:bodyPr/>
                    <a:lstStyle/>
                    <a:p>
                      <a:pPr marL="190500">
                        <a:lnSpc>
                          <a:spcPct val="100000"/>
                        </a:lnSpc>
                        <a:spcBef>
                          <a:spcPts val="160"/>
                        </a:spcBef>
                      </a:pPr>
                      <a:r>
                        <a:rPr sz="700" b="1" spc="-10" dirty="0">
                          <a:solidFill>
                            <a:srgbClr val="020202"/>
                          </a:solidFill>
                          <a:latin typeface="Gill Sans MT"/>
                          <a:cs typeface="Gill Sans MT"/>
                        </a:rPr>
                        <a:t>Maximum</a:t>
                      </a:r>
                      <a:r>
                        <a:rPr sz="700" b="1" spc="-5" dirty="0">
                          <a:solidFill>
                            <a:srgbClr val="020202"/>
                          </a:solidFill>
                          <a:latin typeface="Gill Sans MT"/>
                          <a:cs typeface="Gill Sans MT"/>
                        </a:rPr>
                        <a:t> </a:t>
                      </a:r>
                      <a:r>
                        <a:rPr sz="700" b="1" spc="-10" dirty="0">
                          <a:solidFill>
                            <a:srgbClr val="020202"/>
                          </a:solidFill>
                          <a:latin typeface="Gill Sans MT"/>
                          <a:cs typeface="Gill Sans MT"/>
                        </a:rPr>
                        <a:t>altitude</a:t>
                      </a:r>
                      <a:endParaRPr sz="700">
                        <a:latin typeface="Gill Sans MT"/>
                        <a:cs typeface="Gill Sans MT"/>
                      </a:endParaRPr>
                    </a:p>
                  </a:txBody>
                  <a:tcPr marL="0" marR="0" marT="21336" marB="0">
                    <a:solidFill>
                      <a:srgbClr val="020202">
                        <a:alpha val="5099"/>
                      </a:srgbClr>
                    </a:solidFill>
                  </a:tcPr>
                </a:tc>
                <a:tc>
                  <a:txBody>
                    <a:bodyPr/>
                    <a:lstStyle/>
                    <a:p>
                      <a:pPr marR="24765" algn="ctr">
                        <a:lnSpc>
                          <a:spcPct val="100000"/>
                        </a:lnSpc>
                        <a:spcBef>
                          <a:spcPts val="160"/>
                        </a:spcBef>
                      </a:pPr>
                      <a:r>
                        <a:rPr sz="700" dirty="0">
                          <a:solidFill>
                            <a:srgbClr val="020202"/>
                          </a:solidFill>
                          <a:latin typeface="Trebuchet MS"/>
                          <a:cs typeface="Trebuchet MS"/>
                        </a:rPr>
                        <a:t>6000m(derate</a:t>
                      </a:r>
                      <a:r>
                        <a:rPr sz="700" spc="70" dirty="0">
                          <a:solidFill>
                            <a:srgbClr val="020202"/>
                          </a:solidFill>
                          <a:latin typeface="Trebuchet MS"/>
                          <a:cs typeface="Trebuchet MS"/>
                        </a:rPr>
                        <a:t> </a:t>
                      </a:r>
                      <a:r>
                        <a:rPr sz="700" dirty="0">
                          <a:solidFill>
                            <a:srgbClr val="020202"/>
                          </a:solidFill>
                          <a:latin typeface="Trebuchet MS"/>
                          <a:cs typeface="Trebuchet MS"/>
                        </a:rPr>
                        <a:t>over</a:t>
                      </a:r>
                      <a:r>
                        <a:rPr sz="700" spc="25" dirty="0">
                          <a:solidFill>
                            <a:srgbClr val="020202"/>
                          </a:solidFill>
                          <a:latin typeface="Trebuchet MS"/>
                          <a:cs typeface="Trebuchet MS"/>
                        </a:rPr>
                        <a:t> </a:t>
                      </a:r>
                      <a:r>
                        <a:rPr sz="700" spc="-10" dirty="0">
                          <a:solidFill>
                            <a:srgbClr val="020202"/>
                          </a:solidFill>
                          <a:latin typeface="Trebuchet MS"/>
                          <a:cs typeface="Trebuchet MS"/>
                        </a:rPr>
                        <a:t>3000m)</a:t>
                      </a:r>
                      <a:endParaRPr sz="700">
                        <a:latin typeface="Trebuchet MS"/>
                        <a:cs typeface="Trebuchet MS"/>
                      </a:endParaRPr>
                    </a:p>
                  </a:txBody>
                  <a:tcPr marL="0" marR="0" marT="21336" marB="0"/>
                </a:tc>
                <a:extLst>
                  <a:ext uri="{0D108BD9-81ED-4DB2-BD59-A6C34878D82A}">
                    <a16:rowId xmlns:a16="http://schemas.microsoft.com/office/drawing/2014/main" val="10025"/>
                  </a:ext>
                </a:extLst>
              </a:tr>
              <a:tr h="192691">
                <a:tc>
                  <a:txBody>
                    <a:bodyPr/>
                    <a:lstStyle/>
                    <a:p>
                      <a:pPr marL="190500">
                        <a:lnSpc>
                          <a:spcPct val="100000"/>
                        </a:lnSpc>
                        <a:spcBef>
                          <a:spcPts val="210"/>
                        </a:spcBef>
                      </a:pPr>
                      <a:r>
                        <a:rPr sz="700" b="1" dirty="0">
                          <a:solidFill>
                            <a:srgbClr val="020202"/>
                          </a:solidFill>
                          <a:latin typeface="Gill Sans MT"/>
                          <a:cs typeface="Gill Sans MT"/>
                        </a:rPr>
                        <a:t>Standby</a:t>
                      </a:r>
                      <a:r>
                        <a:rPr sz="700" b="1" spc="30" dirty="0">
                          <a:solidFill>
                            <a:srgbClr val="020202"/>
                          </a:solidFill>
                          <a:latin typeface="Gill Sans MT"/>
                          <a:cs typeface="Gill Sans MT"/>
                        </a:rPr>
                        <a:t> </a:t>
                      </a:r>
                      <a:r>
                        <a:rPr sz="700" b="1" spc="-10" dirty="0">
                          <a:solidFill>
                            <a:srgbClr val="020202"/>
                          </a:solidFill>
                          <a:latin typeface="Gill Sans MT"/>
                          <a:cs typeface="Gill Sans MT"/>
                        </a:rPr>
                        <a:t>consumption</a:t>
                      </a:r>
                      <a:endParaRPr sz="700">
                        <a:latin typeface="Gill Sans MT"/>
                        <a:cs typeface="Gill Sans MT"/>
                      </a:endParaRPr>
                    </a:p>
                  </a:txBody>
                  <a:tcPr marL="0" marR="0" marT="28004" marB="0">
                    <a:solidFill>
                      <a:srgbClr val="020202">
                        <a:alpha val="5099"/>
                      </a:srgbClr>
                    </a:solidFill>
                  </a:tcPr>
                </a:tc>
                <a:tc>
                  <a:txBody>
                    <a:bodyPr/>
                    <a:lstStyle/>
                    <a:p>
                      <a:pPr marR="19050" algn="ctr">
                        <a:lnSpc>
                          <a:spcPct val="100000"/>
                        </a:lnSpc>
                        <a:spcBef>
                          <a:spcPts val="210"/>
                        </a:spcBef>
                      </a:pPr>
                      <a:r>
                        <a:rPr sz="700" spc="-10" dirty="0">
                          <a:solidFill>
                            <a:srgbClr val="020202"/>
                          </a:solidFill>
                          <a:latin typeface="Trebuchet MS"/>
                          <a:cs typeface="Trebuchet MS"/>
                        </a:rPr>
                        <a:t>&lt;100W</a:t>
                      </a:r>
                      <a:endParaRPr sz="700">
                        <a:latin typeface="Trebuchet MS"/>
                        <a:cs typeface="Trebuchet MS"/>
                      </a:endParaRPr>
                    </a:p>
                  </a:txBody>
                  <a:tcPr marL="0" marR="0" marT="28004" marB="0">
                    <a:solidFill>
                      <a:srgbClr val="ECECEC"/>
                    </a:solidFill>
                  </a:tcPr>
                </a:tc>
                <a:extLst>
                  <a:ext uri="{0D108BD9-81ED-4DB2-BD59-A6C34878D82A}">
                    <a16:rowId xmlns:a16="http://schemas.microsoft.com/office/drawing/2014/main" val="10026"/>
                  </a:ext>
                </a:extLst>
              </a:tr>
              <a:tr h="172688">
                <a:tc>
                  <a:txBody>
                    <a:bodyPr/>
                    <a:lstStyle/>
                    <a:p>
                      <a:pPr marL="190500">
                        <a:lnSpc>
                          <a:spcPct val="100000"/>
                        </a:lnSpc>
                        <a:spcBef>
                          <a:spcPts val="114"/>
                        </a:spcBef>
                      </a:pPr>
                      <a:r>
                        <a:rPr sz="700" b="1" spc="-20" dirty="0">
                          <a:solidFill>
                            <a:srgbClr val="020202"/>
                          </a:solidFill>
                          <a:latin typeface="Gill Sans MT"/>
                          <a:cs typeface="Gill Sans MT"/>
                        </a:rPr>
                        <a:t>Lighting</a:t>
                      </a:r>
                      <a:r>
                        <a:rPr sz="700" b="1" spc="30" dirty="0">
                          <a:solidFill>
                            <a:srgbClr val="020202"/>
                          </a:solidFill>
                          <a:latin typeface="Gill Sans MT"/>
                          <a:cs typeface="Gill Sans MT"/>
                        </a:rPr>
                        <a:t> </a:t>
                      </a:r>
                      <a:r>
                        <a:rPr sz="700" b="1" spc="-10" dirty="0">
                          <a:solidFill>
                            <a:srgbClr val="020202"/>
                          </a:solidFill>
                          <a:latin typeface="Gill Sans MT"/>
                          <a:cs typeface="Gill Sans MT"/>
                        </a:rPr>
                        <a:t>system</a:t>
                      </a:r>
                      <a:endParaRPr sz="700">
                        <a:latin typeface="Gill Sans MT"/>
                        <a:cs typeface="Gill Sans MT"/>
                      </a:endParaRPr>
                    </a:p>
                  </a:txBody>
                  <a:tcPr marL="0" marR="0" marT="15334" marB="0">
                    <a:solidFill>
                      <a:srgbClr val="020202">
                        <a:alpha val="5099"/>
                      </a:srgbClr>
                    </a:solidFill>
                  </a:tcPr>
                </a:tc>
                <a:tc>
                  <a:txBody>
                    <a:bodyPr/>
                    <a:lstStyle/>
                    <a:p>
                      <a:pPr marR="24130" algn="ctr">
                        <a:lnSpc>
                          <a:spcPct val="100000"/>
                        </a:lnSpc>
                        <a:spcBef>
                          <a:spcPts val="114"/>
                        </a:spcBef>
                      </a:pPr>
                      <a:r>
                        <a:rPr sz="700" dirty="0">
                          <a:solidFill>
                            <a:srgbClr val="020202"/>
                          </a:solidFill>
                          <a:latin typeface="Trebuchet MS"/>
                          <a:cs typeface="Trebuchet MS"/>
                        </a:rPr>
                        <a:t>LED</a:t>
                      </a:r>
                      <a:r>
                        <a:rPr sz="700" spc="65" dirty="0">
                          <a:solidFill>
                            <a:srgbClr val="020202"/>
                          </a:solidFill>
                          <a:latin typeface="Trebuchet MS"/>
                          <a:cs typeface="Trebuchet MS"/>
                        </a:rPr>
                        <a:t> </a:t>
                      </a:r>
                      <a:r>
                        <a:rPr sz="700" spc="-10" dirty="0">
                          <a:solidFill>
                            <a:srgbClr val="020202"/>
                          </a:solidFill>
                          <a:latin typeface="Trebuchet MS"/>
                          <a:cs typeface="Trebuchet MS"/>
                        </a:rPr>
                        <a:t>lighting</a:t>
                      </a:r>
                      <a:endParaRPr sz="700">
                        <a:latin typeface="Trebuchet MS"/>
                        <a:cs typeface="Trebuchet MS"/>
                      </a:endParaRPr>
                    </a:p>
                  </a:txBody>
                  <a:tcPr marL="0" marR="0" marT="15334" marB="0"/>
                </a:tc>
                <a:extLst>
                  <a:ext uri="{0D108BD9-81ED-4DB2-BD59-A6C34878D82A}">
                    <a16:rowId xmlns:a16="http://schemas.microsoft.com/office/drawing/2014/main" val="10027"/>
                  </a:ext>
                </a:extLst>
              </a:tr>
              <a:tr h="192691">
                <a:tc>
                  <a:txBody>
                    <a:bodyPr/>
                    <a:lstStyle/>
                    <a:p>
                      <a:pPr marL="190500">
                        <a:lnSpc>
                          <a:spcPct val="100000"/>
                        </a:lnSpc>
                        <a:spcBef>
                          <a:spcPts val="240"/>
                        </a:spcBef>
                      </a:pPr>
                      <a:r>
                        <a:rPr sz="700" b="1" spc="-30" dirty="0">
                          <a:solidFill>
                            <a:srgbClr val="020202"/>
                          </a:solidFill>
                          <a:latin typeface="Gill Sans MT"/>
                          <a:cs typeface="Gill Sans MT"/>
                        </a:rPr>
                        <a:t>Fire</a:t>
                      </a:r>
                      <a:r>
                        <a:rPr sz="700" b="1" spc="-10" dirty="0">
                          <a:solidFill>
                            <a:srgbClr val="020202"/>
                          </a:solidFill>
                          <a:latin typeface="Gill Sans MT"/>
                          <a:cs typeface="Gill Sans MT"/>
                        </a:rPr>
                        <a:t> ﬁghting</a:t>
                      </a:r>
                      <a:r>
                        <a:rPr sz="700" b="1" spc="-25" dirty="0">
                          <a:solidFill>
                            <a:srgbClr val="020202"/>
                          </a:solidFill>
                          <a:latin typeface="Gill Sans MT"/>
                          <a:cs typeface="Gill Sans MT"/>
                        </a:rPr>
                        <a:t> </a:t>
                      </a:r>
                      <a:r>
                        <a:rPr sz="700" b="1" spc="-10" dirty="0">
                          <a:solidFill>
                            <a:srgbClr val="020202"/>
                          </a:solidFill>
                          <a:latin typeface="Gill Sans MT"/>
                          <a:cs typeface="Gill Sans MT"/>
                        </a:rPr>
                        <a:t>system</a:t>
                      </a:r>
                      <a:endParaRPr sz="700">
                        <a:latin typeface="Gill Sans MT"/>
                        <a:cs typeface="Gill Sans MT"/>
                      </a:endParaRPr>
                    </a:p>
                  </a:txBody>
                  <a:tcPr marL="0" marR="0" marT="32004" marB="0">
                    <a:solidFill>
                      <a:srgbClr val="020202">
                        <a:alpha val="5099"/>
                      </a:srgbClr>
                    </a:solidFill>
                  </a:tcPr>
                </a:tc>
                <a:tc>
                  <a:txBody>
                    <a:bodyPr/>
                    <a:lstStyle/>
                    <a:p>
                      <a:pPr marR="22860" algn="ctr">
                        <a:lnSpc>
                          <a:spcPct val="100000"/>
                        </a:lnSpc>
                        <a:spcBef>
                          <a:spcPts val="240"/>
                        </a:spcBef>
                      </a:pPr>
                      <a:r>
                        <a:rPr sz="700" dirty="0">
                          <a:solidFill>
                            <a:srgbClr val="020202"/>
                          </a:solidFill>
                          <a:latin typeface="Trebuchet MS"/>
                          <a:cs typeface="Trebuchet MS"/>
                        </a:rPr>
                        <a:t>Industrial</a:t>
                      </a:r>
                      <a:r>
                        <a:rPr sz="700" spc="-50" dirty="0">
                          <a:solidFill>
                            <a:srgbClr val="020202"/>
                          </a:solidFill>
                          <a:latin typeface="Trebuchet MS"/>
                          <a:cs typeface="Trebuchet MS"/>
                        </a:rPr>
                        <a:t> </a:t>
                      </a:r>
                      <a:r>
                        <a:rPr sz="700" spc="-10" dirty="0">
                          <a:solidFill>
                            <a:srgbClr val="020202"/>
                          </a:solidFill>
                          <a:latin typeface="Trebuchet MS"/>
                          <a:cs typeface="Trebuchet MS"/>
                        </a:rPr>
                        <a:t>grade</a:t>
                      </a:r>
                      <a:endParaRPr sz="700">
                        <a:latin typeface="Trebuchet MS"/>
                        <a:cs typeface="Trebuchet MS"/>
                      </a:endParaRPr>
                    </a:p>
                  </a:txBody>
                  <a:tcPr marL="0" marR="0" marT="32004" marB="0">
                    <a:solidFill>
                      <a:srgbClr val="ECECEC"/>
                    </a:solidFill>
                  </a:tcPr>
                </a:tc>
                <a:extLst>
                  <a:ext uri="{0D108BD9-81ED-4DB2-BD59-A6C34878D82A}">
                    <a16:rowId xmlns:a16="http://schemas.microsoft.com/office/drawing/2014/main" val="10028"/>
                  </a:ext>
                </a:extLst>
              </a:tr>
              <a:tr h="172688">
                <a:tc>
                  <a:txBody>
                    <a:bodyPr/>
                    <a:lstStyle/>
                    <a:p>
                      <a:pPr marL="190500">
                        <a:lnSpc>
                          <a:spcPct val="100000"/>
                        </a:lnSpc>
                        <a:spcBef>
                          <a:spcPts val="145"/>
                        </a:spcBef>
                      </a:pPr>
                      <a:r>
                        <a:rPr sz="700" b="1" spc="-25" dirty="0">
                          <a:solidFill>
                            <a:srgbClr val="020202"/>
                          </a:solidFill>
                          <a:latin typeface="Gill Sans MT"/>
                          <a:cs typeface="Gill Sans MT"/>
                        </a:rPr>
                        <a:t>Cooling</a:t>
                      </a:r>
                      <a:r>
                        <a:rPr sz="700" b="1" spc="-15" dirty="0">
                          <a:solidFill>
                            <a:srgbClr val="020202"/>
                          </a:solidFill>
                          <a:latin typeface="Gill Sans MT"/>
                          <a:cs typeface="Gill Sans MT"/>
                        </a:rPr>
                        <a:t> </a:t>
                      </a:r>
                      <a:r>
                        <a:rPr sz="700" b="1" dirty="0">
                          <a:solidFill>
                            <a:srgbClr val="020202"/>
                          </a:solidFill>
                          <a:latin typeface="Gill Sans MT"/>
                          <a:cs typeface="Gill Sans MT"/>
                        </a:rPr>
                        <a:t>of</a:t>
                      </a:r>
                      <a:r>
                        <a:rPr sz="700" b="1" spc="-25"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50" dirty="0">
                          <a:solidFill>
                            <a:srgbClr val="020202"/>
                          </a:solidFill>
                          <a:latin typeface="Gill Sans MT"/>
                          <a:cs typeface="Gill Sans MT"/>
                        </a:rPr>
                        <a:t> </a:t>
                      </a:r>
                      <a:r>
                        <a:rPr sz="700" b="1" spc="-10" dirty="0">
                          <a:solidFill>
                            <a:srgbClr val="020202"/>
                          </a:solidFill>
                          <a:latin typeface="Gill Sans MT"/>
                          <a:cs typeface="Gill Sans MT"/>
                        </a:rPr>
                        <a:t>chamber</a:t>
                      </a:r>
                      <a:endParaRPr sz="700">
                        <a:latin typeface="Gill Sans MT"/>
                        <a:cs typeface="Gill Sans MT"/>
                      </a:endParaRPr>
                    </a:p>
                  </a:txBody>
                  <a:tcPr marL="0" marR="0" marT="19336" marB="0">
                    <a:solidFill>
                      <a:srgbClr val="020202">
                        <a:alpha val="5099"/>
                      </a:srgbClr>
                    </a:solidFill>
                  </a:tcPr>
                </a:tc>
                <a:tc>
                  <a:txBody>
                    <a:bodyPr/>
                    <a:lstStyle/>
                    <a:p>
                      <a:pPr marR="25400" algn="ctr">
                        <a:lnSpc>
                          <a:spcPct val="100000"/>
                        </a:lnSpc>
                        <a:spcBef>
                          <a:spcPts val="145"/>
                        </a:spcBef>
                      </a:pPr>
                      <a:r>
                        <a:rPr sz="700" spc="-20" dirty="0">
                          <a:solidFill>
                            <a:srgbClr val="020202"/>
                          </a:solidFill>
                          <a:latin typeface="Trebuchet MS"/>
                          <a:cs typeface="Trebuchet MS"/>
                        </a:rPr>
                        <a:t>HVAC</a:t>
                      </a:r>
                      <a:endParaRPr sz="700">
                        <a:latin typeface="Trebuchet MS"/>
                        <a:cs typeface="Trebuchet MS"/>
                      </a:endParaRPr>
                    </a:p>
                  </a:txBody>
                  <a:tcPr marL="0" marR="0" marT="19336" marB="0"/>
                </a:tc>
                <a:extLst>
                  <a:ext uri="{0D108BD9-81ED-4DB2-BD59-A6C34878D82A}">
                    <a16:rowId xmlns:a16="http://schemas.microsoft.com/office/drawing/2014/main" val="10029"/>
                  </a:ext>
                </a:extLst>
              </a:tr>
              <a:tr h="192691">
                <a:tc>
                  <a:txBody>
                    <a:bodyPr/>
                    <a:lstStyle/>
                    <a:p>
                      <a:pPr marL="190500">
                        <a:lnSpc>
                          <a:spcPct val="100000"/>
                        </a:lnSpc>
                        <a:spcBef>
                          <a:spcPts val="195"/>
                        </a:spcBef>
                      </a:pPr>
                      <a:r>
                        <a:rPr sz="700" b="1" spc="-25" dirty="0">
                          <a:solidFill>
                            <a:srgbClr val="020202"/>
                          </a:solidFill>
                          <a:latin typeface="Gill Sans MT"/>
                          <a:cs typeface="Gill Sans MT"/>
                        </a:rPr>
                        <a:t>Cooling </a:t>
                      </a:r>
                      <a:r>
                        <a:rPr sz="700" b="1" dirty="0">
                          <a:solidFill>
                            <a:srgbClr val="020202"/>
                          </a:solidFill>
                          <a:latin typeface="Gill Sans MT"/>
                          <a:cs typeface="Gill Sans MT"/>
                        </a:rPr>
                        <a:t>of</a:t>
                      </a:r>
                      <a:r>
                        <a:rPr sz="700" b="1" spc="-30" dirty="0">
                          <a:solidFill>
                            <a:srgbClr val="020202"/>
                          </a:solidFill>
                          <a:latin typeface="Gill Sans MT"/>
                          <a:cs typeface="Gill Sans MT"/>
                        </a:rPr>
                        <a:t> </a:t>
                      </a:r>
                      <a:r>
                        <a:rPr sz="700" b="1" dirty="0">
                          <a:solidFill>
                            <a:srgbClr val="020202"/>
                          </a:solidFill>
                          <a:latin typeface="Gill Sans MT"/>
                          <a:cs typeface="Gill Sans MT"/>
                        </a:rPr>
                        <a:t>PCS</a:t>
                      </a:r>
                      <a:r>
                        <a:rPr sz="700" b="1" spc="30" dirty="0">
                          <a:solidFill>
                            <a:srgbClr val="020202"/>
                          </a:solidFill>
                          <a:latin typeface="Gill Sans MT"/>
                          <a:cs typeface="Gill Sans MT"/>
                        </a:rPr>
                        <a:t> </a:t>
                      </a:r>
                      <a:r>
                        <a:rPr sz="700" b="1" spc="-10" dirty="0">
                          <a:solidFill>
                            <a:srgbClr val="020202"/>
                          </a:solidFill>
                          <a:latin typeface="Gill Sans MT"/>
                          <a:cs typeface="Gill Sans MT"/>
                        </a:rPr>
                        <a:t>chamber</a:t>
                      </a:r>
                      <a:endParaRPr sz="700">
                        <a:latin typeface="Gill Sans MT"/>
                        <a:cs typeface="Gill Sans MT"/>
                      </a:endParaRPr>
                    </a:p>
                  </a:txBody>
                  <a:tcPr marL="0" marR="0" marT="26003" marB="0">
                    <a:solidFill>
                      <a:srgbClr val="020202">
                        <a:alpha val="5099"/>
                      </a:srgbClr>
                    </a:solidFill>
                  </a:tcPr>
                </a:tc>
                <a:tc>
                  <a:txBody>
                    <a:bodyPr/>
                    <a:lstStyle/>
                    <a:p>
                      <a:pPr marR="19685" algn="ctr">
                        <a:lnSpc>
                          <a:spcPct val="100000"/>
                        </a:lnSpc>
                        <a:spcBef>
                          <a:spcPts val="195"/>
                        </a:spcBef>
                      </a:pPr>
                      <a:r>
                        <a:rPr sz="700" dirty="0">
                          <a:solidFill>
                            <a:srgbClr val="020202"/>
                          </a:solidFill>
                          <a:latin typeface="Trebuchet MS"/>
                          <a:cs typeface="Trebuchet MS"/>
                        </a:rPr>
                        <a:t>Forced</a:t>
                      </a:r>
                      <a:r>
                        <a:rPr sz="700" spc="55" dirty="0">
                          <a:solidFill>
                            <a:srgbClr val="020202"/>
                          </a:solidFill>
                          <a:latin typeface="Trebuchet MS"/>
                          <a:cs typeface="Trebuchet MS"/>
                        </a:rPr>
                        <a:t> </a:t>
                      </a:r>
                      <a:r>
                        <a:rPr sz="700" spc="-25" dirty="0">
                          <a:solidFill>
                            <a:srgbClr val="020202"/>
                          </a:solidFill>
                          <a:latin typeface="Trebuchet MS"/>
                          <a:cs typeface="Trebuchet MS"/>
                        </a:rPr>
                        <a:t>aid</a:t>
                      </a:r>
                      <a:endParaRPr sz="700">
                        <a:latin typeface="Trebuchet MS"/>
                        <a:cs typeface="Trebuchet MS"/>
                      </a:endParaRPr>
                    </a:p>
                  </a:txBody>
                  <a:tcPr marL="0" marR="0" marT="26003" marB="0">
                    <a:solidFill>
                      <a:srgbClr val="ECECEC"/>
                    </a:solidFill>
                  </a:tcPr>
                </a:tc>
                <a:extLst>
                  <a:ext uri="{0D108BD9-81ED-4DB2-BD59-A6C34878D82A}">
                    <a16:rowId xmlns:a16="http://schemas.microsoft.com/office/drawing/2014/main" val="10030"/>
                  </a:ext>
                </a:extLst>
              </a:tr>
              <a:tr h="219361">
                <a:tc>
                  <a:txBody>
                    <a:bodyPr/>
                    <a:lstStyle/>
                    <a:p>
                      <a:pPr marL="190500">
                        <a:lnSpc>
                          <a:spcPct val="100000"/>
                        </a:lnSpc>
                        <a:spcBef>
                          <a:spcPts val="245"/>
                        </a:spcBef>
                      </a:pPr>
                      <a:r>
                        <a:rPr sz="700" b="1" dirty="0">
                          <a:solidFill>
                            <a:srgbClr val="020202"/>
                          </a:solidFill>
                          <a:latin typeface="Gill Sans MT"/>
                          <a:cs typeface="Gill Sans MT"/>
                        </a:rPr>
                        <a:t>Transfer</a:t>
                      </a:r>
                      <a:r>
                        <a:rPr sz="700" b="1" spc="-40" dirty="0">
                          <a:solidFill>
                            <a:srgbClr val="020202"/>
                          </a:solidFill>
                          <a:latin typeface="Gill Sans MT"/>
                          <a:cs typeface="Gill Sans MT"/>
                        </a:rPr>
                        <a:t> </a:t>
                      </a:r>
                      <a:r>
                        <a:rPr sz="700" b="1" dirty="0">
                          <a:solidFill>
                            <a:srgbClr val="020202"/>
                          </a:solidFill>
                          <a:latin typeface="Gill Sans MT"/>
                          <a:cs typeface="Gill Sans MT"/>
                        </a:rPr>
                        <a:t>between</a:t>
                      </a:r>
                      <a:r>
                        <a:rPr sz="700" b="1" spc="-10" dirty="0">
                          <a:solidFill>
                            <a:srgbClr val="020202"/>
                          </a:solidFill>
                          <a:latin typeface="Gill Sans MT"/>
                          <a:cs typeface="Gill Sans MT"/>
                        </a:rPr>
                        <a:t> </a:t>
                      </a:r>
                      <a:r>
                        <a:rPr sz="700" b="1" dirty="0">
                          <a:solidFill>
                            <a:srgbClr val="020202"/>
                          </a:solidFill>
                          <a:latin typeface="Gill Sans MT"/>
                          <a:cs typeface="Gill Sans MT"/>
                        </a:rPr>
                        <a:t>on/off</a:t>
                      </a:r>
                      <a:r>
                        <a:rPr sz="700" b="1" spc="-35" dirty="0">
                          <a:solidFill>
                            <a:srgbClr val="020202"/>
                          </a:solidFill>
                          <a:latin typeface="Gill Sans MT"/>
                          <a:cs typeface="Gill Sans MT"/>
                        </a:rPr>
                        <a:t> </a:t>
                      </a:r>
                      <a:r>
                        <a:rPr sz="700" b="1" spc="-20" dirty="0">
                          <a:solidFill>
                            <a:srgbClr val="020202"/>
                          </a:solidFill>
                          <a:latin typeface="Gill Sans MT"/>
                          <a:cs typeface="Gill Sans MT"/>
                        </a:rPr>
                        <a:t>grid</a:t>
                      </a:r>
                      <a:endParaRPr sz="700">
                        <a:latin typeface="Gill Sans MT"/>
                        <a:cs typeface="Gill Sans MT"/>
                      </a:endParaRPr>
                    </a:p>
                  </a:txBody>
                  <a:tcPr marL="0" marR="0" marT="32671" marB="0">
                    <a:solidFill>
                      <a:srgbClr val="020202">
                        <a:alpha val="5099"/>
                      </a:srgbClr>
                    </a:solidFill>
                  </a:tcPr>
                </a:tc>
                <a:tc>
                  <a:txBody>
                    <a:bodyPr/>
                    <a:lstStyle/>
                    <a:p>
                      <a:pPr marR="27940" algn="ctr">
                        <a:lnSpc>
                          <a:spcPct val="100000"/>
                        </a:lnSpc>
                        <a:spcBef>
                          <a:spcPts val="245"/>
                        </a:spcBef>
                      </a:pPr>
                      <a:r>
                        <a:rPr sz="700" spc="-10" dirty="0">
                          <a:solidFill>
                            <a:srgbClr val="020202"/>
                          </a:solidFill>
                          <a:latin typeface="Trebuchet MS"/>
                          <a:cs typeface="Trebuchet MS"/>
                        </a:rPr>
                        <a:t>Automatic≤10ms</a:t>
                      </a:r>
                      <a:endParaRPr sz="700">
                        <a:latin typeface="Trebuchet MS"/>
                        <a:cs typeface="Trebuchet MS"/>
                      </a:endParaRPr>
                    </a:p>
                  </a:txBody>
                  <a:tcPr marL="0" marR="0" marT="32671" marB="0"/>
                </a:tc>
                <a:extLst>
                  <a:ext uri="{0D108BD9-81ED-4DB2-BD59-A6C34878D82A}">
                    <a16:rowId xmlns:a16="http://schemas.microsoft.com/office/drawing/2014/main" val="10031"/>
                  </a:ext>
                </a:extLst>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2173217498"/>
              </p:ext>
            </p:extLst>
          </p:nvPr>
        </p:nvGraphicFramePr>
        <p:xfrm>
          <a:off x="530069" y="4901194"/>
          <a:ext cx="5850731" cy="2088931"/>
        </p:xfrm>
        <a:graphic>
          <a:graphicData uri="http://schemas.openxmlformats.org/drawingml/2006/table">
            <a:tbl>
              <a:tblPr firstRow="1" bandRow="1">
                <a:tableStyleId>{2D5ABB26-0587-4C30-8999-92F81FD0307C}</a:tableStyleId>
              </a:tblPr>
              <a:tblGrid>
                <a:gridCol w="2971038">
                  <a:extLst>
                    <a:ext uri="{9D8B030D-6E8A-4147-A177-3AD203B41FA5}">
                      <a16:colId xmlns:a16="http://schemas.microsoft.com/office/drawing/2014/main" val="20000"/>
                    </a:ext>
                  </a:extLst>
                </a:gridCol>
                <a:gridCol w="2879693">
                  <a:extLst>
                    <a:ext uri="{9D8B030D-6E8A-4147-A177-3AD203B41FA5}">
                      <a16:colId xmlns:a16="http://schemas.microsoft.com/office/drawing/2014/main" val="20001"/>
                    </a:ext>
                  </a:extLst>
                </a:gridCol>
              </a:tblGrid>
              <a:tr h="206026">
                <a:tc>
                  <a:txBody>
                    <a:bodyPr/>
                    <a:lstStyle/>
                    <a:p>
                      <a:pPr>
                        <a:lnSpc>
                          <a:spcPct val="100000"/>
                        </a:lnSpc>
                      </a:pPr>
                      <a:endParaRPr sz="700">
                        <a:latin typeface="Times New Roman"/>
                        <a:cs typeface="Times New Roman"/>
                      </a:endParaRPr>
                    </a:p>
                  </a:txBody>
                  <a:tcPr marL="0" marR="0" marT="0" marB="0">
                    <a:solidFill>
                      <a:srgbClr val="020202">
                        <a:alpha val="5099"/>
                      </a:srgbClr>
                    </a:solidFill>
                  </a:tcPr>
                </a:tc>
                <a:tc>
                  <a:txBody>
                    <a:bodyPr/>
                    <a:lstStyle/>
                    <a:p>
                      <a:pPr marR="16510" algn="ctr">
                        <a:lnSpc>
                          <a:spcPct val="100000"/>
                        </a:lnSpc>
                        <a:spcBef>
                          <a:spcPts val="250"/>
                        </a:spcBef>
                      </a:pPr>
                      <a:r>
                        <a:rPr sz="700" b="1" dirty="0">
                          <a:solidFill>
                            <a:srgbClr val="020202"/>
                          </a:solidFill>
                          <a:latin typeface="Gill Sans MT"/>
                          <a:cs typeface="Gill Sans MT"/>
                        </a:rPr>
                        <a:t>PCS250</a:t>
                      </a:r>
                      <a:r>
                        <a:rPr sz="700" b="1" spc="15" dirty="0">
                          <a:solidFill>
                            <a:srgbClr val="020202"/>
                          </a:solidFill>
                          <a:latin typeface="Gill Sans MT"/>
                          <a:cs typeface="Gill Sans MT"/>
                        </a:rPr>
                        <a:t> </a:t>
                      </a:r>
                      <a:r>
                        <a:rPr sz="700" b="1" spc="-10" dirty="0">
                          <a:solidFill>
                            <a:srgbClr val="020202"/>
                          </a:solidFill>
                          <a:latin typeface="Gill Sans MT"/>
                          <a:cs typeface="Gill Sans MT"/>
                        </a:rPr>
                        <a:t>Station</a:t>
                      </a:r>
                      <a:endParaRPr sz="700">
                        <a:latin typeface="Gill Sans MT"/>
                        <a:cs typeface="Gill Sans MT"/>
                      </a:endParaRPr>
                    </a:p>
                  </a:txBody>
                  <a:tcPr marL="0" marR="0" marT="33338" marB="0">
                    <a:solidFill>
                      <a:srgbClr val="ECECEC"/>
                    </a:solidFill>
                  </a:tcPr>
                </a:tc>
                <a:extLst>
                  <a:ext uri="{0D108BD9-81ED-4DB2-BD59-A6C34878D82A}">
                    <a16:rowId xmlns:a16="http://schemas.microsoft.com/office/drawing/2014/main" val="10000"/>
                  </a:ext>
                </a:extLst>
              </a:tr>
              <a:tr h="158687">
                <a:tc>
                  <a:txBody>
                    <a:bodyPr/>
                    <a:lstStyle/>
                    <a:p>
                      <a:pPr marL="1760220">
                        <a:lnSpc>
                          <a:spcPts val="940"/>
                        </a:lnSpc>
                      </a:pPr>
                      <a:r>
                        <a:rPr sz="800" b="1" i="1" dirty="0">
                          <a:solidFill>
                            <a:srgbClr val="22A1D0"/>
                          </a:solidFill>
                          <a:latin typeface="Gill Sans MT"/>
                          <a:cs typeface="Gill Sans MT"/>
                        </a:rPr>
                        <a:t>AC</a:t>
                      </a:r>
                      <a:r>
                        <a:rPr sz="800" b="1" i="1" spc="-10" dirty="0">
                          <a:solidFill>
                            <a:srgbClr val="22A1D0"/>
                          </a:solidFill>
                          <a:latin typeface="Gill Sans MT"/>
                          <a:cs typeface="Gill Sans MT"/>
                        </a:rPr>
                        <a:t> </a:t>
                      </a:r>
                      <a:r>
                        <a:rPr sz="800" b="1" i="1" dirty="0">
                          <a:solidFill>
                            <a:srgbClr val="22A1D0"/>
                          </a:solidFill>
                          <a:latin typeface="Gill Sans MT"/>
                          <a:cs typeface="Gill Sans MT"/>
                        </a:rPr>
                        <a:t>(Grid-</a:t>
                      </a:r>
                      <a:r>
                        <a:rPr sz="800" b="1" i="1" spc="-10" dirty="0">
                          <a:solidFill>
                            <a:srgbClr val="22A1D0"/>
                          </a:solidFill>
                          <a:latin typeface="Gill Sans MT"/>
                          <a:cs typeface="Gill Sans MT"/>
                        </a:rPr>
                        <a:t>connected)</a:t>
                      </a:r>
                      <a:endParaRPr sz="800">
                        <a:latin typeface="Gill Sans MT"/>
                        <a:cs typeface="Gill Sans MT"/>
                      </a:endParaRPr>
                    </a:p>
                  </a:txBody>
                  <a:tcPr marL="0" marR="0" marT="0" marB="0">
                    <a:solidFill>
                      <a:srgbClr val="020202">
                        <a:alpha val="5099"/>
                      </a:srgbClr>
                    </a:solidFill>
                  </a:tcPr>
                </a:tc>
                <a:tc>
                  <a:txBody>
                    <a:bodyPr/>
                    <a:lstStyle/>
                    <a:p>
                      <a:pPr>
                        <a:lnSpc>
                          <a:spcPct val="100000"/>
                        </a:lnSpc>
                      </a:pPr>
                      <a:endParaRPr sz="700">
                        <a:latin typeface="Times New Roman"/>
                        <a:cs typeface="Times New Roman"/>
                      </a:endParaRPr>
                    </a:p>
                  </a:txBody>
                  <a:tcPr marL="0" marR="0" marT="0" marB="0"/>
                </a:tc>
                <a:extLst>
                  <a:ext uri="{0D108BD9-81ED-4DB2-BD59-A6C34878D82A}">
                    <a16:rowId xmlns:a16="http://schemas.microsoft.com/office/drawing/2014/main" val="10001"/>
                  </a:ext>
                </a:extLst>
              </a:tr>
              <a:tr h="178689">
                <a:tc>
                  <a:txBody>
                    <a:bodyPr/>
                    <a:lstStyle/>
                    <a:p>
                      <a:pPr marL="190500">
                        <a:lnSpc>
                          <a:spcPct val="100000"/>
                        </a:lnSpc>
                        <a:spcBef>
                          <a:spcPts val="135"/>
                        </a:spcBef>
                      </a:pPr>
                      <a:r>
                        <a:rPr sz="700" b="1" spc="-25" dirty="0">
                          <a:solidFill>
                            <a:srgbClr val="020202"/>
                          </a:solidFill>
                          <a:latin typeface="Gill Sans MT"/>
                          <a:cs typeface="Gill Sans MT"/>
                        </a:rPr>
                        <a:t>Apparent</a:t>
                      </a:r>
                      <a:r>
                        <a:rPr sz="700" b="1" spc="15" dirty="0">
                          <a:solidFill>
                            <a:srgbClr val="020202"/>
                          </a:solidFill>
                          <a:latin typeface="Gill Sans MT"/>
                          <a:cs typeface="Gill Sans MT"/>
                        </a:rPr>
                        <a:t> </a:t>
                      </a:r>
                      <a:r>
                        <a:rPr sz="700" b="1" spc="-10" dirty="0">
                          <a:solidFill>
                            <a:srgbClr val="020202"/>
                          </a:solidFill>
                          <a:latin typeface="Gill Sans MT"/>
                          <a:cs typeface="Gill Sans MT"/>
                        </a:rPr>
                        <a:t>power</a:t>
                      </a:r>
                      <a:endParaRPr sz="700">
                        <a:latin typeface="Gill Sans MT"/>
                        <a:cs typeface="Gill Sans MT"/>
                      </a:endParaRPr>
                    </a:p>
                  </a:txBody>
                  <a:tcPr marL="0" marR="0" marT="18002" marB="0">
                    <a:solidFill>
                      <a:srgbClr val="020202">
                        <a:alpha val="5099"/>
                      </a:srgbClr>
                    </a:solidFill>
                  </a:tcPr>
                </a:tc>
                <a:tc>
                  <a:txBody>
                    <a:bodyPr/>
                    <a:lstStyle/>
                    <a:p>
                      <a:pPr marR="20320" algn="ctr">
                        <a:lnSpc>
                          <a:spcPct val="100000"/>
                        </a:lnSpc>
                        <a:spcBef>
                          <a:spcPts val="135"/>
                        </a:spcBef>
                      </a:pPr>
                      <a:r>
                        <a:rPr sz="700" spc="-10" dirty="0">
                          <a:solidFill>
                            <a:srgbClr val="020202"/>
                          </a:solidFill>
                          <a:latin typeface="Trebuchet MS"/>
                          <a:cs typeface="Trebuchet MS"/>
                        </a:rPr>
                        <a:t>275kVA</a:t>
                      </a:r>
                      <a:endParaRPr sz="700">
                        <a:latin typeface="Trebuchet MS"/>
                        <a:cs typeface="Trebuchet MS"/>
                      </a:endParaRPr>
                    </a:p>
                  </a:txBody>
                  <a:tcPr marL="0" marR="0" marT="18002" marB="0">
                    <a:solidFill>
                      <a:srgbClr val="ECECEC"/>
                    </a:solidFill>
                  </a:tcPr>
                </a:tc>
                <a:extLst>
                  <a:ext uri="{0D108BD9-81ED-4DB2-BD59-A6C34878D82A}">
                    <a16:rowId xmlns:a16="http://schemas.microsoft.com/office/drawing/2014/main" val="10002"/>
                  </a:ext>
                </a:extLst>
              </a:tr>
              <a:tr h="158687">
                <a:tc>
                  <a:txBody>
                    <a:bodyPr/>
                    <a:lstStyle/>
                    <a:p>
                      <a:pPr marL="190500">
                        <a:lnSpc>
                          <a:spcPct val="100000"/>
                        </a:lnSpc>
                        <a:spcBef>
                          <a:spcPts val="7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power</a:t>
                      </a:r>
                      <a:endParaRPr sz="700">
                        <a:latin typeface="Gill Sans MT"/>
                        <a:cs typeface="Gill Sans MT"/>
                      </a:endParaRPr>
                    </a:p>
                  </a:txBody>
                  <a:tcPr marL="0" marR="0" marT="9335" marB="0">
                    <a:solidFill>
                      <a:srgbClr val="020202">
                        <a:alpha val="5099"/>
                      </a:srgbClr>
                    </a:solidFill>
                  </a:tcPr>
                </a:tc>
                <a:tc>
                  <a:txBody>
                    <a:bodyPr/>
                    <a:lstStyle/>
                    <a:p>
                      <a:pPr marR="15875" algn="ctr">
                        <a:lnSpc>
                          <a:spcPct val="100000"/>
                        </a:lnSpc>
                        <a:spcBef>
                          <a:spcPts val="70"/>
                        </a:spcBef>
                      </a:pPr>
                      <a:r>
                        <a:rPr sz="700" spc="-10" dirty="0">
                          <a:solidFill>
                            <a:srgbClr val="020202"/>
                          </a:solidFill>
                          <a:latin typeface="Trebuchet MS"/>
                          <a:cs typeface="Trebuchet MS"/>
                        </a:rPr>
                        <a:t>250kW</a:t>
                      </a:r>
                      <a:endParaRPr sz="700">
                        <a:latin typeface="Trebuchet MS"/>
                        <a:cs typeface="Trebuchet MS"/>
                      </a:endParaRPr>
                    </a:p>
                  </a:txBody>
                  <a:tcPr marL="0" marR="0" marT="9335" marB="0"/>
                </a:tc>
                <a:extLst>
                  <a:ext uri="{0D108BD9-81ED-4DB2-BD59-A6C34878D82A}">
                    <a16:rowId xmlns:a16="http://schemas.microsoft.com/office/drawing/2014/main" val="10003"/>
                  </a:ext>
                </a:extLst>
              </a:tr>
              <a:tr h="178689">
                <a:tc>
                  <a:txBody>
                    <a:bodyPr/>
                    <a:lstStyle/>
                    <a:p>
                      <a:pPr marL="190500">
                        <a:lnSpc>
                          <a:spcPct val="100000"/>
                        </a:lnSpc>
                        <a:spcBef>
                          <a:spcPts val="15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20669" marB="0">
                    <a:solidFill>
                      <a:srgbClr val="020202">
                        <a:alpha val="5099"/>
                      </a:srgbClr>
                    </a:solidFill>
                  </a:tcPr>
                </a:tc>
                <a:tc>
                  <a:txBody>
                    <a:bodyPr/>
                    <a:lstStyle/>
                    <a:p>
                      <a:pPr marR="20955" algn="ctr">
                        <a:lnSpc>
                          <a:spcPct val="100000"/>
                        </a:lnSpc>
                        <a:spcBef>
                          <a:spcPts val="155"/>
                        </a:spcBef>
                      </a:pPr>
                      <a:r>
                        <a:rPr sz="700" spc="-20" dirty="0">
                          <a:solidFill>
                            <a:srgbClr val="020202"/>
                          </a:solidFill>
                          <a:latin typeface="Trebuchet MS"/>
                          <a:cs typeface="Trebuchet MS"/>
                        </a:rPr>
                        <a:t>400V</a:t>
                      </a:r>
                      <a:endParaRPr sz="700">
                        <a:latin typeface="Trebuchet MS"/>
                        <a:cs typeface="Trebuchet MS"/>
                      </a:endParaRPr>
                    </a:p>
                  </a:txBody>
                  <a:tcPr marL="0" marR="0" marT="20669" marB="0">
                    <a:solidFill>
                      <a:srgbClr val="ECECEC"/>
                    </a:solidFill>
                  </a:tcPr>
                </a:tc>
                <a:extLst>
                  <a:ext uri="{0D108BD9-81ED-4DB2-BD59-A6C34878D82A}">
                    <a16:rowId xmlns:a16="http://schemas.microsoft.com/office/drawing/2014/main" val="10004"/>
                  </a:ext>
                </a:extLst>
              </a:tr>
              <a:tr h="158687">
                <a:tc>
                  <a:txBody>
                    <a:bodyPr/>
                    <a:lstStyle/>
                    <a:p>
                      <a:pPr marL="190500">
                        <a:lnSpc>
                          <a:spcPct val="100000"/>
                        </a:lnSpc>
                        <a:spcBef>
                          <a:spcPts val="9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12002" marB="0">
                    <a:solidFill>
                      <a:srgbClr val="020202">
                        <a:alpha val="5099"/>
                      </a:srgbClr>
                    </a:solidFill>
                  </a:tcPr>
                </a:tc>
                <a:tc>
                  <a:txBody>
                    <a:bodyPr/>
                    <a:lstStyle/>
                    <a:p>
                      <a:pPr marR="20320" algn="ctr">
                        <a:lnSpc>
                          <a:spcPct val="100000"/>
                        </a:lnSpc>
                        <a:spcBef>
                          <a:spcPts val="90"/>
                        </a:spcBef>
                      </a:pPr>
                      <a:r>
                        <a:rPr sz="700" spc="-20" dirty="0">
                          <a:solidFill>
                            <a:srgbClr val="020202"/>
                          </a:solidFill>
                          <a:latin typeface="Trebuchet MS"/>
                          <a:cs typeface="Trebuchet MS"/>
                        </a:rPr>
                        <a:t>361A</a:t>
                      </a:r>
                      <a:endParaRPr sz="700">
                        <a:latin typeface="Trebuchet MS"/>
                        <a:cs typeface="Trebuchet MS"/>
                      </a:endParaRPr>
                    </a:p>
                  </a:txBody>
                  <a:tcPr marL="0" marR="0" marT="12002" marB="0"/>
                </a:tc>
                <a:extLst>
                  <a:ext uri="{0D108BD9-81ED-4DB2-BD59-A6C34878D82A}">
                    <a16:rowId xmlns:a16="http://schemas.microsoft.com/office/drawing/2014/main" val="10005"/>
                  </a:ext>
                </a:extLst>
              </a:tr>
              <a:tr h="206026">
                <a:tc>
                  <a:txBody>
                    <a:bodyPr/>
                    <a:lstStyle/>
                    <a:p>
                      <a:pPr marL="190500">
                        <a:lnSpc>
                          <a:spcPct val="100000"/>
                        </a:lnSpc>
                        <a:spcBef>
                          <a:spcPts val="250"/>
                        </a:spcBef>
                      </a:pPr>
                      <a:r>
                        <a:rPr sz="700" b="1" spc="-10" dirty="0">
                          <a:solidFill>
                            <a:srgbClr val="020202"/>
                          </a:solidFill>
                          <a:latin typeface="Gill Sans MT"/>
                          <a:cs typeface="Gill Sans MT"/>
                        </a:rPr>
                        <a:t>Voltage</a:t>
                      </a:r>
                      <a:r>
                        <a:rPr sz="700" b="1" spc="-20"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33338" marB="0">
                    <a:solidFill>
                      <a:srgbClr val="020202">
                        <a:alpha val="5099"/>
                      </a:srgbClr>
                    </a:solidFill>
                  </a:tcPr>
                </a:tc>
                <a:tc>
                  <a:txBody>
                    <a:bodyPr/>
                    <a:lstStyle/>
                    <a:p>
                      <a:pPr marR="20955" algn="ctr">
                        <a:lnSpc>
                          <a:spcPct val="100000"/>
                        </a:lnSpc>
                        <a:spcBef>
                          <a:spcPts val="250"/>
                        </a:spcBef>
                      </a:pPr>
                      <a:r>
                        <a:rPr sz="700" dirty="0">
                          <a:solidFill>
                            <a:srgbClr val="020202"/>
                          </a:solidFill>
                          <a:latin typeface="Trebuchet MS"/>
                          <a:cs typeface="Trebuchet MS"/>
                        </a:rPr>
                        <a:t>310V</a:t>
                      </a:r>
                      <a:r>
                        <a:rPr sz="700" spc="50" dirty="0">
                          <a:solidFill>
                            <a:srgbClr val="020202"/>
                          </a:solidFill>
                          <a:latin typeface="Trebuchet MS"/>
                          <a:cs typeface="Trebuchet MS"/>
                        </a:rPr>
                        <a:t> </a:t>
                      </a:r>
                      <a:r>
                        <a:rPr sz="700" spc="-50" dirty="0">
                          <a:solidFill>
                            <a:srgbClr val="020202"/>
                          </a:solidFill>
                          <a:latin typeface="Trebuchet MS"/>
                          <a:cs typeface="Trebuchet MS"/>
                        </a:rPr>
                        <a:t>-</a:t>
                      </a:r>
                      <a:r>
                        <a:rPr sz="700" spc="50" dirty="0">
                          <a:solidFill>
                            <a:srgbClr val="020202"/>
                          </a:solidFill>
                          <a:latin typeface="Trebuchet MS"/>
                          <a:cs typeface="Trebuchet MS"/>
                        </a:rPr>
                        <a:t> </a:t>
                      </a:r>
                      <a:r>
                        <a:rPr sz="700" spc="-20" dirty="0">
                          <a:solidFill>
                            <a:srgbClr val="020202"/>
                          </a:solidFill>
                          <a:latin typeface="Trebuchet MS"/>
                          <a:cs typeface="Trebuchet MS"/>
                        </a:rPr>
                        <a:t>450V</a:t>
                      </a:r>
                      <a:endParaRPr sz="700">
                        <a:latin typeface="Trebuchet MS"/>
                        <a:cs typeface="Trebuchet MS"/>
                      </a:endParaRPr>
                    </a:p>
                  </a:txBody>
                  <a:tcPr marL="0" marR="0" marT="33338" marB="0">
                    <a:solidFill>
                      <a:srgbClr val="ECECEC"/>
                    </a:solidFill>
                  </a:tcPr>
                </a:tc>
                <a:extLst>
                  <a:ext uri="{0D108BD9-81ED-4DB2-BD59-A6C34878D82A}">
                    <a16:rowId xmlns:a16="http://schemas.microsoft.com/office/drawing/2014/main" val="10006"/>
                  </a:ext>
                </a:extLst>
              </a:tr>
              <a:tr h="158687">
                <a:tc>
                  <a:txBody>
                    <a:bodyPr/>
                    <a:lstStyle/>
                    <a:p>
                      <a:pPr marL="190500">
                        <a:lnSpc>
                          <a:spcPct val="100000"/>
                        </a:lnSpc>
                        <a:spcBef>
                          <a:spcPts val="5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frequency</a:t>
                      </a:r>
                      <a:endParaRPr sz="700">
                        <a:latin typeface="Gill Sans MT"/>
                        <a:cs typeface="Gill Sans MT"/>
                      </a:endParaRPr>
                    </a:p>
                  </a:txBody>
                  <a:tcPr marL="0" marR="0" marT="6668" marB="0">
                    <a:solidFill>
                      <a:srgbClr val="020202">
                        <a:alpha val="5099"/>
                      </a:srgbClr>
                    </a:solidFill>
                  </a:tcPr>
                </a:tc>
                <a:tc>
                  <a:txBody>
                    <a:bodyPr/>
                    <a:lstStyle/>
                    <a:p>
                      <a:pPr marR="13335" algn="ctr">
                        <a:lnSpc>
                          <a:spcPct val="100000"/>
                        </a:lnSpc>
                        <a:spcBef>
                          <a:spcPts val="50"/>
                        </a:spcBef>
                      </a:pPr>
                      <a:r>
                        <a:rPr sz="700" spc="-10" dirty="0">
                          <a:solidFill>
                            <a:srgbClr val="020202"/>
                          </a:solidFill>
                          <a:latin typeface="Trebuchet MS"/>
                          <a:cs typeface="Trebuchet MS"/>
                        </a:rPr>
                        <a:t>50/60Hz</a:t>
                      </a:r>
                      <a:endParaRPr sz="700">
                        <a:latin typeface="Trebuchet MS"/>
                        <a:cs typeface="Trebuchet MS"/>
                      </a:endParaRPr>
                    </a:p>
                  </a:txBody>
                  <a:tcPr marL="0" marR="0" marT="6668" marB="0"/>
                </a:tc>
                <a:extLst>
                  <a:ext uri="{0D108BD9-81ED-4DB2-BD59-A6C34878D82A}">
                    <a16:rowId xmlns:a16="http://schemas.microsoft.com/office/drawing/2014/main" val="10007"/>
                  </a:ext>
                </a:extLst>
              </a:tr>
              <a:tr h="178689">
                <a:tc>
                  <a:txBody>
                    <a:bodyPr/>
                    <a:lstStyle/>
                    <a:p>
                      <a:pPr marL="190500">
                        <a:lnSpc>
                          <a:spcPct val="100000"/>
                        </a:lnSpc>
                        <a:spcBef>
                          <a:spcPts val="135"/>
                        </a:spcBef>
                      </a:pPr>
                      <a:r>
                        <a:rPr sz="700" b="1" dirty="0">
                          <a:solidFill>
                            <a:srgbClr val="020202"/>
                          </a:solidFill>
                          <a:latin typeface="Gill Sans MT"/>
                          <a:cs typeface="Gill Sans MT"/>
                        </a:rPr>
                        <a:t>Frequency</a:t>
                      </a:r>
                      <a:r>
                        <a:rPr sz="700" b="1" spc="-30"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18002" marB="0">
                    <a:solidFill>
                      <a:srgbClr val="020202">
                        <a:alpha val="5099"/>
                      </a:srgbClr>
                    </a:solidFill>
                  </a:tcPr>
                </a:tc>
                <a:tc>
                  <a:txBody>
                    <a:bodyPr/>
                    <a:lstStyle/>
                    <a:p>
                      <a:pPr marR="13335" algn="ctr">
                        <a:lnSpc>
                          <a:spcPct val="100000"/>
                        </a:lnSpc>
                        <a:spcBef>
                          <a:spcPts val="135"/>
                        </a:spcBef>
                      </a:pPr>
                      <a:r>
                        <a:rPr sz="700" dirty="0">
                          <a:solidFill>
                            <a:srgbClr val="020202"/>
                          </a:solidFill>
                          <a:latin typeface="Trebuchet MS"/>
                          <a:cs typeface="Trebuchet MS"/>
                        </a:rPr>
                        <a:t>45-55/55-</a:t>
                      </a:r>
                      <a:r>
                        <a:rPr sz="700" spc="-20" dirty="0">
                          <a:solidFill>
                            <a:srgbClr val="020202"/>
                          </a:solidFill>
                          <a:latin typeface="Trebuchet MS"/>
                          <a:cs typeface="Trebuchet MS"/>
                        </a:rPr>
                        <a:t>65Hz</a:t>
                      </a:r>
                      <a:endParaRPr sz="700">
                        <a:latin typeface="Trebuchet MS"/>
                        <a:cs typeface="Trebuchet MS"/>
                      </a:endParaRPr>
                    </a:p>
                  </a:txBody>
                  <a:tcPr marL="0" marR="0" marT="18002" marB="0">
                    <a:solidFill>
                      <a:srgbClr val="ECECEC"/>
                    </a:solidFill>
                  </a:tcPr>
                </a:tc>
                <a:extLst>
                  <a:ext uri="{0D108BD9-81ED-4DB2-BD59-A6C34878D82A}">
                    <a16:rowId xmlns:a16="http://schemas.microsoft.com/office/drawing/2014/main" val="10008"/>
                  </a:ext>
                </a:extLst>
              </a:tr>
              <a:tr h="158687">
                <a:tc>
                  <a:txBody>
                    <a:bodyPr/>
                    <a:lstStyle/>
                    <a:p>
                      <a:pPr marL="190500">
                        <a:lnSpc>
                          <a:spcPct val="100000"/>
                        </a:lnSpc>
                        <a:spcBef>
                          <a:spcPts val="70"/>
                        </a:spcBef>
                      </a:pPr>
                      <a:r>
                        <a:rPr sz="700" b="1" dirty="0">
                          <a:solidFill>
                            <a:srgbClr val="020202"/>
                          </a:solidFill>
                          <a:latin typeface="Gill Sans MT"/>
                          <a:cs typeface="Gill Sans MT"/>
                        </a:rPr>
                        <a:t>Isolation</a:t>
                      </a:r>
                      <a:r>
                        <a:rPr sz="700" b="1" spc="-45" dirty="0">
                          <a:solidFill>
                            <a:srgbClr val="020202"/>
                          </a:solidFill>
                          <a:latin typeface="Gill Sans MT"/>
                          <a:cs typeface="Gill Sans MT"/>
                        </a:rPr>
                        <a:t> </a:t>
                      </a:r>
                      <a:r>
                        <a:rPr sz="700" b="1" spc="-10" dirty="0">
                          <a:solidFill>
                            <a:srgbClr val="020202"/>
                          </a:solidFill>
                          <a:latin typeface="Gill Sans MT"/>
                          <a:cs typeface="Gill Sans MT"/>
                        </a:rPr>
                        <a:t>method</a:t>
                      </a:r>
                      <a:endParaRPr sz="700">
                        <a:latin typeface="Gill Sans MT"/>
                        <a:cs typeface="Gill Sans MT"/>
                      </a:endParaRPr>
                    </a:p>
                  </a:txBody>
                  <a:tcPr marL="0" marR="0" marT="9335" marB="0">
                    <a:solidFill>
                      <a:srgbClr val="020202">
                        <a:alpha val="5099"/>
                      </a:srgbClr>
                    </a:solidFill>
                  </a:tcPr>
                </a:tc>
                <a:tc>
                  <a:txBody>
                    <a:bodyPr/>
                    <a:lstStyle/>
                    <a:p>
                      <a:pPr marR="16510" algn="ctr">
                        <a:lnSpc>
                          <a:spcPct val="100000"/>
                        </a:lnSpc>
                        <a:spcBef>
                          <a:spcPts val="70"/>
                        </a:spcBef>
                      </a:pPr>
                      <a:r>
                        <a:rPr sz="700" spc="-10" dirty="0">
                          <a:solidFill>
                            <a:srgbClr val="020202"/>
                          </a:solidFill>
                          <a:latin typeface="Trebuchet MS"/>
                          <a:cs typeface="Trebuchet MS"/>
                        </a:rPr>
                        <a:t>Transformer</a:t>
                      </a:r>
                      <a:endParaRPr sz="700">
                        <a:latin typeface="Trebuchet MS"/>
                        <a:cs typeface="Trebuchet MS"/>
                      </a:endParaRPr>
                    </a:p>
                  </a:txBody>
                  <a:tcPr marL="0" marR="0" marT="9335" marB="0"/>
                </a:tc>
                <a:extLst>
                  <a:ext uri="{0D108BD9-81ED-4DB2-BD59-A6C34878D82A}">
                    <a16:rowId xmlns:a16="http://schemas.microsoft.com/office/drawing/2014/main" val="10009"/>
                  </a:ext>
                </a:extLst>
              </a:tr>
              <a:tr h="178689">
                <a:tc>
                  <a:txBody>
                    <a:bodyPr/>
                    <a:lstStyle/>
                    <a:p>
                      <a:pPr marL="190500">
                        <a:lnSpc>
                          <a:spcPct val="100000"/>
                        </a:lnSpc>
                        <a:spcBef>
                          <a:spcPts val="155"/>
                        </a:spcBef>
                      </a:pPr>
                      <a:r>
                        <a:rPr sz="700" b="1" spc="-30" dirty="0">
                          <a:solidFill>
                            <a:srgbClr val="020202"/>
                          </a:solidFill>
                          <a:latin typeface="Gill Sans MT"/>
                          <a:cs typeface="Gill Sans MT"/>
                        </a:rPr>
                        <a:t>Overload</a:t>
                      </a:r>
                      <a:r>
                        <a:rPr sz="700" b="1" spc="25" dirty="0">
                          <a:solidFill>
                            <a:srgbClr val="020202"/>
                          </a:solidFill>
                          <a:latin typeface="Gill Sans MT"/>
                          <a:cs typeface="Gill Sans MT"/>
                        </a:rPr>
                        <a:t> </a:t>
                      </a:r>
                      <a:r>
                        <a:rPr sz="700" b="1" spc="-10" dirty="0">
                          <a:solidFill>
                            <a:srgbClr val="020202"/>
                          </a:solidFill>
                          <a:latin typeface="Gill Sans MT"/>
                          <a:cs typeface="Gill Sans MT"/>
                        </a:rPr>
                        <a:t>capability</a:t>
                      </a:r>
                      <a:endParaRPr sz="700">
                        <a:latin typeface="Gill Sans MT"/>
                        <a:cs typeface="Gill Sans MT"/>
                      </a:endParaRPr>
                    </a:p>
                  </a:txBody>
                  <a:tcPr marL="0" marR="0" marT="20669" marB="0">
                    <a:solidFill>
                      <a:srgbClr val="020202">
                        <a:alpha val="5099"/>
                      </a:srgbClr>
                    </a:solidFill>
                  </a:tcPr>
                </a:tc>
                <a:tc>
                  <a:txBody>
                    <a:bodyPr/>
                    <a:lstStyle/>
                    <a:p>
                      <a:pPr marR="17145" algn="ctr">
                        <a:lnSpc>
                          <a:spcPct val="100000"/>
                        </a:lnSpc>
                        <a:spcBef>
                          <a:spcPts val="155"/>
                        </a:spcBef>
                      </a:pPr>
                      <a:r>
                        <a:rPr sz="700" dirty="0">
                          <a:solidFill>
                            <a:srgbClr val="020202"/>
                          </a:solidFill>
                          <a:latin typeface="Trebuchet MS"/>
                          <a:cs typeface="Trebuchet MS"/>
                        </a:rPr>
                        <a:t>110%-10min</a:t>
                      </a:r>
                      <a:r>
                        <a:rPr sz="700" spc="240" dirty="0">
                          <a:solidFill>
                            <a:srgbClr val="020202"/>
                          </a:solidFill>
                          <a:latin typeface="Trebuchet MS"/>
                          <a:cs typeface="Trebuchet MS"/>
                        </a:rPr>
                        <a:t> </a:t>
                      </a:r>
                      <a:r>
                        <a:rPr sz="700" dirty="0">
                          <a:solidFill>
                            <a:srgbClr val="020202"/>
                          </a:solidFill>
                          <a:latin typeface="Trebuchet MS"/>
                          <a:cs typeface="Trebuchet MS"/>
                        </a:rPr>
                        <a:t>120%-1</a:t>
                      </a:r>
                      <a:r>
                        <a:rPr sz="700" spc="240" dirty="0">
                          <a:solidFill>
                            <a:srgbClr val="020202"/>
                          </a:solidFill>
                          <a:latin typeface="Trebuchet MS"/>
                          <a:cs typeface="Trebuchet MS"/>
                        </a:rPr>
                        <a:t> </a:t>
                      </a:r>
                      <a:r>
                        <a:rPr sz="700" spc="-25" dirty="0">
                          <a:solidFill>
                            <a:srgbClr val="020202"/>
                          </a:solidFill>
                          <a:latin typeface="Trebuchet MS"/>
                          <a:cs typeface="Trebuchet MS"/>
                        </a:rPr>
                        <a:t>min</a:t>
                      </a:r>
                      <a:endParaRPr sz="700">
                        <a:latin typeface="Trebuchet MS"/>
                        <a:cs typeface="Trebuchet MS"/>
                      </a:endParaRPr>
                    </a:p>
                  </a:txBody>
                  <a:tcPr marL="0" marR="0" marT="20669" marB="0">
                    <a:solidFill>
                      <a:srgbClr val="ECECEC"/>
                    </a:solidFill>
                  </a:tcPr>
                </a:tc>
                <a:extLst>
                  <a:ext uri="{0D108BD9-81ED-4DB2-BD59-A6C34878D82A}">
                    <a16:rowId xmlns:a16="http://schemas.microsoft.com/office/drawing/2014/main" val="10010"/>
                  </a:ext>
                </a:extLst>
              </a:tr>
              <a:tr h="168688">
                <a:tc>
                  <a:txBody>
                    <a:bodyPr/>
                    <a:lstStyle/>
                    <a:p>
                      <a:pPr marL="190500">
                        <a:lnSpc>
                          <a:spcPct val="100000"/>
                        </a:lnSpc>
                        <a:spcBef>
                          <a:spcPts val="90"/>
                        </a:spcBef>
                      </a:pPr>
                      <a:r>
                        <a:rPr sz="700" b="1" spc="-70" dirty="0">
                          <a:solidFill>
                            <a:srgbClr val="020202"/>
                          </a:solidFill>
                          <a:latin typeface="Gill Sans MT"/>
                          <a:cs typeface="Gill Sans MT"/>
                        </a:rPr>
                        <a:t>AC</a:t>
                      </a:r>
                      <a:r>
                        <a:rPr sz="700" b="1" spc="-15" dirty="0">
                          <a:solidFill>
                            <a:srgbClr val="020202"/>
                          </a:solidFill>
                          <a:latin typeface="Gill Sans MT"/>
                          <a:cs typeface="Gill Sans MT"/>
                        </a:rPr>
                        <a:t> </a:t>
                      </a:r>
                      <a:r>
                        <a:rPr sz="700" b="1" spc="-10" dirty="0">
                          <a:solidFill>
                            <a:srgbClr val="020202"/>
                          </a:solidFill>
                          <a:latin typeface="Gill Sans MT"/>
                          <a:cs typeface="Gill Sans MT"/>
                        </a:rPr>
                        <a:t>connection</a:t>
                      </a:r>
                      <a:endParaRPr sz="700">
                        <a:latin typeface="Gill Sans MT"/>
                        <a:cs typeface="Gill Sans MT"/>
                      </a:endParaRPr>
                    </a:p>
                  </a:txBody>
                  <a:tcPr marL="0" marR="0" marT="12002" marB="0">
                    <a:solidFill>
                      <a:srgbClr val="020202">
                        <a:alpha val="5099"/>
                      </a:srgbClr>
                    </a:solidFill>
                  </a:tcPr>
                </a:tc>
                <a:tc>
                  <a:txBody>
                    <a:bodyPr/>
                    <a:lstStyle/>
                    <a:p>
                      <a:pPr marR="15240" algn="ctr">
                        <a:lnSpc>
                          <a:spcPct val="100000"/>
                        </a:lnSpc>
                        <a:spcBef>
                          <a:spcPts val="90"/>
                        </a:spcBef>
                      </a:pPr>
                      <a:r>
                        <a:rPr sz="700" spc="-10" dirty="0">
                          <a:solidFill>
                            <a:srgbClr val="020202"/>
                          </a:solidFill>
                          <a:latin typeface="Trebuchet MS"/>
                          <a:cs typeface="Trebuchet MS"/>
                        </a:rPr>
                        <a:t>3/N/PE</a:t>
                      </a:r>
                      <a:endParaRPr sz="700">
                        <a:latin typeface="Trebuchet MS"/>
                        <a:cs typeface="Trebuchet MS"/>
                      </a:endParaRPr>
                    </a:p>
                  </a:txBody>
                  <a:tcPr marL="0" marR="0" marT="12002" marB="0"/>
                </a:tc>
                <a:extLst>
                  <a:ext uri="{0D108BD9-81ED-4DB2-BD59-A6C34878D82A}">
                    <a16:rowId xmlns:a16="http://schemas.microsoft.com/office/drawing/2014/main" val="10011"/>
                  </a:ext>
                </a:extLst>
              </a:tr>
            </a:tbl>
          </a:graphicData>
        </a:graphic>
      </p:graphicFrame>
      <p:sp>
        <p:nvSpPr>
          <p:cNvPr id="5" name="object 5"/>
          <p:cNvSpPr txBox="1">
            <a:spLocks noGrp="1"/>
          </p:cNvSpPr>
          <p:nvPr>
            <p:ph type="title"/>
          </p:nvPr>
        </p:nvSpPr>
        <p:spPr>
          <a:xfrm>
            <a:off x="712659" y="452431"/>
            <a:ext cx="7338249" cy="425566"/>
          </a:xfrm>
          <a:prstGeom prst="rect">
            <a:avLst/>
          </a:prstGeom>
        </p:spPr>
        <p:txBody>
          <a:bodyPr vert="horz" wrap="square" lIns="0" tIns="13335" rIns="0" bIns="0" rtlCol="0">
            <a:spAutoFit/>
          </a:bodyPr>
          <a:lstStyle/>
          <a:p>
            <a:pPr marL="13335">
              <a:spcBef>
                <a:spcPts val="105"/>
              </a:spcBef>
            </a:pPr>
            <a:r>
              <a:rPr spc="-131" dirty="0">
                <a:solidFill>
                  <a:schemeClr val="bg1"/>
                </a:solidFill>
              </a:rPr>
              <a:t>Invert</a:t>
            </a:r>
            <a:r>
              <a:rPr lang="en-US" spc="-131" dirty="0">
                <a:solidFill>
                  <a:schemeClr val="bg1"/>
                </a:solidFill>
              </a:rPr>
              <a:t>e</a:t>
            </a:r>
            <a:r>
              <a:rPr spc="-131" dirty="0">
                <a:solidFill>
                  <a:schemeClr val="bg1"/>
                </a:solidFill>
              </a:rPr>
              <a:t>r</a:t>
            </a:r>
            <a:r>
              <a:rPr spc="-126" dirty="0">
                <a:solidFill>
                  <a:schemeClr val="bg1"/>
                </a:solidFill>
              </a:rPr>
              <a:t> </a:t>
            </a:r>
            <a:r>
              <a:rPr spc="-11" dirty="0">
                <a:solidFill>
                  <a:schemeClr val="bg1"/>
                </a:solidFill>
              </a:rPr>
              <a:t>Speciﬁcations:</a:t>
            </a:r>
            <a:r>
              <a:rPr spc="-63" dirty="0">
                <a:solidFill>
                  <a:schemeClr val="bg1"/>
                </a:solidFill>
              </a:rPr>
              <a:t> </a:t>
            </a:r>
            <a:r>
              <a:rPr spc="-100" dirty="0">
                <a:solidFill>
                  <a:schemeClr val="bg1"/>
                </a:solidFill>
              </a:rPr>
              <a:t>Commercial</a:t>
            </a:r>
          </a:p>
        </p:txBody>
      </p:sp>
      <p:pic>
        <p:nvPicPr>
          <p:cNvPr id="6" name="object 6"/>
          <p:cNvPicPr/>
          <p:nvPr/>
        </p:nvPicPr>
        <p:blipFill>
          <a:blip r:embed="rId3" cstate="print"/>
          <a:stretch>
            <a:fillRect/>
          </a:stretch>
        </p:blipFill>
        <p:spPr>
          <a:xfrm>
            <a:off x="1420180" y="2890925"/>
            <a:ext cx="4060506" cy="2070258"/>
          </a:xfrm>
          <a:prstGeom prst="rect">
            <a:avLst/>
          </a:prstGeom>
        </p:spPr>
      </p:pic>
      <p:sp>
        <p:nvSpPr>
          <p:cNvPr id="7" name="object 7"/>
          <p:cNvSpPr txBox="1"/>
          <p:nvPr/>
        </p:nvSpPr>
        <p:spPr>
          <a:xfrm>
            <a:off x="712693" y="847331"/>
            <a:ext cx="1741551" cy="290464"/>
          </a:xfrm>
          <a:prstGeom prst="rect">
            <a:avLst/>
          </a:prstGeom>
        </p:spPr>
        <p:txBody>
          <a:bodyPr vert="horz" wrap="square" lIns="0" tIns="13335" rIns="0" bIns="0" rtlCol="0">
            <a:spAutoFit/>
          </a:bodyPr>
          <a:lstStyle/>
          <a:p>
            <a:pPr marL="13335">
              <a:spcBef>
                <a:spcPts val="105"/>
              </a:spcBef>
            </a:pPr>
            <a:r>
              <a:rPr b="1" spc="-11" dirty="0">
                <a:solidFill>
                  <a:schemeClr val="tx1"/>
                </a:solidFill>
                <a:latin typeface="Gill Sans MT"/>
                <a:cs typeface="Gill Sans MT"/>
              </a:rPr>
              <a:t>PCS250</a:t>
            </a:r>
            <a:r>
              <a:rPr b="1" spc="-73" dirty="0">
                <a:solidFill>
                  <a:schemeClr val="tx1"/>
                </a:solidFill>
                <a:latin typeface="Gill Sans MT"/>
                <a:cs typeface="Gill Sans MT"/>
              </a:rPr>
              <a:t> </a:t>
            </a:r>
            <a:r>
              <a:rPr b="1" spc="-37" dirty="0">
                <a:solidFill>
                  <a:schemeClr val="tx1"/>
                </a:solidFill>
                <a:latin typeface="Gill Sans MT"/>
                <a:cs typeface="Gill Sans MT"/>
              </a:rPr>
              <a:t>Station</a:t>
            </a:r>
            <a:endParaRPr dirty="0">
              <a:solidFill>
                <a:schemeClr val="tx1"/>
              </a:solidFill>
              <a:latin typeface="Gill Sans MT"/>
              <a:cs typeface="Gill Sans MT"/>
            </a:endParaRPr>
          </a:p>
        </p:txBody>
      </p:sp>
      <p:sp>
        <p:nvSpPr>
          <p:cNvPr id="8" name="object 8"/>
          <p:cNvSpPr txBox="1">
            <a:spLocks noGrp="1"/>
          </p:cNvSpPr>
          <p:nvPr>
            <p:ph type="sldNum" sz="quarter" idx="7"/>
          </p:nvPr>
        </p:nvSpPr>
        <p:spPr>
          <a:xfrm>
            <a:off x="12361516" y="7238981"/>
            <a:ext cx="295410" cy="218201"/>
          </a:xfrm>
          <a:prstGeom prst="rect">
            <a:avLst/>
          </a:prstGeom>
        </p:spPr>
        <p:txBody>
          <a:bodyPr vert="horz" wrap="square" lIns="0" tIns="0" rIns="0" bIns="0" rtlCol="0">
            <a:spAutoFit/>
          </a:bodyPr>
          <a:lstStyle/>
          <a:p>
            <a:pPr marL="40005"/>
            <a:r>
              <a:rPr spc="-26" dirty="0"/>
              <a:t>1</a:t>
            </a:r>
            <a:r>
              <a:rPr lang="en-US" spc="-26" dirty="0"/>
              <a:t>0</a:t>
            </a:r>
            <a:endParaRPr spc="-26" dirty="0"/>
          </a:p>
        </p:txBody>
      </p:sp>
      <p:sp>
        <p:nvSpPr>
          <p:cNvPr id="11" name="object 222">
            <a:extLst>
              <a:ext uri="{FF2B5EF4-FFF2-40B4-BE49-F238E27FC236}">
                <a16:creationId xmlns:a16="http://schemas.microsoft.com/office/drawing/2014/main" id="{DADBBE43-8934-30A8-E5D4-8F675A3C759E}"/>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12" name="object 222">
            <a:extLst>
              <a:ext uri="{FF2B5EF4-FFF2-40B4-BE49-F238E27FC236}">
                <a16:creationId xmlns:a16="http://schemas.microsoft.com/office/drawing/2014/main" id="{D104C226-015A-8FEA-F214-09F4E1E06388}"/>
              </a:ext>
            </a:extLst>
          </p:cNvPr>
          <p:cNvSpPr txBox="1">
            <a:spLocks/>
          </p:cNvSpPr>
          <p:nvPr/>
        </p:nvSpPr>
        <p:spPr>
          <a:xfrm>
            <a:off x="553402" y="7428239"/>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10" name="Picture 9" descr="A green and black logo&#10;&#10;Description automatically generated">
            <a:extLst>
              <a:ext uri="{FF2B5EF4-FFF2-40B4-BE49-F238E27FC236}">
                <a16:creationId xmlns:a16="http://schemas.microsoft.com/office/drawing/2014/main" id="{1AFDD4C6-608A-2965-FB25-8AC62A352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7200" y="219980"/>
            <a:ext cx="684614" cy="6689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a:off x="0" y="0"/>
            <a:ext cx="15849600" cy="9525000"/>
          </a:xfrm>
          <a:prstGeom prst="rect">
            <a:avLst/>
          </a:prstGeom>
        </p:spPr>
      </p:pic>
      <p:sp>
        <p:nvSpPr>
          <p:cNvPr id="3" name="object 3"/>
          <p:cNvSpPr txBox="1">
            <a:spLocks noGrp="1"/>
          </p:cNvSpPr>
          <p:nvPr>
            <p:ph type="title"/>
          </p:nvPr>
        </p:nvSpPr>
        <p:spPr>
          <a:xfrm>
            <a:off x="304801" y="372798"/>
            <a:ext cx="12520806" cy="619465"/>
          </a:xfrm>
          <a:prstGeom prst="rect">
            <a:avLst/>
          </a:prstGeom>
        </p:spPr>
        <p:txBody>
          <a:bodyPr vert="horz" wrap="square" lIns="0" tIns="13335" rIns="0" bIns="0" rtlCol="0">
            <a:spAutoFit/>
          </a:bodyPr>
          <a:lstStyle/>
          <a:p>
            <a:pPr marL="13335">
              <a:spcBef>
                <a:spcPts val="105"/>
              </a:spcBef>
            </a:pPr>
            <a:r>
              <a:rPr sz="3938" spc="-79" dirty="0">
                <a:solidFill>
                  <a:schemeClr val="bg1"/>
                </a:solidFill>
              </a:rPr>
              <a:t>Strategic</a:t>
            </a:r>
            <a:r>
              <a:rPr sz="3938" spc="-184" dirty="0">
                <a:solidFill>
                  <a:schemeClr val="bg1"/>
                </a:solidFill>
              </a:rPr>
              <a:t> </a:t>
            </a:r>
            <a:r>
              <a:rPr sz="3938" spc="-26" dirty="0">
                <a:solidFill>
                  <a:schemeClr val="bg1"/>
                </a:solidFill>
              </a:rPr>
              <a:t>Financing</a:t>
            </a:r>
            <a:r>
              <a:rPr sz="3938" spc="-163" dirty="0">
                <a:solidFill>
                  <a:schemeClr val="bg1"/>
                </a:solidFill>
              </a:rPr>
              <a:t> </a:t>
            </a:r>
            <a:r>
              <a:rPr sz="3938" spc="-79" dirty="0">
                <a:solidFill>
                  <a:schemeClr val="bg1"/>
                </a:solidFill>
              </a:rPr>
              <a:t>Partner</a:t>
            </a:r>
            <a:endParaRPr sz="3938" dirty="0">
              <a:solidFill>
                <a:schemeClr val="bg1"/>
              </a:solidFill>
            </a:endParaRPr>
          </a:p>
        </p:txBody>
      </p:sp>
      <p:sp>
        <p:nvSpPr>
          <p:cNvPr id="6" name="object 6"/>
          <p:cNvSpPr txBox="1">
            <a:spLocks noGrp="1"/>
          </p:cNvSpPr>
          <p:nvPr>
            <p:ph type="sldNum" sz="quarter" idx="7"/>
          </p:nvPr>
        </p:nvSpPr>
        <p:spPr>
          <a:xfrm>
            <a:off x="12361516" y="7252484"/>
            <a:ext cx="295410" cy="218201"/>
          </a:xfrm>
          <a:prstGeom prst="rect">
            <a:avLst/>
          </a:prstGeom>
        </p:spPr>
        <p:txBody>
          <a:bodyPr vert="horz" wrap="square" lIns="0" tIns="0" rIns="0" bIns="0" rtlCol="0">
            <a:spAutoFit/>
          </a:bodyPr>
          <a:lstStyle/>
          <a:p>
            <a:pPr marL="40005"/>
            <a:r>
              <a:rPr spc="-26" dirty="0">
                <a:solidFill>
                  <a:schemeClr val="bg1"/>
                </a:solidFill>
              </a:rPr>
              <a:t>1</a:t>
            </a:r>
            <a:r>
              <a:rPr lang="en-US" spc="-26" dirty="0">
                <a:solidFill>
                  <a:schemeClr val="bg1"/>
                </a:solidFill>
              </a:rPr>
              <a:t>1</a:t>
            </a:r>
            <a:endParaRPr spc="-26" dirty="0">
              <a:solidFill>
                <a:schemeClr val="bg1"/>
              </a:solidFill>
            </a:endParaRPr>
          </a:p>
        </p:txBody>
      </p:sp>
      <p:sp>
        <p:nvSpPr>
          <p:cNvPr id="5" name="object 5"/>
          <p:cNvSpPr txBox="1"/>
          <p:nvPr/>
        </p:nvSpPr>
        <p:spPr>
          <a:xfrm>
            <a:off x="304803" y="1113334"/>
            <a:ext cx="4579906" cy="377091"/>
          </a:xfrm>
          <a:prstGeom prst="rect">
            <a:avLst/>
          </a:prstGeom>
        </p:spPr>
        <p:txBody>
          <a:bodyPr vert="horz" wrap="square" lIns="0" tIns="13335" rIns="0" bIns="0" rtlCol="0">
            <a:spAutoFit/>
          </a:bodyPr>
          <a:lstStyle/>
          <a:p>
            <a:pPr marL="13335">
              <a:spcBef>
                <a:spcPts val="105"/>
              </a:spcBef>
            </a:pPr>
            <a:r>
              <a:rPr sz="2363" b="1" spc="53" dirty="0">
                <a:solidFill>
                  <a:srgbClr val="020202"/>
                </a:solidFill>
                <a:latin typeface="Gill Sans MT"/>
                <a:cs typeface="Gill Sans MT"/>
              </a:rPr>
              <a:t>$5</a:t>
            </a:r>
            <a:r>
              <a:rPr sz="2363" b="1" spc="-137" dirty="0">
                <a:solidFill>
                  <a:srgbClr val="020202"/>
                </a:solidFill>
                <a:latin typeface="Gill Sans MT"/>
                <a:cs typeface="Gill Sans MT"/>
              </a:rPr>
              <a:t> </a:t>
            </a:r>
            <a:r>
              <a:rPr sz="2363" b="1" spc="-53" dirty="0">
                <a:solidFill>
                  <a:srgbClr val="020202"/>
                </a:solidFill>
                <a:latin typeface="Gill Sans MT"/>
                <a:cs typeface="Gill Sans MT"/>
              </a:rPr>
              <a:t>Billion</a:t>
            </a:r>
            <a:r>
              <a:rPr sz="2363" b="1" spc="-100" dirty="0">
                <a:solidFill>
                  <a:srgbClr val="020202"/>
                </a:solidFill>
                <a:latin typeface="Gill Sans MT"/>
                <a:cs typeface="Gill Sans MT"/>
              </a:rPr>
              <a:t> </a:t>
            </a:r>
            <a:r>
              <a:rPr sz="2363" b="1" spc="-21" dirty="0">
                <a:solidFill>
                  <a:srgbClr val="020202"/>
                </a:solidFill>
                <a:latin typeface="Gill Sans MT"/>
                <a:cs typeface="Gill Sans MT"/>
              </a:rPr>
              <a:t>in</a:t>
            </a:r>
            <a:r>
              <a:rPr sz="2363" b="1" spc="-100" dirty="0">
                <a:solidFill>
                  <a:srgbClr val="020202"/>
                </a:solidFill>
                <a:latin typeface="Gill Sans MT"/>
                <a:cs typeface="Gill Sans MT"/>
              </a:rPr>
              <a:t> </a:t>
            </a:r>
            <a:r>
              <a:rPr sz="2363" b="1" spc="-32" dirty="0">
                <a:solidFill>
                  <a:srgbClr val="020202"/>
                </a:solidFill>
                <a:latin typeface="Gill Sans MT"/>
                <a:cs typeface="Gill Sans MT"/>
              </a:rPr>
              <a:t>Residential</a:t>
            </a:r>
            <a:r>
              <a:rPr sz="2363" b="1" spc="-126" dirty="0">
                <a:solidFill>
                  <a:srgbClr val="020202"/>
                </a:solidFill>
                <a:latin typeface="Gill Sans MT"/>
                <a:cs typeface="Gill Sans MT"/>
              </a:rPr>
              <a:t> </a:t>
            </a:r>
            <a:r>
              <a:rPr sz="2363" b="1" spc="-11" dirty="0">
                <a:solidFill>
                  <a:srgbClr val="020202"/>
                </a:solidFill>
                <a:latin typeface="Gill Sans MT"/>
                <a:cs typeface="Gill Sans MT"/>
              </a:rPr>
              <a:t>Financing</a:t>
            </a:r>
            <a:endParaRPr sz="2363">
              <a:latin typeface="Gill Sans MT"/>
              <a:cs typeface="Gill Sans MT"/>
            </a:endParaRPr>
          </a:p>
        </p:txBody>
      </p:sp>
      <p:sp>
        <p:nvSpPr>
          <p:cNvPr id="9" name="object 222">
            <a:extLst>
              <a:ext uri="{FF2B5EF4-FFF2-40B4-BE49-F238E27FC236}">
                <a16:creationId xmlns:a16="http://schemas.microsoft.com/office/drawing/2014/main" id="{195965D1-F06F-D187-76D9-A4026ACEAF5D}"/>
              </a:ext>
            </a:extLst>
          </p:cNvPr>
          <p:cNvSpPr txBox="1">
            <a:spLocks/>
          </p:cNvSpPr>
          <p:nvPr/>
        </p:nvSpPr>
        <p:spPr>
          <a:xfrm>
            <a:off x="4645000" y="7092748"/>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b="1"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b="1" u="sng" dirty="0">
                <a:solidFill>
                  <a:schemeClr val="tx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b="1"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10" name="object 222">
            <a:extLst>
              <a:ext uri="{FF2B5EF4-FFF2-40B4-BE49-F238E27FC236}">
                <a16:creationId xmlns:a16="http://schemas.microsoft.com/office/drawing/2014/main" id="{9799C3AA-D6DD-A9CD-7E7A-9163AB4834A4}"/>
              </a:ext>
            </a:extLst>
          </p:cNvPr>
          <p:cNvSpPr txBox="1">
            <a:spLocks/>
          </p:cNvSpPr>
          <p:nvPr/>
        </p:nvSpPr>
        <p:spPr>
          <a:xfrm>
            <a:off x="121814" y="7421033"/>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8" name="Picture 7" descr="A green and black logo&#10;&#10;Description automatically generated">
            <a:extLst>
              <a:ext uri="{FF2B5EF4-FFF2-40B4-BE49-F238E27FC236}">
                <a16:creationId xmlns:a16="http://schemas.microsoft.com/office/drawing/2014/main" id="{9DA3CF54-E673-2154-FC39-E0BF0607B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0" y="219979"/>
            <a:ext cx="1141814" cy="1115675"/>
          </a:xfrm>
          <a:prstGeom prst="rect">
            <a:avLst/>
          </a:prstGeom>
        </p:spPr>
      </p:pic>
      <p:sp>
        <p:nvSpPr>
          <p:cNvPr id="13" name="TextBox 12">
            <a:extLst>
              <a:ext uri="{FF2B5EF4-FFF2-40B4-BE49-F238E27FC236}">
                <a16:creationId xmlns:a16="http://schemas.microsoft.com/office/drawing/2014/main" id="{955A5F76-2676-3FCE-623B-34B638DC986E}"/>
              </a:ext>
            </a:extLst>
          </p:cNvPr>
          <p:cNvSpPr txBox="1"/>
          <p:nvPr/>
        </p:nvSpPr>
        <p:spPr>
          <a:xfrm>
            <a:off x="304800" y="2452322"/>
            <a:ext cx="5334000" cy="2031325"/>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We have formed a strategic alliances with a wholly owned subsidiaries of the top 10 U.S. Banks to finance residential communities/ commercial product line up to $10 Billion in consumer financing (U.S. Market).</a:t>
            </a:r>
          </a:p>
          <a:p>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LEASING OPTIONS COMING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3F9C740-F6E2-C484-EA69-38E75FAE409B}"/>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16081" y="792031"/>
            <a:ext cx="12209525" cy="476016"/>
          </a:xfrm>
          <a:prstGeom prst="rect">
            <a:avLst/>
          </a:prstGeom>
        </p:spPr>
        <p:txBody>
          <a:bodyPr vert="horz" wrap="square" lIns="0" tIns="63362" rIns="0" bIns="0" rtlCol="0">
            <a:spAutoFit/>
          </a:bodyPr>
          <a:lstStyle/>
          <a:p>
            <a:pPr marL="92678">
              <a:spcBef>
                <a:spcPts val="105"/>
              </a:spcBef>
            </a:pPr>
            <a:r>
              <a:rPr spc="-137" dirty="0">
                <a:solidFill>
                  <a:schemeClr val="bg1"/>
                </a:solidFill>
              </a:rPr>
              <a:t>Primary</a:t>
            </a:r>
            <a:r>
              <a:rPr spc="-89" dirty="0">
                <a:solidFill>
                  <a:schemeClr val="bg1"/>
                </a:solidFill>
              </a:rPr>
              <a:t> </a:t>
            </a:r>
            <a:r>
              <a:rPr spc="-105" dirty="0">
                <a:solidFill>
                  <a:schemeClr val="bg1"/>
                </a:solidFill>
              </a:rPr>
              <a:t>Market</a:t>
            </a:r>
            <a:r>
              <a:rPr spc="-131" dirty="0">
                <a:solidFill>
                  <a:schemeClr val="bg1"/>
                </a:solidFill>
              </a:rPr>
              <a:t> </a:t>
            </a:r>
            <a:r>
              <a:rPr dirty="0">
                <a:solidFill>
                  <a:schemeClr val="bg1"/>
                </a:solidFill>
              </a:rPr>
              <a:t>Focus:</a:t>
            </a:r>
            <a:r>
              <a:rPr spc="-47" dirty="0">
                <a:solidFill>
                  <a:schemeClr val="bg1"/>
                </a:solidFill>
              </a:rPr>
              <a:t> </a:t>
            </a:r>
            <a:r>
              <a:rPr spc="-110" dirty="0">
                <a:solidFill>
                  <a:schemeClr val="bg1"/>
                </a:solidFill>
              </a:rPr>
              <a:t>Energy</a:t>
            </a:r>
            <a:r>
              <a:rPr spc="-84" dirty="0">
                <a:solidFill>
                  <a:schemeClr val="bg1"/>
                </a:solidFill>
              </a:rPr>
              <a:t> </a:t>
            </a:r>
            <a:r>
              <a:rPr spc="-89" dirty="0">
                <a:solidFill>
                  <a:schemeClr val="bg1"/>
                </a:solidFill>
              </a:rPr>
              <a:t>Storage</a:t>
            </a:r>
            <a:r>
              <a:rPr spc="-120" dirty="0">
                <a:solidFill>
                  <a:schemeClr val="bg1"/>
                </a:solidFill>
              </a:rPr>
              <a:t> </a:t>
            </a:r>
            <a:r>
              <a:rPr spc="-11" dirty="0">
                <a:solidFill>
                  <a:schemeClr val="bg1"/>
                </a:solidFill>
              </a:rPr>
              <a:t>Solutions</a:t>
            </a:r>
          </a:p>
        </p:txBody>
      </p:sp>
      <p:grpSp>
        <p:nvGrpSpPr>
          <p:cNvPr id="3" name="object 3"/>
          <p:cNvGrpSpPr/>
          <p:nvPr/>
        </p:nvGrpSpPr>
        <p:grpSpPr>
          <a:xfrm>
            <a:off x="4070524" y="1855971"/>
            <a:ext cx="4660583" cy="4590574"/>
            <a:chOff x="3876690" y="1495446"/>
            <a:chExt cx="4438650" cy="4371975"/>
          </a:xfrm>
        </p:grpSpPr>
        <p:pic>
          <p:nvPicPr>
            <p:cNvPr id="4" name="object 4"/>
            <p:cNvPicPr/>
            <p:nvPr/>
          </p:nvPicPr>
          <p:blipFill>
            <a:blip r:embed="rId2" cstate="print"/>
            <a:stretch>
              <a:fillRect/>
            </a:stretch>
          </p:blipFill>
          <p:spPr>
            <a:xfrm>
              <a:off x="6124590" y="3714807"/>
              <a:ext cx="2181224" cy="2143021"/>
            </a:xfrm>
            <a:prstGeom prst="rect">
              <a:avLst/>
            </a:prstGeom>
          </p:spPr>
        </p:pic>
        <p:pic>
          <p:nvPicPr>
            <p:cNvPr id="5" name="object 5"/>
            <p:cNvPicPr/>
            <p:nvPr/>
          </p:nvPicPr>
          <p:blipFill>
            <a:blip r:embed="rId3" cstate="print"/>
            <a:stretch>
              <a:fillRect/>
            </a:stretch>
          </p:blipFill>
          <p:spPr>
            <a:xfrm>
              <a:off x="3876690" y="1495446"/>
              <a:ext cx="2190749" cy="2152628"/>
            </a:xfrm>
            <a:prstGeom prst="rect">
              <a:avLst/>
            </a:prstGeom>
          </p:spPr>
        </p:pic>
        <p:pic>
          <p:nvPicPr>
            <p:cNvPr id="6" name="object 6"/>
            <p:cNvPicPr/>
            <p:nvPr/>
          </p:nvPicPr>
          <p:blipFill>
            <a:blip r:embed="rId4" cstate="print"/>
            <a:stretch>
              <a:fillRect/>
            </a:stretch>
          </p:blipFill>
          <p:spPr>
            <a:xfrm>
              <a:off x="6124590" y="1495604"/>
              <a:ext cx="2190749" cy="2152363"/>
            </a:xfrm>
            <a:prstGeom prst="rect">
              <a:avLst/>
            </a:prstGeom>
          </p:spPr>
        </p:pic>
        <p:pic>
          <p:nvPicPr>
            <p:cNvPr id="7" name="object 7"/>
            <p:cNvPicPr/>
            <p:nvPr/>
          </p:nvPicPr>
          <p:blipFill>
            <a:blip r:embed="rId5" cstate="print"/>
            <a:stretch>
              <a:fillRect/>
            </a:stretch>
          </p:blipFill>
          <p:spPr>
            <a:xfrm>
              <a:off x="3876690" y="3714749"/>
              <a:ext cx="2171699" cy="2152649"/>
            </a:xfrm>
            <a:prstGeom prst="rect">
              <a:avLst/>
            </a:prstGeom>
          </p:spPr>
        </p:pic>
        <p:sp>
          <p:nvSpPr>
            <p:cNvPr id="8" name="object 8"/>
            <p:cNvSpPr/>
            <p:nvPr/>
          </p:nvSpPr>
          <p:spPr>
            <a:xfrm>
              <a:off x="5191137" y="2857492"/>
              <a:ext cx="1810385" cy="1648460"/>
            </a:xfrm>
            <a:custGeom>
              <a:avLst/>
              <a:gdLst/>
              <a:ahLst/>
              <a:cxnLst/>
              <a:rect l="l" t="t" r="r" b="b"/>
              <a:pathLst>
                <a:path w="1810384" h="1648460">
                  <a:moveTo>
                    <a:pt x="904890" y="1647860"/>
                  </a:moveTo>
                  <a:lnTo>
                    <a:pt x="860484" y="1646868"/>
                  </a:lnTo>
                  <a:lnTo>
                    <a:pt x="816192" y="1643891"/>
                  </a:lnTo>
                  <a:lnTo>
                    <a:pt x="772110" y="1638940"/>
                  </a:lnTo>
                  <a:lnTo>
                    <a:pt x="728351" y="1632033"/>
                  </a:lnTo>
                  <a:lnTo>
                    <a:pt x="685013" y="1623171"/>
                  </a:lnTo>
                  <a:lnTo>
                    <a:pt x="642208" y="1612382"/>
                  </a:lnTo>
                  <a:lnTo>
                    <a:pt x="600041" y="1599694"/>
                  </a:lnTo>
                  <a:lnTo>
                    <a:pt x="558599" y="1585146"/>
                  </a:lnTo>
                  <a:lnTo>
                    <a:pt x="517996" y="1568757"/>
                  </a:lnTo>
                  <a:lnTo>
                    <a:pt x="478327" y="1550574"/>
                  </a:lnTo>
                  <a:lnTo>
                    <a:pt x="439678" y="1530636"/>
                  </a:lnTo>
                  <a:lnTo>
                    <a:pt x="402153" y="1509001"/>
                  </a:lnTo>
                  <a:lnTo>
                    <a:pt x="365848" y="1485714"/>
                  </a:lnTo>
                  <a:lnTo>
                    <a:pt x="330830" y="1460835"/>
                  </a:lnTo>
                  <a:lnTo>
                    <a:pt x="297204" y="1434420"/>
                  </a:lnTo>
                  <a:lnTo>
                    <a:pt x="265036" y="1406535"/>
                  </a:lnTo>
                  <a:lnTo>
                    <a:pt x="234402" y="1377248"/>
                  </a:lnTo>
                  <a:lnTo>
                    <a:pt x="205399" y="1346626"/>
                  </a:lnTo>
                  <a:lnTo>
                    <a:pt x="178072" y="1314745"/>
                  </a:lnTo>
                  <a:lnTo>
                    <a:pt x="152500" y="1281680"/>
                  </a:lnTo>
                  <a:lnTo>
                    <a:pt x="128739" y="1247519"/>
                  </a:lnTo>
                  <a:lnTo>
                    <a:pt x="106845" y="1212327"/>
                  </a:lnTo>
                  <a:lnTo>
                    <a:pt x="86877" y="1176210"/>
                  </a:lnTo>
                  <a:lnTo>
                    <a:pt x="68873" y="1139234"/>
                  </a:lnTo>
                  <a:lnTo>
                    <a:pt x="52889" y="1101505"/>
                  </a:lnTo>
                  <a:lnTo>
                    <a:pt x="38963" y="1063108"/>
                  </a:lnTo>
                  <a:lnTo>
                    <a:pt x="27116" y="1024129"/>
                  </a:lnTo>
                  <a:lnTo>
                    <a:pt x="17385" y="984673"/>
                  </a:lnTo>
                  <a:lnTo>
                    <a:pt x="9788" y="944826"/>
                  </a:lnTo>
                  <a:lnTo>
                    <a:pt x="4355" y="904692"/>
                  </a:lnTo>
                  <a:lnTo>
                    <a:pt x="1086" y="864359"/>
                  </a:lnTo>
                  <a:lnTo>
                    <a:pt x="0" y="823930"/>
                  </a:lnTo>
                  <a:lnTo>
                    <a:pt x="271" y="803711"/>
                  </a:lnTo>
                  <a:lnTo>
                    <a:pt x="2445" y="763316"/>
                  </a:lnTo>
                  <a:lnTo>
                    <a:pt x="6800" y="723072"/>
                  </a:lnTo>
                  <a:lnTo>
                    <a:pt x="13318" y="683071"/>
                  </a:lnTo>
                  <a:lnTo>
                    <a:pt x="21982" y="643405"/>
                  </a:lnTo>
                  <a:lnTo>
                    <a:pt x="32775" y="604177"/>
                  </a:lnTo>
                  <a:lnTo>
                    <a:pt x="45669" y="565478"/>
                  </a:lnTo>
                  <a:lnTo>
                    <a:pt x="60630" y="527400"/>
                  </a:lnTo>
                  <a:lnTo>
                    <a:pt x="77625" y="490037"/>
                  </a:lnTo>
                  <a:lnTo>
                    <a:pt x="96615" y="453480"/>
                  </a:lnTo>
                  <a:lnTo>
                    <a:pt x="117552" y="417815"/>
                  </a:lnTo>
                  <a:lnTo>
                    <a:pt x="140387" y="383127"/>
                  </a:lnTo>
                  <a:lnTo>
                    <a:pt x="165061" y="349504"/>
                  </a:lnTo>
                  <a:lnTo>
                    <a:pt x="191517" y="317024"/>
                  </a:lnTo>
                  <a:lnTo>
                    <a:pt x="219693" y="285757"/>
                  </a:lnTo>
                  <a:lnTo>
                    <a:pt x="249522" y="255796"/>
                  </a:lnTo>
                  <a:lnTo>
                    <a:pt x="280927" y="227199"/>
                  </a:lnTo>
                  <a:lnTo>
                    <a:pt x="313838" y="200039"/>
                  </a:lnTo>
                  <a:lnTo>
                    <a:pt x="348171" y="174388"/>
                  </a:lnTo>
                  <a:lnTo>
                    <a:pt x="383843" y="150298"/>
                  </a:lnTo>
                  <a:lnTo>
                    <a:pt x="420772" y="127826"/>
                  </a:lnTo>
                  <a:lnTo>
                    <a:pt x="458866" y="107039"/>
                  </a:lnTo>
                  <a:lnTo>
                    <a:pt x="498036" y="87975"/>
                  </a:lnTo>
                  <a:lnTo>
                    <a:pt x="538190" y="70682"/>
                  </a:lnTo>
                  <a:lnTo>
                    <a:pt x="579224" y="55207"/>
                  </a:lnTo>
                  <a:lnTo>
                    <a:pt x="621042" y="41582"/>
                  </a:lnTo>
                  <a:lnTo>
                    <a:pt x="663539" y="29847"/>
                  </a:lnTo>
                  <a:lnTo>
                    <a:pt x="706625" y="20017"/>
                  </a:lnTo>
                  <a:lnTo>
                    <a:pt x="750184" y="12129"/>
                  </a:lnTo>
                  <a:lnTo>
                    <a:pt x="794118" y="6193"/>
                  </a:lnTo>
                  <a:lnTo>
                    <a:pt x="838316" y="2229"/>
                  </a:lnTo>
                  <a:lnTo>
                    <a:pt x="882680" y="249"/>
                  </a:lnTo>
                  <a:lnTo>
                    <a:pt x="904890" y="0"/>
                  </a:lnTo>
                  <a:lnTo>
                    <a:pt x="927095" y="249"/>
                  </a:lnTo>
                  <a:lnTo>
                    <a:pt x="971454" y="2229"/>
                  </a:lnTo>
                  <a:lnTo>
                    <a:pt x="1015655" y="6193"/>
                  </a:lnTo>
                  <a:lnTo>
                    <a:pt x="1059591" y="12129"/>
                  </a:lnTo>
                  <a:lnTo>
                    <a:pt x="1103150" y="20017"/>
                  </a:lnTo>
                  <a:lnTo>
                    <a:pt x="1146231" y="29847"/>
                  </a:lnTo>
                  <a:lnTo>
                    <a:pt x="1188736" y="41582"/>
                  </a:lnTo>
                  <a:lnTo>
                    <a:pt x="1230555" y="55207"/>
                  </a:lnTo>
                  <a:lnTo>
                    <a:pt x="1271588" y="70682"/>
                  </a:lnTo>
                  <a:lnTo>
                    <a:pt x="1311740" y="87975"/>
                  </a:lnTo>
                  <a:lnTo>
                    <a:pt x="1350909" y="107039"/>
                  </a:lnTo>
                  <a:lnTo>
                    <a:pt x="1389001" y="127826"/>
                  </a:lnTo>
                  <a:lnTo>
                    <a:pt x="1425932" y="150298"/>
                  </a:lnTo>
                  <a:lnTo>
                    <a:pt x="1461608" y="174388"/>
                  </a:lnTo>
                  <a:lnTo>
                    <a:pt x="1495941" y="200039"/>
                  </a:lnTo>
                  <a:lnTo>
                    <a:pt x="1528846" y="227199"/>
                  </a:lnTo>
                  <a:lnTo>
                    <a:pt x="1560256" y="255796"/>
                  </a:lnTo>
                  <a:lnTo>
                    <a:pt x="1590082" y="285757"/>
                  </a:lnTo>
                  <a:lnTo>
                    <a:pt x="1618255" y="317024"/>
                  </a:lnTo>
                  <a:lnTo>
                    <a:pt x="1644715" y="349504"/>
                  </a:lnTo>
                  <a:lnTo>
                    <a:pt x="1669389" y="383127"/>
                  </a:lnTo>
                  <a:lnTo>
                    <a:pt x="1692224" y="417815"/>
                  </a:lnTo>
                  <a:lnTo>
                    <a:pt x="1713158" y="453480"/>
                  </a:lnTo>
                  <a:lnTo>
                    <a:pt x="1732150" y="490037"/>
                  </a:lnTo>
                  <a:lnTo>
                    <a:pt x="1749147" y="527400"/>
                  </a:lnTo>
                  <a:lnTo>
                    <a:pt x="1764110" y="565478"/>
                  </a:lnTo>
                  <a:lnTo>
                    <a:pt x="1777001" y="604177"/>
                  </a:lnTo>
                  <a:lnTo>
                    <a:pt x="1787794" y="643405"/>
                  </a:lnTo>
                  <a:lnTo>
                    <a:pt x="1796457" y="683071"/>
                  </a:lnTo>
                  <a:lnTo>
                    <a:pt x="1802975" y="723072"/>
                  </a:lnTo>
                  <a:lnTo>
                    <a:pt x="1807327" y="763316"/>
                  </a:lnTo>
                  <a:lnTo>
                    <a:pt x="1809509" y="803711"/>
                  </a:lnTo>
                  <a:lnTo>
                    <a:pt x="1809780" y="823930"/>
                  </a:lnTo>
                  <a:lnTo>
                    <a:pt x="1809509" y="844148"/>
                  </a:lnTo>
                  <a:lnTo>
                    <a:pt x="1807327" y="884543"/>
                  </a:lnTo>
                  <a:lnTo>
                    <a:pt x="1802975" y="924788"/>
                  </a:lnTo>
                  <a:lnTo>
                    <a:pt x="1796457" y="964788"/>
                  </a:lnTo>
                  <a:lnTo>
                    <a:pt x="1787794" y="1004454"/>
                  </a:lnTo>
                  <a:lnTo>
                    <a:pt x="1777001" y="1043683"/>
                  </a:lnTo>
                  <a:lnTo>
                    <a:pt x="1764110" y="1082381"/>
                  </a:lnTo>
                  <a:lnTo>
                    <a:pt x="1749147" y="1120459"/>
                  </a:lnTo>
                  <a:lnTo>
                    <a:pt x="1732150" y="1157822"/>
                  </a:lnTo>
                  <a:lnTo>
                    <a:pt x="1713158" y="1194379"/>
                  </a:lnTo>
                  <a:lnTo>
                    <a:pt x="1692224" y="1230044"/>
                  </a:lnTo>
                  <a:lnTo>
                    <a:pt x="1669389" y="1264732"/>
                  </a:lnTo>
                  <a:lnTo>
                    <a:pt x="1644715" y="1298355"/>
                  </a:lnTo>
                  <a:lnTo>
                    <a:pt x="1618255" y="1330836"/>
                  </a:lnTo>
                  <a:lnTo>
                    <a:pt x="1590082" y="1362102"/>
                  </a:lnTo>
                  <a:lnTo>
                    <a:pt x="1560256" y="1392063"/>
                  </a:lnTo>
                  <a:lnTo>
                    <a:pt x="1528846" y="1420660"/>
                  </a:lnTo>
                  <a:lnTo>
                    <a:pt x="1495941" y="1447820"/>
                  </a:lnTo>
                  <a:lnTo>
                    <a:pt x="1461608" y="1473471"/>
                  </a:lnTo>
                  <a:lnTo>
                    <a:pt x="1425932" y="1497561"/>
                  </a:lnTo>
                  <a:lnTo>
                    <a:pt x="1389001" y="1520033"/>
                  </a:lnTo>
                  <a:lnTo>
                    <a:pt x="1350909" y="1540820"/>
                  </a:lnTo>
                  <a:lnTo>
                    <a:pt x="1311740" y="1559884"/>
                  </a:lnTo>
                  <a:lnTo>
                    <a:pt x="1271588" y="1577177"/>
                  </a:lnTo>
                  <a:lnTo>
                    <a:pt x="1230555" y="1592653"/>
                  </a:lnTo>
                  <a:lnTo>
                    <a:pt x="1188736" y="1606278"/>
                  </a:lnTo>
                  <a:lnTo>
                    <a:pt x="1146231" y="1618012"/>
                  </a:lnTo>
                  <a:lnTo>
                    <a:pt x="1103150" y="1627842"/>
                  </a:lnTo>
                  <a:lnTo>
                    <a:pt x="1059591" y="1635730"/>
                  </a:lnTo>
                  <a:lnTo>
                    <a:pt x="1015655" y="1641666"/>
                  </a:lnTo>
                  <a:lnTo>
                    <a:pt x="971454" y="1645630"/>
                  </a:lnTo>
                  <a:lnTo>
                    <a:pt x="927095" y="1647610"/>
                  </a:lnTo>
                  <a:lnTo>
                    <a:pt x="904890" y="1647860"/>
                  </a:lnTo>
                  <a:close/>
                </a:path>
              </a:pathLst>
            </a:custGeom>
            <a:solidFill>
              <a:srgbClr val="F2F2F2"/>
            </a:solidFill>
          </p:spPr>
          <p:txBody>
            <a:bodyPr wrap="square" lIns="0" tIns="0" rIns="0" bIns="0" rtlCol="0"/>
            <a:lstStyle/>
            <a:p>
              <a:endParaRPr/>
            </a:p>
          </p:txBody>
        </p:sp>
        <p:pic>
          <p:nvPicPr>
            <p:cNvPr id="9" name="object 9"/>
            <p:cNvPicPr/>
            <p:nvPr/>
          </p:nvPicPr>
          <p:blipFill>
            <a:blip r:embed="rId6" cstate="print"/>
            <a:stretch>
              <a:fillRect/>
            </a:stretch>
          </p:blipFill>
          <p:spPr>
            <a:xfrm>
              <a:off x="5286390" y="2952749"/>
              <a:ext cx="1609724" cy="1600199"/>
            </a:xfrm>
            <a:prstGeom prst="rect">
              <a:avLst/>
            </a:prstGeom>
          </p:spPr>
        </p:pic>
      </p:grpSp>
      <p:sp>
        <p:nvSpPr>
          <p:cNvPr id="10" name="object 10"/>
          <p:cNvSpPr txBox="1"/>
          <p:nvPr/>
        </p:nvSpPr>
        <p:spPr>
          <a:xfrm>
            <a:off x="4316116" y="1472562"/>
            <a:ext cx="3969830" cy="231666"/>
          </a:xfrm>
          <a:prstGeom prst="rect">
            <a:avLst/>
          </a:prstGeom>
        </p:spPr>
        <p:txBody>
          <a:bodyPr vert="horz" wrap="square" lIns="0" tIns="13335" rIns="0" bIns="0" rtlCol="0">
            <a:spAutoFit/>
          </a:bodyPr>
          <a:lstStyle/>
          <a:p>
            <a:pPr marL="13335">
              <a:spcBef>
                <a:spcPts val="105"/>
              </a:spcBef>
            </a:pPr>
            <a:r>
              <a:rPr sz="1418" b="1" spc="-37" dirty="0">
                <a:solidFill>
                  <a:schemeClr val="bg1"/>
                </a:solidFill>
                <a:latin typeface="Gill Sans MT"/>
                <a:cs typeface="Gill Sans MT"/>
              </a:rPr>
              <a:t>Primary</a:t>
            </a:r>
            <a:r>
              <a:rPr sz="1418" b="1" spc="-58" dirty="0">
                <a:solidFill>
                  <a:schemeClr val="bg1"/>
                </a:solidFill>
                <a:latin typeface="Gill Sans MT"/>
                <a:cs typeface="Gill Sans MT"/>
              </a:rPr>
              <a:t> </a:t>
            </a:r>
            <a:r>
              <a:rPr sz="1418" b="1" spc="-37" dirty="0">
                <a:solidFill>
                  <a:schemeClr val="bg1"/>
                </a:solidFill>
                <a:latin typeface="Gill Sans MT"/>
                <a:cs typeface="Gill Sans MT"/>
              </a:rPr>
              <a:t>Market</a:t>
            </a:r>
            <a:r>
              <a:rPr sz="1418" b="1" spc="-63" dirty="0">
                <a:solidFill>
                  <a:schemeClr val="bg1"/>
                </a:solidFill>
                <a:latin typeface="Gill Sans MT"/>
                <a:cs typeface="Gill Sans MT"/>
              </a:rPr>
              <a:t> </a:t>
            </a:r>
            <a:r>
              <a:rPr sz="1418" b="1" spc="-11" dirty="0">
                <a:solidFill>
                  <a:schemeClr val="bg1"/>
                </a:solidFill>
                <a:latin typeface="Gill Sans MT"/>
                <a:cs typeface="Gill Sans MT"/>
              </a:rPr>
              <a:t>Focus:</a:t>
            </a:r>
            <a:r>
              <a:rPr sz="1418" b="1" spc="-63" dirty="0">
                <a:solidFill>
                  <a:schemeClr val="bg1"/>
                </a:solidFill>
                <a:latin typeface="Gill Sans MT"/>
                <a:cs typeface="Gill Sans MT"/>
              </a:rPr>
              <a:t> </a:t>
            </a:r>
            <a:r>
              <a:rPr sz="1418" b="1" spc="-47" dirty="0">
                <a:solidFill>
                  <a:schemeClr val="bg1"/>
                </a:solidFill>
                <a:latin typeface="Gill Sans MT"/>
                <a:cs typeface="Gill Sans MT"/>
              </a:rPr>
              <a:t>Energy</a:t>
            </a:r>
            <a:r>
              <a:rPr sz="1418" b="1" spc="-58" dirty="0">
                <a:solidFill>
                  <a:schemeClr val="bg1"/>
                </a:solidFill>
                <a:latin typeface="Gill Sans MT"/>
                <a:cs typeface="Gill Sans MT"/>
              </a:rPr>
              <a:t> </a:t>
            </a:r>
            <a:r>
              <a:rPr sz="1418" b="1" spc="-37" dirty="0">
                <a:solidFill>
                  <a:schemeClr val="bg1"/>
                </a:solidFill>
                <a:latin typeface="Gill Sans MT"/>
                <a:cs typeface="Gill Sans MT"/>
              </a:rPr>
              <a:t>Storage</a:t>
            </a:r>
            <a:r>
              <a:rPr sz="1418" b="1" spc="-32" dirty="0">
                <a:solidFill>
                  <a:schemeClr val="bg1"/>
                </a:solidFill>
                <a:latin typeface="Gill Sans MT"/>
                <a:cs typeface="Gill Sans MT"/>
              </a:rPr>
              <a:t> </a:t>
            </a:r>
            <a:r>
              <a:rPr sz="1418" b="1" spc="-11" dirty="0">
                <a:solidFill>
                  <a:schemeClr val="bg1"/>
                </a:solidFill>
                <a:latin typeface="Gill Sans MT"/>
                <a:cs typeface="Gill Sans MT"/>
              </a:rPr>
              <a:t>Solutions</a:t>
            </a:r>
            <a:endParaRPr sz="1418" dirty="0">
              <a:solidFill>
                <a:schemeClr val="bg1"/>
              </a:solidFill>
              <a:latin typeface="Gill Sans MT"/>
              <a:cs typeface="Gill Sans MT"/>
            </a:endParaRPr>
          </a:p>
        </p:txBody>
      </p:sp>
      <p:sp>
        <p:nvSpPr>
          <p:cNvPr id="11" name="object 11"/>
          <p:cNvSpPr txBox="1"/>
          <p:nvPr/>
        </p:nvSpPr>
        <p:spPr>
          <a:xfrm>
            <a:off x="4316116" y="6543200"/>
            <a:ext cx="3964496" cy="231666"/>
          </a:xfrm>
          <a:prstGeom prst="rect">
            <a:avLst/>
          </a:prstGeom>
        </p:spPr>
        <p:txBody>
          <a:bodyPr vert="horz" wrap="square" lIns="0" tIns="13335" rIns="0" bIns="0" rtlCol="0">
            <a:spAutoFit/>
          </a:bodyPr>
          <a:lstStyle/>
          <a:p>
            <a:pPr marL="13335">
              <a:spcBef>
                <a:spcPts val="105"/>
              </a:spcBef>
            </a:pPr>
            <a:r>
              <a:rPr sz="1418" b="1" spc="-32" dirty="0">
                <a:solidFill>
                  <a:schemeClr val="bg1"/>
                </a:solidFill>
                <a:latin typeface="Gill Sans MT"/>
                <a:cs typeface="Gill Sans MT"/>
              </a:rPr>
              <a:t>Secondary</a:t>
            </a:r>
            <a:r>
              <a:rPr sz="1418" b="1" spc="-53" dirty="0">
                <a:solidFill>
                  <a:schemeClr val="bg1"/>
                </a:solidFill>
                <a:latin typeface="Gill Sans MT"/>
                <a:cs typeface="Gill Sans MT"/>
              </a:rPr>
              <a:t> </a:t>
            </a:r>
            <a:r>
              <a:rPr sz="1418" b="1" spc="-37" dirty="0">
                <a:solidFill>
                  <a:schemeClr val="bg1"/>
                </a:solidFill>
                <a:latin typeface="Gill Sans MT"/>
                <a:cs typeface="Gill Sans MT"/>
              </a:rPr>
              <a:t>Market</a:t>
            </a:r>
            <a:r>
              <a:rPr sz="1418" b="1" spc="-58" dirty="0">
                <a:solidFill>
                  <a:schemeClr val="bg1"/>
                </a:solidFill>
                <a:latin typeface="Gill Sans MT"/>
                <a:cs typeface="Gill Sans MT"/>
              </a:rPr>
              <a:t> </a:t>
            </a:r>
            <a:r>
              <a:rPr sz="1418" b="1" spc="-11" dirty="0">
                <a:solidFill>
                  <a:schemeClr val="bg1"/>
                </a:solidFill>
                <a:latin typeface="Gill Sans MT"/>
                <a:cs typeface="Gill Sans MT"/>
              </a:rPr>
              <a:t>Focus:</a:t>
            </a:r>
            <a:r>
              <a:rPr sz="1418" b="1" spc="-58" dirty="0">
                <a:solidFill>
                  <a:schemeClr val="bg1"/>
                </a:solidFill>
                <a:latin typeface="Gill Sans MT"/>
                <a:cs typeface="Gill Sans MT"/>
              </a:rPr>
              <a:t> </a:t>
            </a:r>
            <a:r>
              <a:rPr sz="1418" b="1" spc="-21" dirty="0">
                <a:solidFill>
                  <a:schemeClr val="bg1"/>
                </a:solidFill>
                <a:latin typeface="Gill Sans MT"/>
                <a:cs typeface="Gill Sans MT"/>
              </a:rPr>
              <a:t>Mobile </a:t>
            </a:r>
            <a:r>
              <a:rPr sz="1418" b="1" spc="-47" dirty="0">
                <a:solidFill>
                  <a:schemeClr val="bg1"/>
                </a:solidFill>
                <a:latin typeface="Gill Sans MT"/>
                <a:cs typeface="Gill Sans MT"/>
              </a:rPr>
              <a:t>Energy</a:t>
            </a:r>
            <a:r>
              <a:rPr sz="1418" b="1" spc="-53" dirty="0">
                <a:solidFill>
                  <a:schemeClr val="bg1"/>
                </a:solidFill>
                <a:latin typeface="Gill Sans MT"/>
                <a:cs typeface="Gill Sans MT"/>
              </a:rPr>
              <a:t> </a:t>
            </a:r>
            <a:r>
              <a:rPr sz="1418" b="1" spc="-11" dirty="0">
                <a:solidFill>
                  <a:schemeClr val="bg1"/>
                </a:solidFill>
                <a:latin typeface="Gill Sans MT"/>
                <a:cs typeface="Gill Sans MT"/>
              </a:rPr>
              <a:t>Storage</a:t>
            </a:r>
            <a:endParaRPr sz="1418" dirty="0">
              <a:solidFill>
                <a:schemeClr val="bg1"/>
              </a:solidFill>
              <a:latin typeface="Gill Sans MT"/>
              <a:cs typeface="Gill Sans MT"/>
            </a:endParaRPr>
          </a:p>
        </p:txBody>
      </p:sp>
      <p:grpSp>
        <p:nvGrpSpPr>
          <p:cNvPr id="12" name="object 12"/>
          <p:cNvGrpSpPr/>
          <p:nvPr/>
        </p:nvGrpSpPr>
        <p:grpSpPr>
          <a:xfrm>
            <a:off x="3425464" y="1730949"/>
            <a:ext cx="250031" cy="2390299"/>
            <a:chOff x="3262344" y="1376378"/>
            <a:chExt cx="238125" cy="2276475"/>
          </a:xfrm>
        </p:grpSpPr>
        <p:sp>
          <p:nvSpPr>
            <p:cNvPr id="13" name="object 13"/>
            <p:cNvSpPr/>
            <p:nvPr/>
          </p:nvSpPr>
          <p:spPr>
            <a:xfrm>
              <a:off x="3381390" y="1590406"/>
              <a:ext cx="0" cy="1848485"/>
            </a:xfrm>
            <a:custGeom>
              <a:avLst/>
              <a:gdLst/>
              <a:ahLst/>
              <a:cxnLst/>
              <a:rect l="l" t="t" r="r" b="b"/>
              <a:pathLst>
                <a:path h="1848485">
                  <a:moveTo>
                    <a:pt x="0" y="0"/>
                  </a:moveTo>
                  <a:lnTo>
                    <a:pt x="0" y="1848398"/>
                  </a:lnTo>
                </a:path>
              </a:pathLst>
            </a:custGeom>
            <a:ln w="47625">
              <a:solidFill>
                <a:srgbClr val="22A1D0"/>
              </a:solidFill>
            </a:ln>
          </p:spPr>
          <p:txBody>
            <a:bodyPr wrap="square" lIns="0" tIns="0" rIns="0" bIns="0" rtlCol="0"/>
            <a:lstStyle/>
            <a:p>
              <a:endParaRPr/>
            </a:p>
          </p:txBody>
        </p:sp>
        <p:pic>
          <p:nvPicPr>
            <p:cNvPr id="14" name="object 14"/>
            <p:cNvPicPr/>
            <p:nvPr/>
          </p:nvPicPr>
          <p:blipFill>
            <a:blip r:embed="rId7" cstate="print"/>
            <a:stretch>
              <a:fillRect/>
            </a:stretch>
          </p:blipFill>
          <p:spPr>
            <a:xfrm>
              <a:off x="3262344" y="1376378"/>
              <a:ext cx="238091" cy="237824"/>
            </a:xfrm>
            <a:prstGeom prst="rect">
              <a:avLst/>
            </a:prstGeom>
          </p:spPr>
        </p:pic>
        <p:pic>
          <p:nvPicPr>
            <p:cNvPr id="15" name="object 15"/>
            <p:cNvPicPr/>
            <p:nvPr/>
          </p:nvPicPr>
          <p:blipFill>
            <a:blip r:embed="rId8" cstate="print"/>
            <a:stretch>
              <a:fillRect/>
            </a:stretch>
          </p:blipFill>
          <p:spPr>
            <a:xfrm>
              <a:off x="3262344" y="3415009"/>
              <a:ext cx="238091" cy="237824"/>
            </a:xfrm>
            <a:prstGeom prst="rect">
              <a:avLst/>
            </a:prstGeom>
          </p:spPr>
        </p:pic>
      </p:grpSp>
      <p:grpSp>
        <p:nvGrpSpPr>
          <p:cNvPr id="16" name="object 16"/>
          <p:cNvGrpSpPr/>
          <p:nvPr/>
        </p:nvGrpSpPr>
        <p:grpSpPr>
          <a:xfrm>
            <a:off x="3425464" y="4201255"/>
            <a:ext cx="250031" cy="2390299"/>
            <a:chOff x="3262344" y="3729050"/>
            <a:chExt cx="238125" cy="2276475"/>
          </a:xfrm>
        </p:grpSpPr>
        <p:sp>
          <p:nvSpPr>
            <p:cNvPr id="17" name="object 17"/>
            <p:cNvSpPr/>
            <p:nvPr/>
          </p:nvSpPr>
          <p:spPr>
            <a:xfrm>
              <a:off x="3381390" y="3943079"/>
              <a:ext cx="0" cy="1848485"/>
            </a:xfrm>
            <a:custGeom>
              <a:avLst/>
              <a:gdLst/>
              <a:ahLst/>
              <a:cxnLst/>
              <a:rect l="l" t="t" r="r" b="b"/>
              <a:pathLst>
                <a:path h="1848485">
                  <a:moveTo>
                    <a:pt x="0" y="0"/>
                  </a:moveTo>
                  <a:lnTo>
                    <a:pt x="0" y="1848398"/>
                  </a:lnTo>
                </a:path>
              </a:pathLst>
            </a:custGeom>
            <a:ln w="47625">
              <a:solidFill>
                <a:srgbClr val="7CD74B"/>
              </a:solidFill>
            </a:ln>
          </p:spPr>
          <p:txBody>
            <a:bodyPr wrap="square" lIns="0" tIns="0" rIns="0" bIns="0" rtlCol="0"/>
            <a:lstStyle/>
            <a:p>
              <a:endParaRPr/>
            </a:p>
          </p:txBody>
        </p:sp>
        <p:pic>
          <p:nvPicPr>
            <p:cNvPr id="18" name="object 18"/>
            <p:cNvPicPr/>
            <p:nvPr/>
          </p:nvPicPr>
          <p:blipFill>
            <a:blip r:embed="rId9" cstate="print"/>
            <a:stretch>
              <a:fillRect/>
            </a:stretch>
          </p:blipFill>
          <p:spPr>
            <a:xfrm>
              <a:off x="3262344" y="3729050"/>
              <a:ext cx="238091" cy="237824"/>
            </a:xfrm>
            <a:prstGeom prst="rect">
              <a:avLst/>
            </a:prstGeom>
          </p:spPr>
        </p:pic>
        <p:pic>
          <p:nvPicPr>
            <p:cNvPr id="19" name="object 19"/>
            <p:cNvPicPr/>
            <p:nvPr/>
          </p:nvPicPr>
          <p:blipFill>
            <a:blip r:embed="rId10" cstate="print"/>
            <a:stretch>
              <a:fillRect/>
            </a:stretch>
          </p:blipFill>
          <p:spPr>
            <a:xfrm>
              <a:off x="3262344" y="5767682"/>
              <a:ext cx="238091" cy="237824"/>
            </a:xfrm>
            <a:prstGeom prst="rect">
              <a:avLst/>
            </a:prstGeom>
          </p:spPr>
        </p:pic>
      </p:grpSp>
      <p:sp>
        <p:nvSpPr>
          <p:cNvPr id="20" name="object 20"/>
          <p:cNvSpPr/>
          <p:nvPr/>
        </p:nvSpPr>
        <p:spPr>
          <a:xfrm>
            <a:off x="2290302" y="2846062"/>
            <a:ext cx="1040130" cy="270701"/>
          </a:xfrm>
          <a:custGeom>
            <a:avLst/>
            <a:gdLst/>
            <a:ahLst/>
            <a:cxnLst/>
            <a:rect l="l" t="t" r="r" b="b"/>
            <a:pathLst>
              <a:path w="990600" h="257810">
                <a:moveTo>
                  <a:pt x="990602" y="257312"/>
                </a:moveTo>
                <a:lnTo>
                  <a:pt x="0" y="257312"/>
                </a:lnTo>
                <a:lnTo>
                  <a:pt x="0" y="0"/>
                </a:lnTo>
                <a:lnTo>
                  <a:pt x="990602" y="0"/>
                </a:lnTo>
                <a:lnTo>
                  <a:pt x="990602" y="257312"/>
                </a:lnTo>
                <a:close/>
              </a:path>
            </a:pathLst>
          </a:custGeom>
          <a:solidFill>
            <a:srgbClr val="22A1D0"/>
          </a:solidFill>
        </p:spPr>
        <p:txBody>
          <a:bodyPr wrap="square" lIns="0" tIns="0" rIns="0" bIns="0" rtlCol="0"/>
          <a:lstStyle/>
          <a:p>
            <a:endParaRPr/>
          </a:p>
        </p:txBody>
      </p:sp>
      <p:sp>
        <p:nvSpPr>
          <p:cNvPr id="21" name="object 21"/>
          <p:cNvSpPr/>
          <p:nvPr/>
        </p:nvSpPr>
        <p:spPr>
          <a:xfrm>
            <a:off x="8951137" y="2806057"/>
            <a:ext cx="1050798" cy="270701"/>
          </a:xfrm>
          <a:custGeom>
            <a:avLst/>
            <a:gdLst/>
            <a:ahLst/>
            <a:cxnLst/>
            <a:rect l="l" t="t" r="r" b="b"/>
            <a:pathLst>
              <a:path w="1000759" h="257810">
                <a:moveTo>
                  <a:pt x="1000131" y="257312"/>
                </a:moveTo>
                <a:lnTo>
                  <a:pt x="0" y="257312"/>
                </a:lnTo>
                <a:lnTo>
                  <a:pt x="0" y="0"/>
                </a:lnTo>
                <a:lnTo>
                  <a:pt x="1000131" y="0"/>
                </a:lnTo>
                <a:lnTo>
                  <a:pt x="1000131" y="257312"/>
                </a:lnTo>
                <a:close/>
              </a:path>
            </a:pathLst>
          </a:custGeom>
          <a:solidFill>
            <a:srgbClr val="13548B"/>
          </a:solidFill>
        </p:spPr>
        <p:txBody>
          <a:bodyPr wrap="square" lIns="0" tIns="0" rIns="0" bIns="0" rtlCol="0"/>
          <a:lstStyle/>
          <a:p>
            <a:endParaRPr/>
          </a:p>
        </p:txBody>
      </p:sp>
      <p:sp>
        <p:nvSpPr>
          <p:cNvPr id="22" name="object 22"/>
          <p:cNvSpPr/>
          <p:nvPr/>
        </p:nvSpPr>
        <p:spPr>
          <a:xfrm>
            <a:off x="8951137" y="6126464"/>
            <a:ext cx="1050798" cy="270701"/>
          </a:xfrm>
          <a:custGeom>
            <a:avLst/>
            <a:gdLst/>
            <a:ahLst/>
            <a:cxnLst/>
            <a:rect l="l" t="t" r="r" b="b"/>
            <a:pathLst>
              <a:path w="1000759" h="257810">
                <a:moveTo>
                  <a:pt x="1000131" y="257312"/>
                </a:moveTo>
                <a:lnTo>
                  <a:pt x="0" y="257312"/>
                </a:lnTo>
                <a:lnTo>
                  <a:pt x="0" y="0"/>
                </a:lnTo>
                <a:lnTo>
                  <a:pt x="1000131" y="0"/>
                </a:lnTo>
                <a:lnTo>
                  <a:pt x="1000131" y="257312"/>
                </a:lnTo>
                <a:close/>
              </a:path>
            </a:pathLst>
          </a:custGeom>
          <a:solidFill>
            <a:srgbClr val="000000"/>
          </a:solidFill>
        </p:spPr>
        <p:txBody>
          <a:bodyPr wrap="square" lIns="0" tIns="0" rIns="0" bIns="0" rtlCol="0"/>
          <a:lstStyle/>
          <a:p>
            <a:endParaRPr/>
          </a:p>
        </p:txBody>
      </p:sp>
      <p:sp>
        <p:nvSpPr>
          <p:cNvPr id="23" name="object 23"/>
          <p:cNvSpPr/>
          <p:nvPr/>
        </p:nvSpPr>
        <p:spPr>
          <a:xfrm>
            <a:off x="2290279" y="6066457"/>
            <a:ext cx="1040797" cy="270701"/>
          </a:xfrm>
          <a:custGeom>
            <a:avLst/>
            <a:gdLst/>
            <a:ahLst/>
            <a:cxnLst/>
            <a:rect l="l" t="t" r="r" b="b"/>
            <a:pathLst>
              <a:path w="991235" h="257810">
                <a:moveTo>
                  <a:pt x="990606" y="257312"/>
                </a:moveTo>
                <a:lnTo>
                  <a:pt x="0" y="257312"/>
                </a:lnTo>
                <a:lnTo>
                  <a:pt x="0" y="0"/>
                </a:lnTo>
                <a:lnTo>
                  <a:pt x="990606" y="0"/>
                </a:lnTo>
                <a:lnTo>
                  <a:pt x="990606" y="257312"/>
                </a:lnTo>
                <a:close/>
              </a:path>
            </a:pathLst>
          </a:custGeom>
          <a:solidFill>
            <a:srgbClr val="7CD74B"/>
          </a:solidFill>
        </p:spPr>
        <p:txBody>
          <a:bodyPr wrap="square" lIns="0" tIns="0" rIns="0" bIns="0" rtlCol="0"/>
          <a:lstStyle/>
          <a:p>
            <a:endParaRPr/>
          </a:p>
        </p:txBody>
      </p:sp>
      <p:sp>
        <p:nvSpPr>
          <p:cNvPr id="24" name="object 24"/>
          <p:cNvSpPr txBox="1"/>
          <p:nvPr/>
        </p:nvSpPr>
        <p:spPr>
          <a:xfrm>
            <a:off x="856758" y="6053127"/>
            <a:ext cx="1229487" cy="231666"/>
          </a:xfrm>
          <a:prstGeom prst="rect">
            <a:avLst/>
          </a:prstGeom>
        </p:spPr>
        <p:txBody>
          <a:bodyPr vert="horz" wrap="square" lIns="0" tIns="13335" rIns="0" bIns="0" rtlCol="0">
            <a:spAutoFit/>
          </a:bodyPr>
          <a:lstStyle/>
          <a:p>
            <a:pPr marL="13335">
              <a:spcBef>
                <a:spcPts val="105"/>
              </a:spcBef>
            </a:pPr>
            <a:r>
              <a:rPr sz="1418" b="1" spc="-42" dirty="0">
                <a:latin typeface="Gill Sans MT"/>
                <a:cs typeface="Gill Sans MT"/>
              </a:rPr>
              <a:t>Electric</a:t>
            </a:r>
            <a:r>
              <a:rPr sz="1418" b="1" spc="-53" dirty="0">
                <a:latin typeface="Gill Sans MT"/>
                <a:cs typeface="Gill Sans MT"/>
              </a:rPr>
              <a:t> </a:t>
            </a:r>
            <a:r>
              <a:rPr sz="1418" b="1" spc="-32" dirty="0">
                <a:latin typeface="Gill Sans MT"/>
                <a:cs typeface="Gill Sans MT"/>
              </a:rPr>
              <a:t>Trucks</a:t>
            </a:r>
            <a:endParaRPr sz="1418">
              <a:latin typeface="Gill Sans MT"/>
              <a:cs typeface="Gill Sans MT"/>
            </a:endParaRPr>
          </a:p>
        </p:txBody>
      </p:sp>
      <p:sp>
        <p:nvSpPr>
          <p:cNvPr id="25" name="object 25"/>
          <p:cNvSpPr txBox="1"/>
          <p:nvPr/>
        </p:nvSpPr>
        <p:spPr>
          <a:xfrm>
            <a:off x="10058237" y="6133136"/>
            <a:ext cx="1169480" cy="231666"/>
          </a:xfrm>
          <a:prstGeom prst="rect">
            <a:avLst/>
          </a:prstGeom>
        </p:spPr>
        <p:txBody>
          <a:bodyPr vert="horz" wrap="square" lIns="0" tIns="13335" rIns="0" bIns="0" rtlCol="0">
            <a:spAutoFit/>
          </a:bodyPr>
          <a:lstStyle/>
          <a:p>
            <a:pPr marL="13335">
              <a:spcBef>
                <a:spcPts val="105"/>
              </a:spcBef>
            </a:pPr>
            <a:r>
              <a:rPr sz="1418" b="1" spc="-42" dirty="0">
                <a:latin typeface="Gill Sans MT"/>
                <a:cs typeface="Gill Sans MT"/>
              </a:rPr>
              <a:t>Electric</a:t>
            </a:r>
            <a:r>
              <a:rPr sz="1418" b="1" spc="-53" dirty="0">
                <a:latin typeface="Gill Sans MT"/>
                <a:cs typeface="Gill Sans MT"/>
              </a:rPr>
              <a:t> </a:t>
            </a:r>
            <a:r>
              <a:rPr sz="1418" b="1" spc="-11" dirty="0">
                <a:latin typeface="Gill Sans MT"/>
                <a:cs typeface="Gill Sans MT"/>
              </a:rPr>
              <a:t>Buses</a:t>
            </a:r>
            <a:endParaRPr sz="1418">
              <a:latin typeface="Gill Sans MT"/>
              <a:cs typeface="Gill Sans MT"/>
            </a:endParaRPr>
          </a:p>
        </p:txBody>
      </p:sp>
      <p:sp>
        <p:nvSpPr>
          <p:cNvPr id="26" name="object 26"/>
          <p:cNvSpPr txBox="1"/>
          <p:nvPr/>
        </p:nvSpPr>
        <p:spPr>
          <a:xfrm>
            <a:off x="1516991" y="2468682"/>
            <a:ext cx="660083" cy="774827"/>
          </a:xfrm>
          <a:prstGeom prst="rect">
            <a:avLst/>
          </a:prstGeom>
        </p:spPr>
        <p:txBody>
          <a:bodyPr vert="horz" wrap="square" lIns="0" tIns="13335" rIns="0" bIns="0" rtlCol="0">
            <a:spAutoFit/>
          </a:bodyPr>
          <a:lstStyle/>
          <a:p>
            <a:pPr marL="13335" marR="5334" indent="200025">
              <a:lnSpc>
                <a:spcPct val="115700"/>
              </a:lnSpc>
              <a:spcBef>
                <a:spcPts val="105"/>
              </a:spcBef>
            </a:pPr>
            <a:r>
              <a:rPr sz="1418" b="1" spc="-26" dirty="0">
                <a:latin typeface="Gill Sans MT"/>
                <a:cs typeface="Gill Sans MT"/>
              </a:rPr>
              <a:t>Solar </a:t>
            </a:r>
            <a:r>
              <a:rPr sz="1418" b="1" spc="-42" dirty="0">
                <a:latin typeface="Gill Sans MT"/>
                <a:cs typeface="Gill Sans MT"/>
              </a:rPr>
              <a:t>Utilities</a:t>
            </a:r>
            <a:endParaRPr sz="1418">
              <a:latin typeface="Gill Sans MT"/>
              <a:cs typeface="Gill Sans MT"/>
            </a:endParaRPr>
          </a:p>
          <a:p>
            <a:pPr marL="203359">
              <a:spcBef>
                <a:spcPts val="110"/>
              </a:spcBef>
            </a:pPr>
            <a:r>
              <a:rPr sz="1575" b="1" spc="-147" dirty="0">
                <a:latin typeface="Gill Sans MT"/>
                <a:cs typeface="Gill Sans MT"/>
              </a:rPr>
              <a:t>Wind</a:t>
            </a:r>
            <a:endParaRPr sz="1575">
              <a:latin typeface="Gill Sans MT"/>
              <a:cs typeface="Gill Sans MT"/>
            </a:endParaRPr>
          </a:p>
        </p:txBody>
      </p:sp>
      <p:pic>
        <p:nvPicPr>
          <p:cNvPr id="27" name="object 27"/>
          <p:cNvPicPr/>
          <p:nvPr/>
        </p:nvPicPr>
        <p:blipFill>
          <a:blip r:embed="rId11" cstate="print"/>
          <a:stretch>
            <a:fillRect/>
          </a:stretch>
        </p:blipFill>
        <p:spPr>
          <a:xfrm>
            <a:off x="10071264" y="2863609"/>
            <a:ext cx="78050" cy="75048"/>
          </a:xfrm>
          <a:prstGeom prst="rect">
            <a:avLst/>
          </a:prstGeom>
        </p:spPr>
      </p:pic>
      <p:sp>
        <p:nvSpPr>
          <p:cNvPr id="28" name="object 28"/>
          <p:cNvSpPr txBox="1"/>
          <p:nvPr/>
        </p:nvSpPr>
        <p:spPr>
          <a:xfrm>
            <a:off x="10249832" y="2658706"/>
            <a:ext cx="1739550" cy="1335879"/>
          </a:xfrm>
          <a:prstGeom prst="rect">
            <a:avLst/>
          </a:prstGeom>
        </p:spPr>
        <p:txBody>
          <a:bodyPr vert="horz" wrap="square" lIns="0" tIns="13335" rIns="0" bIns="0" rtlCol="0">
            <a:spAutoFit/>
          </a:bodyPr>
          <a:lstStyle/>
          <a:p>
            <a:pPr marL="13335" marR="716756">
              <a:lnSpc>
                <a:spcPct val="152800"/>
              </a:lnSpc>
              <a:spcBef>
                <a:spcPts val="105"/>
              </a:spcBef>
            </a:pPr>
            <a:r>
              <a:rPr sz="1418" b="1" spc="-53" dirty="0">
                <a:solidFill>
                  <a:srgbClr val="020202"/>
                </a:solidFill>
                <a:latin typeface="Gill Sans MT"/>
                <a:cs typeface="Gill Sans MT"/>
              </a:rPr>
              <a:t>Commercial </a:t>
            </a:r>
            <a:r>
              <a:rPr sz="1418" b="1" spc="-11" dirty="0">
                <a:solidFill>
                  <a:srgbClr val="020202"/>
                </a:solidFill>
                <a:latin typeface="Gill Sans MT"/>
                <a:cs typeface="Gill Sans MT"/>
              </a:rPr>
              <a:t>Industrial </a:t>
            </a:r>
            <a:r>
              <a:rPr sz="1418" b="1" spc="-73" dirty="0">
                <a:solidFill>
                  <a:srgbClr val="020202"/>
                </a:solidFill>
                <a:latin typeface="Gill Sans MT"/>
                <a:cs typeface="Gill Sans MT"/>
              </a:rPr>
              <a:t>Government</a:t>
            </a:r>
            <a:endParaRPr sz="1418">
              <a:latin typeface="Gill Sans MT"/>
              <a:cs typeface="Gill Sans MT"/>
            </a:endParaRPr>
          </a:p>
          <a:p>
            <a:pPr marL="13335">
              <a:spcBef>
                <a:spcPts val="819"/>
              </a:spcBef>
            </a:pPr>
            <a:r>
              <a:rPr sz="1418" b="1" spc="-120" dirty="0">
                <a:solidFill>
                  <a:srgbClr val="020202"/>
                </a:solidFill>
                <a:latin typeface="Gill Sans MT"/>
                <a:cs typeface="Gill Sans MT"/>
              </a:rPr>
              <a:t>EV</a:t>
            </a:r>
            <a:r>
              <a:rPr sz="1418" b="1" spc="-32" dirty="0">
                <a:solidFill>
                  <a:srgbClr val="020202"/>
                </a:solidFill>
                <a:latin typeface="Gill Sans MT"/>
                <a:cs typeface="Gill Sans MT"/>
              </a:rPr>
              <a:t> </a:t>
            </a:r>
            <a:r>
              <a:rPr sz="1418" b="1" spc="-37" dirty="0">
                <a:solidFill>
                  <a:srgbClr val="020202"/>
                </a:solidFill>
                <a:latin typeface="Gill Sans MT"/>
                <a:cs typeface="Gill Sans MT"/>
              </a:rPr>
              <a:t>Charging</a:t>
            </a:r>
            <a:r>
              <a:rPr sz="1418" b="1" spc="-73" dirty="0">
                <a:solidFill>
                  <a:srgbClr val="020202"/>
                </a:solidFill>
                <a:latin typeface="Gill Sans MT"/>
                <a:cs typeface="Gill Sans MT"/>
              </a:rPr>
              <a:t> </a:t>
            </a:r>
            <a:r>
              <a:rPr sz="1418" b="1" spc="-11" dirty="0">
                <a:solidFill>
                  <a:srgbClr val="020202"/>
                </a:solidFill>
                <a:latin typeface="Gill Sans MT"/>
                <a:cs typeface="Gill Sans MT"/>
              </a:rPr>
              <a:t>Stations</a:t>
            </a:r>
            <a:endParaRPr sz="1418">
              <a:latin typeface="Gill Sans MT"/>
              <a:cs typeface="Gill Sans MT"/>
            </a:endParaRPr>
          </a:p>
        </p:txBody>
      </p:sp>
      <p:pic>
        <p:nvPicPr>
          <p:cNvPr id="29" name="object 29"/>
          <p:cNvPicPr/>
          <p:nvPr/>
        </p:nvPicPr>
        <p:blipFill>
          <a:blip r:embed="rId12" cstate="print"/>
          <a:stretch>
            <a:fillRect/>
          </a:stretch>
        </p:blipFill>
        <p:spPr>
          <a:xfrm>
            <a:off x="10071264" y="3187150"/>
            <a:ext cx="78050" cy="78050"/>
          </a:xfrm>
          <a:prstGeom prst="rect">
            <a:avLst/>
          </a:prstGeom>
        </p:spPr>
      </p:pic>
      <p:pic>
        <p:nvPicPr>
          <p:cNvPr id="30" name="object 30"/>
          <p:cNvPicPr/>
          <p:nvPr/>
        </p:nvPicPr>
        <p:blipFill>
          <a:blip r:embed="rId12" cstate="print"/>
          <a:stretch>
            <a:fillRect/>
          </a:stretch>
        </p:blipFill>
        <p:spPr>
          <a:xfrm>
            <a:off x="10071264" y="3517192"/>
            <a:ext cx="78050" cy="78050"/>
          </a:xfrm>
          <a:prstGeom prst="rect">
            <a:avLst/>
          </a:prstGeom>
        </p:spPr>
      </p:pic>
      <p:pic>
        <p:nvPicPr>
          <p:cNvPr id="31" name="object 31"/>
          <p:cNvPicPr/>
          <p:nvPr/>
        </p:nvPicPr>
        <p:blipFill>
          <a:blip r:embed="rId11" cstate="print"/>
          <a:stretch>
            <a:fillRect/>
          </a:stretch>
        </p:blipFill>
        <p:spPr>
          <a:xfrm>
            <a:off x="10071264" y="3843731"/>
            <a:ext cx="78050" cy="75048"/>
          </a:xfrm>
          <a:prstGeom prst="rect">
            <a:avLst/>
          </a:prstGeom>
        </p:spPr>
      </p:pic>
      <p:sp>
        <p:nvSpPr>
          <p:cNvPr id="32" name="object 32"/>
          <p:cNvSpPr txBox="1">
            <a:spLocks noGrp="1"/>
          </p:cNvSpPr>
          <p:nvPr>
            <p:ph type="sldNum" sz="quarter" idx="7"/>
          </p:nvPr>
        </p:nvSpPr>
        <p:spPr>
          <a:xfrm>
            <a:off x="12361516" y="7279378"/>
            <a:ext cx="295410" cy="218201"/>
          </a:xfrm>
          <a:prstGeom prst="rect">
            <a:avLst/>
          </a:prstGeom>
        </p:spPr>
        <p:txBody>
          <a:bodyPr vert="horz" wrap="square" lIns="0" tIns="0" rIns="0" bIns="0" rtlCol="0">
            <a:spAutoFit/>
          </a:bodyPr>
          <a:lstStyle/>
          <a:p>
            <a:pPr marL="40005"/>
            <a:r>
              <a:rPr spc="-26" dirty="0"/>
              <a:t>1</a:t>
            </a:r>
            <a:r>
              <a:rPr lang="en-US" spc="-26" dirty="0"/>
              <a:t>2</a:t>
            </a:r>
            <a:endParaRPr spc="-26" dirty="0"/>
          </a:p>
        </p:txBody>
      </p:sp>
      <p:sp>
        <p:nvSpPr>
          <p:cNvPr id="35" name="object 222">
            <a:extLst>
              <a:ext uri="{FF2B5EF4-FFF2-40B4-BE49-F238E27FC236}">
                <a16:creationId xmlns:a16="http://schemas.microsoft.com/office/drawing/2014/main" id="{EB8D8CF9-E045-6C92-23A3-6C9449853632}"/>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13">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14">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36" name="object 222">
            <a:extLst>
              <a:ext uri="{FF2B5EF4-FFF2-40B4-BE49-F238E27FC236}">
                <a16:creationId xmlns:a16="http://schemas.microsoft.com/office/drawing/2014/main" id="{09F4140C-F7CA-D4E6-3B52-5D5B4DC5A929}"/>
              </a:ext>
            </a:extLst>
          </p:cNvPr>
          <p:cNvSpPr txBox="1">
            <a:spLocks/>
          </p:cNvSpPr>
          <p:nvPr/>
        </p:nvSpPr>
        <p:spPr>
          <a:xfrm>
            <a:off x="553402" y="7428239"/>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38" name="Picture 37" descr="A green and black logo&#10;&#10;Description automatically generated">
            <a:extLst>
              <a:ext uri="{FF2B5EF4-FFF2-40B4-BE49-F238E27FC236}">
                <a16:creationId xmlns:a16="http://schemas.microsoft.com/office/drawing/2014/main" id="{F42D5FF2-215E-C16D-F9C9-37574BBCBE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AC9675-89AA-0FBB-AF22-3CC9D9EA55DD}"/>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706755" y="782495"/>
            <a:ext cx="5022628" cy="434721"/>
          </a:xfrm>
          <a:prstGeom prst="rect">
            <a:avLst/>
          </a:prstGeom>
        </p:spPr>
        <p:txBody>
          <a:bodyPr vert="horz" wrap="square" lIns="0" tIns="13335" rIns="0" bIns="0" rtlCol="0">
            <a:spAutoFit/>
          </a:bodyPr>
          <a:lstStyle/>
          <a:p>
            <a:pPr marL="13335">
              <a:spcBef>
                <a:spcPts val="105"/>
              </a:spcBef>
            </a:pPr>
            <a:r>
              <a:rPr spc="-110" dirty="0">
                <a:solidFill>
                  <a:schemeClr val="bg1"/>
                </a:solidFill>
              </a:rPr>
              <a:t>Global</a:t>
            </a:r>
            <a:r>
              <a:rPr spc="-58" dirty="0">
                <a:solidFill>
                  <a:schemeClr val="bg1"/>
                </a:solidFill>
              </a:rPr>
              <a:t> </a:t>
            </a:r>
            <a:r>
              <a:rPr spc="-110" dirty="0">
                <a:solidFill>
                  <a:schemeClr val="bg1"/>
                </a:solidFill>
              </a:rPr>
              <a:t>Energy</a:t>
            </a:r>
            <a:r>
              <a:rPr spc="-68" dirty="0">
                <a:solidFill>
                  <a:schemeClr val="bg1"/>
                </a:solidFill>
              </a:rPr>
              <a:t> </a:t>
            </a:r>
            <a:r>
              <a:rPr spc="-58" dirty="0">
                <a:solidFill>
                  <a:schemeClr val="bg1"/>
                </a:solidFill>
              </a:rPr>
              <a:t>Market</a:t>
            </a:r>
          </a:p>
        </p:txBody>
      </p:sp>
      <p:grpSp>
        <p:nvGrpSpPr>
          <p:cNvPr id="3" name="object 3"/>
          <p:cNvGrpSpPr/>
          <p:nvPr/>
        </p:nvGrpSpPr>
        <p:grpSpPr>
          <a:xfrm>
            <a:off x="1394901" y="2755967"/>
            <a:ext cx="4243197" cy="3363087"/>
            <a:chOff x="1328477" y="2352588"/>
            <a:chExt cx="4041140" cy="3202940"/>
          </a:xfrm>
        </p:grpSpPr>
        <p:sp>
          <p:nvSpPr>
            <p:cNvPr id="4" name="object 4"/>
            <p:cNvSpPr/>
            <p:nvPr/>
          </p:nvSpPr>
          <p:spPr>
            <a:xfrm>
              <a:off x="1342754" y="5545801"/>
              <a:ext cx="4027170" cy="0"/>
            </a:xfrm>
            <a:custGeom>
              <a:avLst/>
              <a:gdLst/>
              <a:ahLst/>
              <a:cxnLst/>
              <a:rect l="l" t="t" r="r" b="b"/>
              <a:pathLst>
                <a:path w="4027170">
                  <a:moveTo>
                    <a:pt x="0" y="0"/>
                  </a:moveTo>
                  <a:lnTo>
                    <a:pt x="4026765" y="0"/>
                  </a:lnTo>
                </a:path>
              </a:pathLst>
            </a:custGeom>
            <a:ln w="9517">
              <a:solidFill>
                <a:srgbClr val="000000"/>
              </a:solidFill>
            </a:ln>
          </p:spPr>
          <p:txBody>
            <a:bodyPr wrap="square" lIns="0" tIns="0" rIns="0" bIns="0" rtlCol="0"/>
            <a:lstStyle/>
            <a:p>
              <a:endParaRPr/>
            </a:p>
          </p:txBody>
        </p:sp>
        <p:sp>
          <p:nvSpPr>
            <p:cNvPr id="5" name="object 5"/>
            <p:cNvSpPr/>
            <p:nvPr/>
          </p:nvSpPr>
          <p:spPr>
            <a:xfrm>
              <a:off x="1342754" y="3004562"/>
              <a:ext cx="4027170" cy="1903730"/>
            </a:xfrm>
            <a:custGeom>
              <a:avLst/>
              <a:gdLst/>
              <a:ahLst/>
              <a:cxnLst/>
              <a:rect l="l" t="t" r="r" b="b"/>
              <a:pathLst>
                <a:path w="4027170" h="1903729">
                  <a:moveTo>
                    <a:pt x="0" y="1903547"/>
                  </a:moveTo>
                  <a:lnTo>
                    <a:pt x="142798" y="1903547"/>
                  </a:lnTo>
                </a:path>
                <a:path w="4027170" h="1903729">
                  <a:moveTo>
                    <a:pt x="666374" y="1903547"/>
                  </a:moveTo>
                  <a:lnTo>
                    <a:pt x="951962" y="1903547"/>
                  </a:lnTo>
                </a:path>
                <a:path w="4027170" h="1903729">
                  <a:moveTo>
                    <a:pt x="1475538" y="1903547"/>
                  </a:moveTo>
                  <a:lnTo>
                    <a:pt x="1751606" y="1903547"/>
                  </a:lnTo>
                </a:path>
                <a:path w="4027170" h="1903729">
                  <a:moveTo>
                    <a:pt x="2275182" y="1903547"/>
                  </a:moveTo>
                  <a:lnTo>
                    <a:pt x="2560770" y="1903547"/>
                  </a:lnTo>
                </a:path>
                <a:path w="4027170" h="1903729">
                  <a:moveTo>
                    <a:pt x="3084346" y="1903547"/>
                  </a:moveTo>
                  <a:lnTo>
                    <a:pt x="3369933" y="1903547"/>
                  </a:lnTo>
                </a:path>
                <a:path w="4027170" h="1903729">
                  <a:moveTo>
                    <a:pt x="3893510" y="1903547"/>
                  </a:moveTo>
                  <a:lnTo>
                    <a:pt x="4026765" y="1903547"/>
                  </a:lnTo>
                </a:path>
                <a:path w="4027170" h="1903729">
                  <a:moveTo>
                    <a:pt x="0" y="1265856"/>
                  </a:moveTo>
                  <a:lnTo>
                    <a:pt x="142798" y="1265856"/>
                  </a:lnTo>
                </a:path>
                <a:path w="4027170" h="1903729">
                  <a:moveTo>
                    <a:pt x="666374" y="1265856"/>
                  </a:moveTo>
                  <a:lnTo>
                    <a:pt x="951962" y="1265856"/>
                  </a:lnTo>
                </a:path>
                <a:path w="4027170" h="1903729">
                  <a:moveTo>
                    <a:pt x="1475538" y="1265856"/>
                  </a:moveTo>
                  <a:lnTo>
                    <a:pt x="1751606" y="1265856"/>
                  </a:lnTo>
                </a:path>
                <a:path w="4027170" h="1903729">
                  <a:moveTo>
                    <a:pt x="2275182" y="1265856"/>
                  </a:moveTo>
                  <a:lnTo>
                    <a:pt x="2560770" y="1265856"/>
                  </a:lnTo>
                </a:path>
                <a:path w="4027170" h="1903729">
                  <a:moveTo>
                    <a:pt x="3084346" y="1265856"/>
                  </a:moveTo>
                  <a:lnTo>
                    <a:pt x="3369933" y="1265856"/>
                  </a:lnTo>
                </a:path>
                <a:path w="4027170" h="1903729">
                  <a:moveTo>
                    <a:pt x="3893510" y="1265856"/>
                  </a:moveTo>
                  <a:lnTo>
                    <a:pt x="4026765" y="1265856"/>
                  </a:lnTo>
                </a:path>
                <a:path w="4027170" h="1903729">
                  <a:moveTo>
                    <a:pt x="0" y="637690"/>
                  </a:moveTo>
                  <a:lnTo>
                    <a:pt x="951962" y="637690"/>
                  </a:lnTo>
                </a:path>
                <a:path w="4027170" h="1903729">
                  <a:moveTo>
                    <a:pt x="1475538" y="637690"/>
                  </a:moveTo>
                  <a:lnTo>
                    <a:pt x="1751606" y="637690"/>
                  </a:lnTo>
                </a:path>
                <a:path w="4027170" h="1903729">
                  <a:moveTo>
                    <a:pt x="2275182" y="637690"/>
                  </a:moveTo>
                  <a:lnTo>
                    <a:pt x="2560770" y="637690"/>
                  </a:lnTo>
                </a:path>
                <a:path w="4027170" h="1903729">
                  <a:moveTo>
                    <a:pt x="3084346" y="637690"/>
                  </a:moveTo>
                  <a:lnTo>
                    <a:pt x="3369933" y="637690"/>
                  </a:lnTo>
                </a:path>
                <a:path w="4027170" h="1903729">
                  <a:moveTo>
                    <a:pt x="3893510" y="637690"/>
                  </a:moveTo>
                  <a:lnTo>
                    <a:pt x="4026765" y="637690"/>
                  </a:lnTo>
                </a:path>
                <a:path w="4027170" h="1903729">
                  <a:moveTo>
                    <a:pt x="0" y="0"/>
                  </a:moveTo>
                  <a:lnTo>
                    <a:pt x="3369933" y="0"/>
                  </a:lnTo>
                </a:path>
                <a:path w="4027170" h="1903729">
                  <a:moveTo>
                    <a:pt x="3893510" y="0"/>
                  </a:moveTo>
                  <a:lnTo>
                    <a:pt x="4026765" y="0"/>
                  </a:lnTo>
                </a:path>
              </a:pathLst>
            </a:custGeom>
            <a:ln w="9517">
              <a:solidFill>
                <a:srgbClr val="000000"/>
              </a:solidFill>
            </a:ln>
          </p:spPr>
          <p:txBody>
            <a:bodyPr wrap="square" lIns="0" tIns="0" rIns="0" bIns="0" rtlCol="0"/>
            <a:lstStyle/>
            <a:p>
              <a:endParaRPr/>
            </a:p>
          </p:txBody>
        </p:sp>
        <p:sp>
          <p:nvSpPr>
            <p:cNvPr id="6" name="object 6"/>
            <p:cNvSpPr/>
            <p:nvPr/>
          </p:nvSpPr>
          <p:spPr>
            <a:xfrm>
              <a:off x="1342754" y="2357347"/>
              <a:ext cx="4027170" cy="0"/>
            </a:xfrm>
            <a:custGeom>
              <a:avLst/>
              <a:gdLst/>
              <a:ahLst/>
              <a:cxnLst/>
              <a:rect l="l" t="t" r="r" b="b"/>
              <a:pathLst>
                <a:path w="4027170">
                  <a:moveTo>
                    <a:pt x="0" y="0"/>
                  </a:moveTo>
                  <a:lnTo>
                    <a:pt x="4026765" y="0"/>
                  </a:lnTo>
                </a:path>
              </a:pathLst>
            </a:custGeom>
            <a:ln w="9517">
              <a:solidFill>
                <a:srgbClr val="000000"/>
              </a:solidFill>
            </a:ln>
          </p:spPr>
          <p:txBody>
            <a:bodyPr wrap="square" lIns="0" tIns="0" rIns="0" bIns="0" rtlCol="0"/>
            <a:lstStyle/>
            <a:p>
              <a:endParaRPr/>
            </a:p>
          </p:txBody>
        </p:sp>
        <p:sp>
          <p:nvSpPr>
            <p:cNvPr id="7" name="object 7"/>
            <p:cNvSpPr/>
            <p:nvPr/>
          </p:nvSpPr>
          <p:spPr>
            <a:xfrm>
              <a:off x="1342754" y="5548176"/>
              <a:ext cx="4027170" cy="0"/>
            </a:xfrm>
            <a:custGeom>
              <a:avLst/>
              <a:gdLst/>
              <a:ahLst/>
              <a:cxnLst/>
              <a:rect l="l" t="t" r="r" b="b"/>
              <a:pathLst>
                <a:path w="4027170">
                  <a:moveTo>
                    <a:pt x="0" y="0"/>
                  </a:moveTo>
                  <a:lnTo>
                    <a:pt x="4026765" y="0"/>
                  </a:lnTo>
                </a:path>
              </a:pathLst>
            </a:custGeom>
            <a:ln w="14276">
              <a:solidFill>
                <a:srgbClr val="000000"/>
              </a:solidFill>
            </a:ln>
          </p:spPr>
          <p:txBody>
            <a:bodyPr wrap="square" lIns="0" tIns="0" rIns="0" bIns="0" rtlCol="0"/>
            <a:lstStyle/>
            <a:p>
              <a:endParaRPr/>
            </a:p>
          </p:txBody>
        </p:sp>
        <p:sp>
          <p:nvSpPr>
            <p:cNvPr id="8" name="object 8"/>
            <p:cNvSpPr/>
            <p:nvPr/>
          </p:nvSpPr>
          <p:spPr>
            <a:xfrm>
              <a:off x="1335617" y="2362109"/>
              <a:ext cx="0" cy="3179445"/>
            </a:xfrm>
            <a:custGeom>
              <a:avLst/>
              <a:gdLst/>
              <a:ahLst/>
              <a:cxnLst/>
              <a:rect l="l" t="t" r="r" b="b"/>
              <a:pathLst>
                <a:path h="3179445">
                  <a:moveTo>
                    <a:pt x="0" y="0"/>
                  </a:moveTo>
                  <a:lnTo>
                    <a:pt x="0" y="3178928"/>
                  </a:lnTo>
                </a:path>
              </a:pathLst>
            </a:custGeom>
            <a:ln w="14279">
              <a:solidFill>
                <a:srgbClr val="000000"/>
              </a:solidFill>
            </a:ln>
          </p:spPr>
          <p:txBody>
            <a:bodyPr wrap="square" lIns="0" tIns="0" rIns="0" bIns="0" rtlCol="0"/>
            <a:lstStyle/>
            <a:p>
              <a:endParaRPr/>
            </a:p>
          </p:txBody>
        </p:sp>
        <p:sp>
          <p:nvSpPr>
            <p:cNvPr id="9" name="object 9"/>
            <p:cNvSpPr/>
            <p:nvPr/>
          </p:nvSpPr>
          <p:spPr>
            <a:xfrm>
              <a:off x="1485544" y="2866542"/>
              <a:ext cx="3750945" cy="2674620"/>
            </a:xfrm>
            <a:custGeom>
              <a:avLst/>
              <a:gdLst/>
              <a:ahLst/>
              <a:cxnLst/>
              <a:rect l="l" t="t" r="r" b="b"/>
              <a:pathLst>
                <a:path w="3750945" h="2674620">
                  <a:moveTo>
                    <a:pt x="523582" y="837565"/>
                  </a:moveTo>
                  <a:lnTo>
                    <a:pt x="0" y="837565"/>
                  </a:lnTo>
                  <a:lnTo>
                    <a:pt x="0" y="2674505"/>
                  </a:lnTo>
                  <a:lnTo>
                    <a:pt x="523582" y="2674505"/>
                  </a:lnTo>
                  <a:lnTo>
                    <a:pt x="523582" y="837565"/>
                  </a:lnTo>
                  <a:close/>
                </a:path>
                <a:path w="3750945" h="2674620">
                  <a:moveTo>
                    <a:pt x="1332738" y="713841"/>
                  </a:moveTo>
                  <a:lnTo>
                    <a:pt x="809167" y="713841"/>
                  </a:lnTo>
                  <a:lnTo>
                    <a:pt x="809167" y="2674505"/>
                  </a:lnTo>
                  <a:lnTo>
                    <a:pt x="1332738" y="2674505"/>
                  </a:lnTo>
                  <a:lnTo>
                    <a:pt x="1332738" y="713841"/>
                  </a:lnTo>
                  <a:close/>
                </a:path>
                <a:path w="3750945" h="2674620">
                  <a:moveTo>
                    <a:pt x="2132393" y="418782"/>
                  </a:moveTo>
                  <a:lnTo>
                    <a:pt x="1608810" y="418782"/>
                  </a:lnTo>
                  <a:lnTo>
                    <a:pt x="1608810" y="2674505"/>
                  </a:lnTo>
                  <a:lnTo>
                    <a:pt x="2132393" y="2674505"/>
                  </a:lnTo>
                  <a:lnTo>
                    <a:pt x="2132393" y="418782"/>
                  </a:lnTo>
                  <a:close/>
                </a:path>
                <a:path w="3750945" h="2674620">
                  <a:moveTo>
                    <a:pt x="2941548" y="199885"/>
                  </a:moveTo>
                  <a:lnTo>
                    <a:pt x="2417978" y="199885"/>
                  </a:lnTo>
                  <a:lnTo>
                    <a:pt x="2417978" y="2674505"/>
                  </a:lnTo>
                  <a:lnTo>
                    <a:pt x="2941548" y="2674505"/>
                  </a:lnTo>
                  <a:lnTo>
                    <a:pt x="2941548" y="199885"/>
                  </a:lnTo>
                  <a:close/>
                </a:path>
                <a:path w="3750945" h="2674620">
                  <a:moveTo>
                    <a:pt x="3750716" y="0"/>
                  </a:moveTo>
                  <a:lnTo>
                    <a:pt x="3227133" y="0"/>
                  </a:lnTo>
                  <a:lnTo>
                    <a:pt x="3227133" y="2674505"/>
                  </a:lnTo>
                  <a:lnTo>
                    <a:pt x="3750716" y="2674505"/>
                  </a:lnTo>
                  <a:lnTo>
                    <a:pt x="3750716" y="0"/>
                  </a:lnTo>
                  <a:close/>
                </a:path>
              </a:pathLst>
            </a:custGeom>
            <a:solidFill>
              <a:srgbClr val="61A8BA"/>
            </a:solidFill>
          </p:spPr>
          <p:txBody>
            <a:bodyPr wrap="square" lIns="0" tIns="0" rIns="0" bIns="0" rtlCol="0"/>
            <a:lstStyle/>
            <a:p>
              <a:endParaRPr/>
            </a:p>
          </p:txBody>
        </p:sp>
        <p:sp>
          <p:nvSpPr>
            <p:cNvPr id="10" name="object 10"/>
            <p:cNvSpPr/>
            <p:nvPr/>
          </p:nvSpPr>
          <p:spPr>
            <a:xfrm>
              <a:off x="1790752" y="2638421"/>
              <a:ext cx="0" cy="1276985"/>
            </a:xfrm>
            <a:custGeom>
              <a:avLst/>
              <a:gdLst/>
              <a:ahLst/>
              <a:cxnLst/>
              <a:rect l="l" t="t" r="r" b="b"/>
              <a:pathLst>
                <a:path h="1276985">
                  <a:moveTo>
                    <a:pt x="0" y="0"/>
                  </a:moveTo>
                  <a:lnTo>
                    <a:pt x="0" y="1276415"/>
                  </a:lnTo>
                </a:path>
              </a:pathLst>
            </a:custGeom>
            <a:ln w="18444">
              <a:solidFill>
                <a:srgbClr val="61A8BA"/>
              </a:solidFill>
            </a:ln>
          </p:spPr>
          <p:txBody>
            <a:bodyPr wrap="square" lIns="0" tIns="0" rIns="0" bIns="0" rtlCol="0"/>
            <a:lstStyle/>
            <a:p>
              <a:endParaRPr/>
            </a:p>
          </p:txBody>
        </p:sp>
        <p:sp>
          <p:nvSpPr>
            <p:cNvPr id="11" name="object 11"/>
            <p:cNvSpPr/>
            <p:nvPr/>
          </p:nvSpPr>
          <p:spPr>
            <a:xfrm>
              <a:off x="4943529" y="2628896"/>
              <a:ext cx="0" cy="1143635"/>
            </a:xfrm>
            <a:custGeom>
              <a:avLst/>
              <a:gdLst/>
              <a:ahLst/>
              <a:cxnLst/>
              <a:rect l="l" t="t" r="r" b="b"/>
              <a:pathLst>
                <a:path h="1143635">
                  <a:moveTo>
                    <a:pt x="0" y="0"/>
                  </a:moveTo>
                  <a:lnTo>
                    <a:pt x="0" y="1143102"/>
                  </a:lnTo>
                </a:path>
              </a:pathLst>
            </a:custGeom>
            <a:ln w="18444">
              <a:solidFill>
                <a:srgbClr val="61A8BA"/>
              </a:solidFill>
            </a:ln>
          </p:spPr>
          <p:txBody>
            <a:bodyPr wrap="square" lIns="0" tIns="0" rIns="0" bIns="0" rtlCol="0"/>
            <a:lstStyle/>
            <a:p>
              <a:endParaRPr/>
            </a:p>
          </p:txBody>
        </p:sp>
      </p:grpSp>
      <p:sp>
        <p:nvSpPr>
          <p:cNvPr id="12" name="object 12"/>
          <p:cNvSpPr txBox="1"/>
          <p:nvPr/>
        </p:nvSpPr>
        <p:spPr>
          <a:xfrm>
            <a:off x="3350695" y="6250486"/>
            <a:ext cx="344710" cy="182518"/>
          </a:xfrm>
          <a:prstGeom prst="rect">
            <a:avLst/>
          </a:prstGeom>
        </p:spPr>
        <p:txBody>
          <a:bodyPr vert="horz" wrap="square" lIns="0" tIns="12668" rIns="0" bIns="0" rtlCol="0">
            <a:spAutoFit/>
          </a:bodyPr>
          <a:lstStyle/>
          <a:p>
            <a:pPr marL="13335">
              <a:spcBef>
                <a:spcPts val="100"/>
              </a:spcBef>
            </a:pPr>
            <a:r>
              <a:rPr sz="1103" spc="-21" dirty="0">
                <a:solidFill>
                  <a:srgbClr val="020202"/>
                </a:solidFill>
                <a:latin typeface="Trebuchet MS"/>
                <a:cs typeface="Trebuchet MS"/>
              </a:rPr>
              <a:t>2022</a:t>
            </a:r>
            <a:endParaRPr sz="1103">
              <a:latin typeface="Trebuchet MS"/>
              <a:cs typeface="Trebuchet MS"/>
            </a:endParaRPr>
          </a:p>
        </p:txBody>
      </p:sp>
      <p:sp>
        <p:nvSpPr>
          <p:cNvPr id="13" name="object 13"/>
          <p:cNvSpPr txBox="1"/>
          <p:nvPr/>
        </p:nvSpPr>
        <p:spPr>
          <a:xfrm>
            <a:off x="1416845" y="6250485"/>
            <a:ext cx="1952910" cy="569932"/>
          </a:xfrm>
          <a:prstGeom prst="rect">
            <a:avLst/>
          </a:prstGeom>
        </p:spPr>
        <p:txBody>
          <a:bodyPr vert="horz" wrap="square" lIns="0" tIns="12668" rIns="0" bIns="0" rtlCol="0">
            <a:spAutoFit/>
          </a:bodyPr>
          <a:lstStyle/>
          <a:p>
            <a:pPr marL="255364">
              <a:spcBef>
                <a:spcPts val="100"/>
              </a:spcBef>
              <a:tabLst>
                <a:tab pos="1101471" algn="l"/>
              </a:tabLst>
            </a:pPr>
            <a:r>
              <a:rPr sz="1103" spc="-21" dirty="0">
                <a:solidFill>
                  <a:srgbClr val="020202"/>
                </a:solidFill>
                <a:latin typeface="Trebuchet MS"/>
                <a:cs typeface="Trebuchet MS"/>
              </a:rPr>
              <a:t>2018</a:t>
            </a:r>
            <a:r>
              <a:rPr sz="1103" dirty="0">
                <a:solidFill>
                  <a:srgbClr val="020202"/>
                </a:solidFill>
                <a:latin typeface="Trebuchet MS"/>
                <a:cs typeface="Trebuchet MS"/>
              </a:rPr>
              <a:t>	</a:t>
            </a:r>
            <a:r>
              <a:rPr sz="1103" spc="-21" dirty="0">
                <a:solidFill>
                  <a:srgbClr val="020202"/>
                </a:solidFill>
                <a:latin typeface="Trebuchet MS"/>
                <a:cs typeface="Trebuchet MS"/>
              </a:rPr>
              <a:t>2020</a:t>
            </a:r>
            <a:endParaRPr sz="1103">
              <a:latin typeface="Trebuchet MS"/>
              <a:cs typeface="Trebuchet MS"/>
            </a:endParaRPr>
          </a:p>
          <a:p>
            <a:pPr>
              <a:spcBef>
                <a:spcPts val="520"/>
              </a:spcBef>
            </a:pPr>
            <a:endParaRPr sz="1103">
              <a:latin typeface="Trebuchet MS"/>
              <a:cs typeface="Trebuchet MS"/>
            </a:endParaRPr>
          </a:p>
          <a:p>
            <a:pPr marL="13335"/>
            <a:r>
              <a:rPr sz="998" spc="-11" dirty="0">
                <a:latin typeface="Trebuchet MS"/>
                <a:cs typeface="Trebuchet MS"/>
              </a:rPr>
              <a:t>Source:</a:t>
            </a:r>
            <a:r>
              <a:rPr sz="998" spc="-26" dirty="0">
                <a:latin typeface="Trebuchet MS"/>
                <a:cs typeface="Trebuchet MS"/>
              </a:rPr>
              <a:t> Fortune</a:t>
            </a:r>
            <a:r>
              <a:rPr sz="998" spc="-16" dirty="0">
                <a:latin typeface="Trebuchet MS"/>
                <a:cs typeface="Trebuchet MS"/>
              </a:rPr>
              <a:t> </a:t>
            </a:r>
            <a:r>
              <a:rPr sz="998" spc="47" dirty="0">
                <a:latin typeface="Trebuchet MS"/>
                <a:cs typeface="Trebuchet MS"/>
              </a:rPr>
              <a:t>Business</a:t>
            </a:r>
            <a:r>
              <a:rPr sz="998" dirty="0">
                <a:latin typeface="Trebuchet MS"/>
                <a:cs typeface="Trebuchet MS"/>
              </a:rPr>
              <a:t> </a:t>
            </a:r>
            <a:r>
              <a:rPr sz="998" spc="-11" dirty="0">
                <a:latin typeface="Trebuchet MS"/>
                <a:cs typeface="Trebuchet MS"/>
              </a:rPr>
              <a:t>Insights</a:t>
            </a:r>
            <a:endParaRPr sz="998">
              <a:latin typeface="Trebuchet MS"/>
              <a:cs typeface="Trebuchet MS"/>
            </a:endParaRPr>
          </a:p>
        </p:txBody>
      </p:sp>
      <p:sp>
        <p:nvSpPr>
          <p:cNvPr id="14" name="object 14"/>
          <p:cNvSpPr txBox="1"/>
          <p:nvPr/>
        </p:nvSpPr>
        <p:spPr>
          <a:xfrm>
            <a:off x="4196324" y="6250486"/>
            <a:ext cx="344710" cy="182518"/>
          </a:xfrm>
          <a:prstGeom prst="rect">
            <a:avLst/>
          </a:prstGeom>
        </p:spPr>
        <p:txBody>
          <a:bodyPr vert="horz" wrap="square" lIns="0" tIns="12668" rIns="0" bIns="0" rtlCol="0">
            <a:spAutoFit/>
          </a:bodyPr>
          <a:lstStyle/>
          <a:p>
            <a:pPr marL="13335">
              <a:spcBef>
                <a:spcPts val="100"/>
              </a:spcBef>
            </a:pPr>
            <a:r>
              <a:rPr sz="1103" spc="-21" dirty="0">
                <a:solidFill>
                  <a:srgbClr val="020202"/>
                </a:solidFill>
                <a:latin typeface="Trebuchet MS"/>
                <a:cs typeface="Trebuchet MS"/>
              </a:rPr>
              <a:t>2024</a:t>
            </a:r>
            <a:endParaRPr sz="1103">
              <a:latin typeface="Trebuchet MS"/>
              <a:cs typeface="Trebuchet MS"/>
            </a:endParaRPr>
          </a:p>
        </p:txBody>
      </p:sp>
      <p:sp>
        <p:nvSpPr>
          <p:cNvPr id="15" name="object 15"/>
          <p:cNvSpPr txBox="1"/>
          <p:nvPr/>
        </p:nvSpPr>
        <p:spPr>
          <a:xfrm>
            <a:off x="5041953" y="6250486"/>
            <a:ext cx="344710" cy="182518"/>
          </a:xfrm>
          <a:prstGeom prst="rect">
            <a:avLst/>
          </a:prstGeom>
        </p:spPr>
        <p:txBody>
          <a:bodyPr vert="horz" wrap="square" lIns="0" tIns="12668" rIns="0" bIns="0" rtlCol="0">
            <a:spAutoFit/>
          </a:bodyPr>
          <a:lstStyle/>
          <a:p>
            <a:pPr marL="13335">
              <a:spcBef>
                <a:spcPts val="100"/>
              </a:spcBef>
            </a:pPr>
            <a:r>
              <a:rPr sz="1103" spc="-21" dirty="0">
                <a:solidFill>
                  <a:srgbClr val="020202"/>
                </a:solidFill>
                <a:latin typeface="Trebuchet MS"/>
                <a:cs typeface="Trebuchet MS"/>
              </a:rPr>
              <a:t>2026</a:t>
            </a:r>
            <a:endParaRPr sz="1103">
              <a:latin typeface="Trebuchet MS"/>
              <a:cs typeface="Trebuchet MS"/>
            </a:endParaRPr>
          </a:p>
        </p:txBody>
      </p:sp>
      <p:sp>
        <p:nvSpPr>
          <p:cNvPr id="16" name="object 16"/>
          <p:cNvSpPr txBox="1"/>
          <p:nvPr/>
        </p:nvSpPr>
        <p:spPr>
          <a:xfrm>
            <a:off x="1166659" y="6000630"/>
            <a:ext cx="104680" cy="182518"/>
          </a:xfrm>
          <a:prstGeom prst="rect">
            <a:avLst/>
          </a:prstGeom>
        </p:spPr>
        <p:txBody>
          <a:bodyPr vert="horz" wrap="square" lIns="0" tIns="12668" rIns="0" bIns="0" rtlCol="0">
            <a:spAutoFit/>
          </a:bodyPr>
          <a:lstStyle/>
          <a:p>
            <a:pPr marL="13335">
              <a:spcBef>
                <a:spcPts val="100"/>
              </a:spcBef>
            </a:pPr>
            <a:r>
              <a:rPr sz="1103" spc="-53" dirty="0">
                <a:solidFill>
                  <a:srgbClr val="020202"/>
                </a:solidFill>
                <a:latin typeface="Trebuchet MS"/>
                <a:cs typeface="Trebuchet MS"/>
              </a:rPr>
              <a:t>0</a:t>
            </a:r>
            <a:endParaRPr sz="1103">
              <a:latin typeface="Trebuchet MS"/>
              <a:cs typeface="Trebuchet MS"/>
            </a:endParaRPr>
          </a:p>
        </p:txBody>
      </p:sp>
      <p:sp>
        <p:nvSpPr>
          <p:cNvPr id="17" name="object 17"/>
          <p:cNvSpPr txBox="1"/>
          <p:nvPr/>
        </p:nvSpPr>
        <p:spPr>
          <a:xfrm>
            <a:off x="1086691" y="5331013"/>
            <a:ext cx="184690" cy="182518"/>
          </a:xfrm>
          <a:prstGeom prst="rect">
            <a:avLst/>
          </a:prstGeom>
        </p:spPr>
        <p:txBody>
          <a:bodyPr vert="horz" wrap="square" lIns="0" tIns="12668" rIns="0" bIns="0" rtlCol="0">
            <a:spAutoFit/>
          </a:bodyPr>
          <a:lstStyle/>
          <a:p>
            <a:pPr marL="13335">
              <a:spcBef>
                <a:spcPts val="100"/>
              </a:spcBef>
            </a:pPr>
            <a:r>
              <a:rPr sz="1103" spc="-26" dirty="0">
                <a:solidFill>
                  <a:srgbClr val="020202"/>
                </a:solidFill>
                <a:latin typeface="Trebuchet MS"/>
                <a:cs typeface="Trebuchet MS"/>
              </a:rPr>
              <a:t>50</a:t>
            </a:r>
            <a:endParaRPr sz="1103">
              <a:latin typeface="Trebuchet MS"/>
              <a:cs typeface="Trebuchet MS"/>
            </a:endParaRPr>
          </a:p>
        </p:txBody>
      </p:sp>
      <p:sp>
        <p:nvSpPr>
          <p:cNvPr id="18" name="object 18"/>
          <p:cNvSpPr txBox="1"/>
          <p:nvPr/>
        </p:nvSpPr>
        <p:spPr>
          <a:xfrm>
            <a:off x="1006724" y="4661396"/>
            <a:ext cx="264700" cy="182518"/>
          </a:xfrm>
          <a:prstGeom prst="rect">
            <a:avLst/>
          </a:prstGeom>
        </p:spPr>
        <p:txBody>
          <a:bodyPr vert="horz" wrap="square" lIns="0" tIns="12668" rIns="0" bIns="0" rtlCol="0">
            <a:spAutoFit/>
          </a:bodyPr>
          <a:lstStyle/>
          <a:p>
            <a:pPr marL="13335">
              <a:spcBef>
                <a:spcPts val="100"/>
              </a:spcBef>
            </a:pPr>
            <a:r>
              <a:rPr sz="1103" spc="-26" dirty="0">
                <a:solidFill>
                  <a:srgbClr val="020202"/>
                </a:solidFill>
                <a:latin typeface="Trebuchet MS"/>
                <a:cs typeface="Trebuchet MS"/>
              </a:rPr>
              <a:t>100</a:t>
            </a:r>
            <a:endParaRPr sz="1103">
              <a:latin typeface="Trebuchet MS"/>
              <a:cs typeface="Trebuchet MS"/>
            </a:endParaRPr>
          </a:p>
        </p:txBody>
      </p:sp>
      <p:sp>
        <p:nvSpPr>
          <p:cNvPr id="19" name="object 19"/>
          <p:cNvSpPr txBox="1"/>
          <p:nvPr/>
        </p:nvSpPr>
        <p:spPr>
          <a:xfrm>
            <a:off x="1006724" y="4001772"/>
            <a:ext cx="264700" cy="182518"/>
          </a:xfrm>
          <a:prstGeom prst="rect">
            <a:avLst/>
          </a:prstGeom>
        </p:spPr>
        <p:txBody>
          <a:bodyPr vert="horz" wrap="square" lIns="0" tIns="12668" rIns="0" bIns="0" rtlCol="0">
            <a:spAutoFit/>
          </a:bodyPr>
          <a:lstStyle/>
          <a:p>
            <a:pPr marL="13335">
              <a:spcBef>
                <a:spcPts val="100"/>
              </a:spcBef>
            </a:pPr>
            <a:r>
              <a:rPr sz="1103" spc="-26" dirty="0">
                <a:solidFill>
                  <a:srgbClr val="020202"/>
                </a:solidFill>
                <a:latin typeface="Trebuchet MS"/>
                <a:cs typeface="Trebuchet MS"/>
              </a:rPr>
              <a:t>150</a:t>
            </a:r>
            <a:endParaRPr sz="1103">
              <a:latin typeface="Trebuchet MS"/>
              <a:cs typeface="Trebuchet MS"/>
            </a:endParaRPr>
          </a:p>
        </p:txBody>
      </p:sp>
      <p:sp>
        <p:nvSpPr>
          <p:cNvPr id="20" name="object 20"/>
          <p:cNvSpPr txBox="1"/>
          <p:nvPr/>
        </p:nvSpPr>
        <p:spPr>
          <a:xfrm>
            <a:off x="1006724" y="3332155"/>
            <a:ext cx="264700" cy="182518"/>
          </a:xfrm>
          <a:prstGeom prst="rect">
            <a:avLst/>
          </a:prstGeom>
        </p:spPr>
        <p:txBody>
          <a:bodyPr vert="horz" wrap="square" lIns="0" tIns="12668" rIns="0" bIns="0" rtlCol="0">
            <a:spAutoFit/>
          </a:bodyPr>
          <a:lstStyle/>
          <a:p>
            <a:pPr marL="13335">
              <a:spcBef>
                <a:spcPts val="100"/>
              </a:spcBef>
            </a:pPr>
            <a:r>
              <a:rPr sz="1103" spc="-26" dirty="0">
                <a:solidFill>
                  <a:srgbClr val="020202"/>
                </a:solidFill>
                <a:latin typeface="Trebuchet MS"/>
                <a:cs typeface="Trebuchet MS"/>
              </a:rPr>
              <a:t>200</a:t>
            </a:r>
            <a:endParaRPr sz="1103">
              <a:latin typeface="Trebuchet MS"/>
              <a:cs typeface="Trebuchet MS"/>
            </a:endParaRPr>
          </a:p>
        </p:txBody>
      </p:sp>
      <p:sp>
        <p:nvSpPr>
          <p:cNvPr id="21" name="object 21"/>
          <p:cNvSpPr txBox="1"/>
          <p:nvPr/>
        </p:nvSpPr>
        <p:spPr>
          <a:xfrm>
            <a:off x="1006724" y="2662537"/>
            <a:ext cx="264700" cy="182518"/>
          </a:xfrm>
          <a:prstGeom prst="rect">
            <a:avLst/>
          </a:prstGeom>
        </p:spPr>
        <p:txBody>
          <a:bodyPr vert="horz" wrap="square" lIns="0" tIns="12668" rIns="0" bIns="0" rtlCol="0">
            <a:spAutoFit/>
          </a:bodyPr>
          <a:lstStyle/>
          <a:p>
            <a:pPr marL="13335">
              <a:spcBef>
                <a:spcPts val="100"/>
              </a:spcBef>
            </a:pPr>
            <a:r>
              <a:rPr sz="1103" spc="-26" dirty="0">
                <a:solidFill>
                  <a:srgbClr val="020202"/>
                </a:solidFill>
                <a:latin typeface="Trebuchet MS"/>
                <a:cs typeface="Trebuchet MS"/>
              </a:rPr>
              <a:t>250</a:t>
            </a:r>
            <a:endParaRPr sz="1103">
              <a:latin typeface="Trebuchet MS"/>
              <a:cs typeface="Trebuchet MS"/>
            </a:endParaRPr>
          </a:p>
        </p:txBody>
      </p:sp>
      <p:sp>
        <p:nvSpPr>
          <p:cNvPr id="22" name="object 22"/>
          <p:cNvSpPr txBox="1"/>
          <p:nvPr/>
        </p:nvSpPr>
        <p:spPr>
          <a:xfrm>
            <a:off x="1495917" y="1852608"/>
            <a:ext cx="3838480" cy="518956"/>
          </a:xfrm>
          <a:prstGeom prst="rect">
            <a:avLst/>
          </a:prstGeom>
        </p:spPr>
        <p:txBody>
          <a:bodyPr vert="horz" wrap="square" lIns="0" tIns="31337" rIns="0" bIns="0" rtlCol="0">
            <a:spAutoFit/>
          </a:bodyPr>
          <a:lstStyle/>
          <a:p>
            <a:pPr marL="933450" marR="5334" indent="-920115">
              <a:lnSpc>
                <a:spcPts val="1890"/>
              </a:lnSpc>
              <a:spcBef>
                <a:spcPts val="247"/>
              </a:spcBef>
            </a:pPr>
            <a:r>
              <a:rPr sz="1627" b="1" spc="-47" dirty="0">
                <a:solidFill>
                  <a:srgbClr val="020202"/>
                </a:solidFill>
                <a:latin typeface="Gill Sans MT"/>
                <a:cs typeface="Gill Sans MT"/>
              </a:rPr>
              <a:t>Global</a:t>
            </a:r>
            <a:r>
              <a:rPr sz="1627" b="1" spc="-32" dirty="0">
                <a:solidFill>
                  <a:srgbClr val="020202"/>
                </a:solidFill>
                <a:latin typeface="Gill Sans MT"/>
                <a:cs typeface="Gill Sans MT"/>
              </a:rPr>
              <a:t> </a:t>
            </a:r>
            <a:r>
              <a:rPr sz="1627" b="1" spc="-21" dirty="0">
                <a:solidFill>
                  <a:srgbClr val="020202"/>
                </a:solidFill>
                <a:latin typeface="Gill Sans MT"/>
                <a:cs typeface="Gill Sans MT"/>
              </a:rPr>
              <a:t>Advanced</a:t>
            </a:r>
            <a:r>
              <a:rPr sz="1627" b="1" spc="-47" dirty="0">
                <a:solidFill>
                  <a:srgbClr val="020202"/>
                </a:solidFill>
                <a:latin typeface="Gill Sans MT"/>
                <a:cs typeface="Gill Sans MT"/>
              </a:rPr>
              <a:t> </a:t>
            </a:r>
            <a:r>
              <a:rPr sz="1627" b="1" spc="-26" dirty="0">
                <a:solidFill>
                  <a:srgbClr val="020202"/>
                </a:solidFill>
                <a:latin typeface="Gill Sans MT"/>
                <a:cs typeface="Gill Sans MT"/>
              </a:rPr>
              <a:t>Energy Storage</a:t>
            </a:r>
            <a:r>
              <a:rPr sz="1627" b="1" spc="-89" dirty="0">
                <a:solidFill>
                  <a:srgbClr val="020202"/>
                </a:solidFill>
                <a:latin typeface="Gill Sans MT"/>
                <a:cs typeface="Gill Sans MT"/>
              </a:rPr>
              <a:t> </a:t>
            </a:r>
            <a:r>
              <a:rPr sz="1627" b="1" spc="-26" dirty="0">
                <a:solidFill>
                  <a:srgbClr val="020202"/>
                </a:solidFill>
                <a:latin typeface="Gill Sans MT"/>
                <a:cs typeface="Gill Sans MT"/>
              </a:rPr>
              <a:t>Market </a:t>
            </a:r>
            <a:r>
              <a:rPr sz="1627" b="1" spc="-89" dirty="0">
                <a:latin typeface="Gill Sans MT"/>
                <a:cs typeface="Gill Sans MT"/>
              </a:rPr>
              <a:t>($USD)</a:t>
            </a:r>
            <a:r>
              <a:rPr sz="1627" b="1" spc="-73" dirty="0">
                <a:latin typeface="Gill Sans MT"/>
                <a:cs typeface="Gill Sans MT"/>
              </a:rPr>
              <a:t> </a:t>
            </a:r>
            <a:r>
              <a:rPr sz="1627" b="1" spc="53" dirty="0">
                <a:latin typeface="Gill Sans MT"/>
                <a:cs typeface="Gill Sans MT"/>
              </a:rPr>
              <a:t>2018</a:t>
            </a:r>
            <a:r>
              <a:rPr sz="1627" b="1" spc="-68" dirty="0">
                <a:latin typeface="Gill Sans MT"/>
                <a:cs typeface="Gill Sans MT"/>
              </a:rPr>
              <a:t> </a:t>
            </a:r>
            <a:r>
              <a:rPr sz="1627" b="1" spc="-84" dirty="0">
                <a:latin typeface="Gill Sans MT"/>
                <a:cs typeface="Gill Sans MT"/>
              </a:rPr>
              <a:t>to</a:t>
            </a:r>
            <a:r>
              <a:rPr sz="1627" b="1" spc="-26" dirty="0">
                <a:latin typeface="Gill Sans MT"/>
                <a:cs typeface="Gill Sans MT"/>
              </a:rPr>
              <a:t> </a:t>
            </a:r>
            <a:r>
              <a:rPr sz="1627" b="1" spc="32" dirty="0">
                <a:latin typeface="Gill Sans MT"/>
                <a:cs typeface="Gill Sans MT"/>
              </a:rPr>
              <a:t>2026</a:t>
            </a:r>
            <a:endParaRPr sz="1627">
              <a:latin typeface="Gill Sans MT"/>
              <a:cs typeface="Gill Sans MT"/>
            </a:endParaRPr>
          </a:p>
        </p:txBody>
      </p:sp>
      <p:sp>
        <p:nvSpPr>
          <p:cNvPr id="23" name="object 23"/>
          <p:cNvSpPr txBox="1"/>
          <p:nvPr/>
        </p:nvSpPr>
        <p:spPr>
          <a:xfrm>
            <a:off x="7557769" y="1952620"/>
            <a:ext cx="3838480" cy="518956"/>
          </a:xfrm>
          <a:prstGeom prst="rect">
            <a:avLst/>
          </a:prstGeom>
        </p:spPr>
        <p:txBody>
          <a:bodyPr vert="horz" wrap="square" lIns="0" tIns="31337" rIns="0" bIns="0" rtlCol="0">
            <a:spAutoFit/>
          </a:bodyPr>
          <a:lstStyle/>
          <a:p>
            <a:pPr marL="373380" marR="5334" indent="-360045">
              <a:lnSpc>
                <a:spcPts val="1890"/>
              </a:lnSpc>
              <a:spcBef>
                <a:spcPts val="247"/>
              </a:spcBef>
            </a:pPr>
            <a:r>
              <a:rPr sz="1627" b="1" spc="-47" dirty="0">
                <a:solidFill>
                  <a:srgbClr val="020202"/>
                </a:solidFill>
                <a:latin typeface="Gill Sans MT"/>
                <a:cs typeface="Gill Sans MT"/>
              </a:rPr>
              <a:t>Global</a:t>
            </a:r>
            <a:r>
              <a:rPr sz="1627" b="1" spc="-32" dirty="0">
                <a:solidFill>
                  <a:srgbClr val="020202"/>
                </a:solidFill>
                <a:latin typeface="Gill Sans MT"/>
                <a:cs typeface="Gill Sans MT"/>
              </a:rPr>
              <a:t> </a:t>
            </a:r>
            <a:r>
              <a:rPr sz="1627" b="1" spc="-21" dirty="0">
                <a:solidFill>
                  <a:srgbClr val="020202"/>
                </a:solidFill>
                <a:latin typeface="Gill Sans MT"/>
                <a:cs typeface="Gill Sans MT"/>
              </a:rPr>
              <a:t>Advanced</a:t>
            </a:r>
            <a:r>
              <a:rPr sz="1627" b="1" spc="-47" dirty="0">
                <a:solidFill>
                  <a:srgbClr val="020202"/>
                </a:solidFill>
                <a:latin typeface="Gill Sans MT"/>
                <a:cs typeface="Gill Sans MT"/>
              </a:rPr>
              <a:t> </a:t>
            </a:r>
            <a:r>
              <a:rPr sz="1627" b="1" spc="-26" dirty="0">
                <a:solidFill>
                  <a:srgbClr val="020202"/>
                </a:solidFill>
                <a:latin typeface="Gill Sans MT"/>
                <a:cs typeface="Gill Sans MT"/>
              </a:rPr>
              <a:t>Energy Storage</a:t>
            </a:r>
            <a:r>
              <a:rPr sz="1627" b="1" spc="-89" dirty="0">
                <a:solidFill>
                  <a:srgbClr val="020202"/>
                </a:solidFill>
                <a:latin typeface="Gill Sans MT"/>
                <a:cs typeface="Gill Sans MT"/>
              </a:rPr>
              <a:t> </a:t>
            </a:r>
            <a:r>
              <a:rPr sz="1627" b="1" spc="-26" dirty="0">
                <a:solidFill>
                  <a:srgbClr val="020202"/>
                </a:solidFill>
                <a:latin typeface="Gill Sans MT"/>
                <a:cs typeface="Gill Sans MT"/>
              </a:rPr>
              <a:t>Market </a:t>
            </a:r>
            <a:r>
              <a:rPr sz="1627" b="1" spc="-21" dirty="0">
                <a:latin typeface="Gill Sans MT"/>
                <a:cs typeface="Gill Sans MT"/>
              </a:rPr>
              <a:t>Value</a:t>
            </a:r>
            <a:r>
              <a:rPr sz="1627" b="1" spc="-73" dirty="0">
                <a:latin typeface="Gill Sans MT"/>
                <a:cs typeface="Gill Sans MT"/>
              </a:rPr>
              <a:t> </a:t>
            </a:r>
            <a:r>
              <a:rPr sz="1627" b="1" spc="-21" dirty="0">
                <a:latin typeface="Gill Sans MT"/>
                <a:cs typeface="Gill Sans MT"/>
              </a:rPr>
              <a:t>Share</a:t>
            </a:r>
            <a:r>
              <a:rPr sz="1627" b="1" spc="-68" dirty="0">
                <a:latin typeface="Gill Sans MT"/>
                <a:cs typeface="Gill Sans MT"/>
              </a:rPr>
              <a:t> </a:t>
            </a:r>
            <a:r>
              <a:rPr sz="1627" b="1" dirty="0">
                <a:latin typeface="Gill Sans MT"/>
                <a:cs typeface="Gill Sans MT"/>
              </a:rPr>
              <a:t>by </a:t>
            </a:r>
            <a:r>
              <a:rPr sz="1627" b="1" spc="-26" dirty="0">
                <a:latin typeface="Gill Sans MT"/>
                <a:cs typeface="Gill Sans MT"/>
              </a:rPr>
              <a:t>Application</a:t>
            </a:r>
            <a:r>
              <a:rPr sz="1627" b="1" spc="-21" dirty="0">
                <a:latin typeface="Gill Sans MT"/>
                <a:cs typeface="Gill Sans MT"/>
              </a:rPr>
              <a:t> </a:t>
            </a:r>
            <a:r>
              <a:rPr sz="1627" b="1" spc="32" dirty="0">
                <a:latin typeface="Gill Sans MT"/>
                <a:cs typeface="Gill Sans MT"/>
              </a:rPr>
              <a:t>2018</a:t>
            </a:r>
            <a:endParaRPr sz="1627">
              <a:latin typeface="Gill Sans MT"/>
              <a:cs typeface="Gill Sans MT"/>
            </a:endParaRPr>
          </a:p>
        </p:txBody>
      </p:sp>
      <p:pic>
        <p:nvPicPr>
          <p:cNvPr id="24" name="object 24"/>
          <p:cNvPicPr/>
          <p:nvPr/>
        </p:nvPicPr>
        <p:blipFill>
          <a:blip r:embed="rId2" cstate="print"/>
          <a:stretch>
            <a:fillRect/>
          </a:stretch>
        </p:blipFill>
        <p:spPr>
          <a:xfrm>
            <a:off x="6594064" y="3046095"/>
            <a:ext cx="5517464" cy="3190398"/>
          </a:xfrm>
          <a:prstGeom prst="rect">
            <a:avLst/>
          </a:prstGeom>
        </p:spPr>
      </p:pic>
      <p:sp>
        <p:nvSpPr>
          <p:cNvPr id="25" name="object 25"/>
          <p:cNvSpPr txBox="1"/>
          <p:nvPr/>
        </p:nvSpPr>
        <p:spPr>
          <a:xfrm>
            <a:off x="1578425" y="2592703"/>
            <a:ext cx="3913823" cy="366351"/>
          </a:xfrm>
          <a:prstGeom prst="rect">
            <a:avLst/>
          </a:prstGeom>
        </p:spPr>
        <p:txBody>
          <a:bodyPr vert="horz" wrap="square" lIns="0" tIns="16669" rIns="0" bIns="0" rtlCol="0">
            <a:spAutoFit/>
          </a:bodyPr>
          <a:lstStyle/>
          <a:p>
            <a:pPr marL="13335">
              <a:lnSpc>
                <a:spcPts val="1365"/>
              </a:lnSpc>
              <a:spcBef>
                <a:spcPts val="131"/>
              </a:spcBef>
              <a:tabLst>
                <a:tab pos="3323082" algn="l"/>
              </a:tabLst>
            </a:pPr>
            <a:r>
              <a:rPr sz="1155" b="1" spc="-11" dirty="0">
                <a:latin typeface="Gill Sans MT"/>
                <a:cs typeface="Gill Sans MT"/>
              </a:rPr>
              <a:t>$144.95</a:t>
            </a:r>
            <a:r>
              <a:rPr sz="1155" b="1" dirty="0">
                <a:latin typeface="Gill Sans MT"/>
                <a:cs typeface="Gill Sans MT"/>
              </a:rPr>
              <a:t>	</a:t>
            </a:r>
            <a:r>
              <a:rPr sz="1155" b="1" spc="-11" dirty="0">
                <a:latin typeface="Gill Sans MT"/>
                <a:cs typeface="Gill Sans MT"/>
              </a:rPr>
              <a:t>$211.20</a:t>
            </a:r>
            <a:endParaRPr sz="1155">
              <a:latin typeface="Gill Sans MT"/>
              <a:cs typeface="Gill Sans MT"/>
            </a:endParaRPr>
          </a:p>
          <a:p>
            <a:pPr marL="93345">
              <a:lnSpc>
                <a:spcPts val="1360"/>
              </a:lnSpc>
              <a:tabLst>
                <a:tab pos="3403092" algn="l"/>
              </a:tabLst>
            </a:pPr>
            <a:r>
              <a:rPr sz="1155" b="1" spc="-11" dirty="0">
                <a:latin typeface="Gill Sans MT"/>
                <a:cs typeface="Gill Sans MT"/>
              </a:rPr>
              <a:t>Billion</a:t>
            </a:r>
            <a:r>
              <a:rPr sz="1155" b="1" dirty="0">
                <a:latin typeface="Gill Sans MT"/>
                <a:cs typeface="Gill Sans MT"/>
              </a:rPr>
              <a:t>	</a:t>
            </a:r>
            <a:r>
              <a:rPr sz="1155" b="1" spc="-11" dirty="0">
                <a:latin typeface="Gill Sans MT"/>
                <a:cs typeface="Gill Sans MT"/>
              </a:rPr>
              <a:t>Billion</a:t>
            </a:r>
            <a:endParaRPr sz="1155">
              <a:latin typeface="Gill Sans MT"/>
              <a:cs typeface="Gill Sans MT"/>
            </a:endParaRPr>
          </a:p>
        </p:txBody>
      </p:sp>
      <p:sp>
        <p:nvSpPr>
          <p:cNvPr id="26" name="object 26"/>
          <p:cNvSpPr txBox="1">
            <a:spLocks noGrp="1"/>
          </p:cNvSpPr>
          <p:nvPr>
            <p:ph type="sldNum" sz="quarter" idx="7"/>
          </p:nvPr>
        </p:nvSpPr>
        <p:spPr>
          <a:xfrm>
            <a:off x="12361516" y="7252484"/>
            <a:ext cx="295410" cy="218201"/>
          </a:xfrm>
          <a:prstGeom prst="rect">
            <a:avLst/>
          </a:prstGeom>
        </p:spPr>
        <p:txBody>
          <a:bodyPr vert="horz" wrap="square" lIns="0" tIns="0" rIns="0" bIns="0" rtlCol="0">
            <a:spAutoFit/>
          </a:bodyPr>
          <a:lstStyle/>
          <a:p>
            <a:pPr marL="40005"/>
            <a:r>
              <a:rPr spc="-26" dirty="0"/>
              <a:t>1</a:t>
            </a:r>
            <a:r>
              <a:rPr lang="en-US" spc="-26" dirty="0"/>
              <a:t>3</a:t>
            </a:r>
            <a:endParaRPr spc="-26" dirty="0"/>
          </a:p>
        </p:txBody>
      </p:sp>
      <p:sp>
        <p:nvSpPr>
          <p:cNvPr id="29" name="object 222">
            <a:extLst>
              <a:ext uri="{FF2B5EF4-FFF2-40B4-BE49-F238E27FC236}">
                <a16:creationId xmlns:a16="http://schemas.microsoft.com/office/drawing/2014/main" id="{E7BF1CE8-3282-0668-8377-63D9F1BD0C77}"/>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30" name="object 222">
            <a:extLst>
              <a:ext uri="{FF2B5EF4-FFF2-40B4-BE49-F238E27FC236}">
                <a16:creationId xmlns:a16="http://schemas.microsoft.com/office/drawing/2014/main" id="{8FDCFF56-F58B-8A9B-792B-17BA972D6832}"/>
              </a:ext>
            </a:extLst>
          </p:cNvPr>
          <p:cNvSpPr txBox="1">
            <a:spLocks/>
          </p:cNvSpPr>
          <p:nvPr/>
        </p:nvSpPr>
        <p:spPr>
          <a:xfrm>
            <a:off x="553402" y="7396898"/>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28" name="Picture 27" descr="A green and black logo&#10;&#10;Description automatically generated">
            <a:extLst>
              <a:ext uri="{FF2B5EF4-FFF2-40B4-BE49-F238E27FC236}">
                <a16:creationId xmlns:a16="http://schemas.microsoft.com/office/drawing/2014/main" id="{27390EFC-A967-24EF-69BF-2C50D13667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4E52E9-DA3A-719B-4CAF-8A0C6F290A11}"/>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2" cstate="print"/>
          <a:stretch>
            <a:fillRect/>
          </a:stretch>
        </p:blipFill>
        <p:spPr>
          <a:xfrm>
            <a:off x="426698" y="1829143"/>
            <a:ext cx="12000827" cy="4904227"/>
          </a:xfrm>
          <a:prstGeom prst="rect">
            <a:avLst/>
          </a:prstGeom>
        </p:spPr>
      </p:pic>
      <p:sp>
        <p:nvSpPr>
          <p:cNvPr id="3" name="object 3"/>
          <p:cNvSpPr txBox="1">
            <a:spLocks noGrp="1"/>
          </p:cNvSpPr>
          <p:nvPr>
            <p:ph type="title"/>
          </p:nvPr>
        </p:nvSpPr>
        <p:spPr>
          <a:xfrm>
            <a:off x="616081" y="792031"/>
            <a:ext cx="12209525" cy="475995"/>
          </a:xfrm>
          <a:prstGeom prst="rect">
            <a:avLst/>
          </a:prstGeom>
        </p:spPr>
        <p:txBody>
          <a:bodyPr vert="horz" wrap="square" lIns="0" tIns="63341" rIns="0" bIns="0" rtlCol="0">
            <a:spAutoFit/>
          </a:bodyPr>
          <a:lstStyle/>
          <a:p>
            <a:pPr marL="13335">
              <a:spcBef>
                <a:spcPts val="105"/>
              </a:spcBef>
            </a:pPr>
            <a:r>
              <a:rPr spc="-58" dirty="0">
                <a:solidFill>
                  <a:schemeClr val="bg1"/>
                </a:solidFill>
              </a:rPr>
              <a:t>Addressable</a:t>
            </a:r>
            <a:r>
              <a:rPr spc="-73" dirty="0">
                <a:solidFill>
                  <a:schemeClr val="bg1"/>
                </a:solidFill>
              </a:rPr>
              <a:t> </a:t>
            </a:r>
            <a:r>
              <a:rPr spc="-26" dirty="0">
                <a:solidFill>
                  <a:schemeClr val="bg1"/>
                </a:solidFill>
              </a:rPr>
              <a:t>Markets</a:t>
            </a:r>
          </a:p>
        </p:txBody>
      </p:sp>
      <p:sp>
        <p:nvSpPr>
          <p:cNvPr id="5" name="object 5"/>
          <p:cNvSpPr txBox="1">
            <a:spLocks noGrp="1"/>
          </p:cNvSpPr>
          <p:nvPr>
            <p:ph type="sldNum" sz="quarter" idx="7"/>
          </p:nvPr>
        </p:nvSpPr>
        <p:spPr>
          <a:xfrm>
            <a:off x="12361516" y="7252484"/>
            <a:ext cx="295410" cy="218201"/>
          </a:xfrm>
          <a:prstGeom prst="rect">
            <a:avLst/>
          </a:prstGeom>
        </p:spPr>
        <p:txBody>
          <a:bodyPr vert="horz" wrap="square" lIns="0" tIns="0" rIns="0" bIns="0" rtlCol="0">
            <a:spAutoFit/>
          </a:bodyPr>
          <a:lstStyle/>
          <a:p>
            <a:pPr marL="40005"/>
            <a:r>
              <a:rPr lang="en-US" spc="-26" dirty="0"/>
              <a:t>14</a:t>
            </a:r>
            <a:endParaRPr spc="-26" dirty="0"/>
          </a:p>
        </p:txBody>
      </p:sp>
      <p:sp>
        <p:nvSpPr>
          <p:cNvPr id="4" name="object 4"/>
          <p:cNvSpPr txBox="1"/>
          <p:nvPr/>
        </p:nvSpPr>
        <p:spPr>
          <a:xfrm>
            <a:off x="586740" y="1462558"/>
            <a:ext cx="5760720" cy="255839"/>
          </a:xfrm>
          <a:prstGeom prst="rect">
            <a:avLst/>
          </a:prstGeom>
        </p:spPr>
        <p:txBody>
          <a:bodyPr vert="horz" wrap="square" lIns="0" tIns="13335" rIns="0" bIns="0" rtlCol="0">
            <a:spAutoFit/>
          </a:bodyPr>
          <a:lstStyle/>
          <a:p>
            <a:pPr marL="13335">
              <a:spcBef>
                <a:spcPts val="105"/>
              </a:spcBef>
            </a:pPr>
            <a:r>
              <a:rPr sz="1575" b="1" spc="-79" dirty="0">
                <a:solidFill>
                  <a:schemeClr val="tx1"/>
                </a:solidFill>
                <a:latin typeface="Gill Sans MT"/>
                <a:cs typeface="Gill Sans MT"/>
              </a:rPr>
              <a:t>PRIMARY</a:t>
            </a:r>
            <a:r>
              <a:rPr sz="1575" b="1" spc="-42" dirty="0">
                <a:solidFill>
                  <a:schemeClr val="tx1"/>
                </a:solidFill>
                <a:latin typeface="Gill Sans MT"/>
                <a:cs typeface="Gill Sans MT"/>
              </a:rPr>
              <a:t> </a:t>
            </a:r>
            <a:r>
              <a:rPr sz="1575" b="1" spc="-152" dirty="0">
                <a:solidFill>
                  <a:schemeClr val="tx1"/>
                </a:solidFill>
                <a:latin typeface="Gill Sans MT"/>
                <a:cs typeface="Gill Sans MT"/>
              </a:rPr>
              <a:t>FOCUS:</a:t>
            </a:r>
            <a:r>
              <a:rPr sz="1575" b="1" spc="21" dirty="0">
                <a:solidFill>
                  <a:schemeClr val="tx1"/>
                </a:solidFill>
                <a:latin typeface="Gill Sans MT"/>
                <a:cs typeface="Gill Sans MT"/>
              </a:rPr>
              <a:t> </a:t>
            </a:r>
            <a:r>
              <a:rPr sz="1575" b="1" spc="-184" dirty="0">
                <a:solidFill>
                  <a:schemeClr val="tx1"/>
                </a:solidFill>
                <a:latin typeface="Gill Sans MT"/>
                <a:cs typeface="Gill Sans MT"/>
              </a:rPr>
              <a:t>STATIONARY</a:t>
            </a:r>
            <a:r>
              <a:rPr sz="1575" b="1" spc="-37" dirty="0">
                <a:solidFill>
                  <a:schemeClr val="tx1"/>
                </a:solidFill>
                <a:latin typeface="Gill Sans MT"/>
                <a:cs typeface="Gill Sans MT"/>
              </a:rPr>
              <a:t> </a:t>
            </a:r>
            <a:r>
              <a:rPr sz="1575" b="1" spc="-152" dirty="0">
                <a:solidFill>
                  <a:schemeClr val="tx1"/>
                </a:solidFill>
                <a:latin typeface="Gill Sans MT"/>
                <a:cs typeface="Gill Sans MT"/>
              </a:rPr>
              <a:t>ENERGY</a:t>
            </a:r>
            <a:r>
              <a:rPr sz="1575" b="1" spc="-42" dirty="0">
                <a:solidFill>
                  <a:schemeClr val="tx1"/>
                </a:solidFill>
                <a:latin typeface="Gill Sans MT"/>
                <a:cs typeface="Gill Sans MT"/>
              </a:rPr>
              <a:t> </a:t>
            </a:r>
            <a:r>
              <a:rPr sz="1575" b="1" spc="-158" dirty="0">
                <a:solidFill>
                  <a:schemeClr val="tx1"/>
                </a:solidFill>
                <a:latin typeface="Gill Sans MT"/>
                <a:cs typeface="Gill Sans MT"/>
              </a:rPr>
              <a:t>STORAGE</a:t>
            </a:r>
            <a:r>
              <a:rPr sz="1575" b="1" spc="-32" dirty="0">
                <a:solidFill>
                  <a:schemeClr val="tx1"/>
                </a:solidFill>
                <a:latin typeface="Gill Sans MT"/>
                <a:cs typeface="Gill Sans MT"/>
              </a:rPr>
              <a:t> </a:t>
            </a:r>
            <a:r>
              <a:rPr sz="1575" b="1" spc="-116" dirty="0">
                <a:solidFill>
                  <a:schemeClr val="tx1"/>
                </a:solidFill>
                <a:latin typeface="Gill Sans MT"/>
                <a:cs typeface="Gill Sans MT"/>
              </a:rPr>
              <a:t>SOLUTIONS</a:t>
            </a:r>
            <a:endParaRPr sz="1575" dirty="0">
              <a:solidFill>
                <a:schemeClr val="tx1"/>
              </a:solidFill>
              <a:latin typeface="Gill Sans MT"/>
              <a:cs typeface="Gill Sans MT"/>
            </a:endParaRPr>
          </a:p>
        </p:txBody>
      </p:sp>
      <p:sp>
        <p:nvSpPr>
          <p:cNvPr id="6" name="object 222">
            <a:extLst>
              <a:ext uri="{FF2B5EF4-FFF2-40B4-BE49-F238E27FC236}">
                <a16:creationId xmlns:a16="http://schemas.microsoft.com/office/drawing/2014/main" id="{DD5FBB6D-CD7D-74EB-4FF9-15A2596EC671}"/>
              </a:ext>
            </a:extLst>
          </p:cNvPr>
          <p:cNvSpPr txBox="1">
            <a:spLocks/>
          </p:cNvSpPr>
          <p:nvPr/>
        </p:nvSpPr>
        <p:spPr>
          <a:xfrm>
            <a:off x="553402" y="7391705"/>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sp>
        <p:nvSpPr>
          <p:cNvPr id="8" name="object 222">
            <a:extLst>
              <a:ext uri="{FF2B5EF4-FFF2-40B4-BE49-F238E27FC236}">
                <a16:creationId xmlns:a16="http://schemas.microsoft.com/office/drawing/2014/main" id="{F2C93006-974B-F8DC-BFBA-4533E8A29BA2}"/>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pic>
        <p:nvPicPr>
          <p:cNvPr id="9" name="Picture 8" descr="A green and black logo&#10;&#10;Description automatically generated">
            <a:extLst>
              <a:ext uri="{FF2B5EF4-FFF2-40B4-BE49-F238E27FC236}">
                <a16:creationId xmlns:a16="http://schemas.microsoft.com/office/drawing/2014/main" id="{356B2A3E-5E3D-F3F3-8D8B-B903648FB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4391"/>
            <a:ext cx="13487400" cy="7772399"/>
          </a:xfrm>
          <a:prstGeom prst="rect">
            <a:avLst/>
          </a:prstGeom>
        </p:spPr>
      </p:pic>
      <p:sp>
        <p:nvSpPr>
          <p:cNvPr id="3" name="object 3"/>
          <p:cNvSpPr txBox="1"/>
          <p:nvPr/>
        </p:nvSpPr>
        <p:spPr>
          <a:xfrm>
            <a:off x="666753" y="1602578"/>
            <a:ext cx="2410301" cy="231666"/>
          </a:xfrm>
          <a:prstGeom prst="rect">
            <a:avLst/>
          </a:prstGeom>
        </p:spPr>
        <p:txBody>
          <a:bodyPr vert="horz" wrap="square" lIns="0" tIns="13335" rIns="0" bIns="0" rtlCol="0">
            <a:spAutoFit/>
          </a:bodyPr>
          <a:lstStyle/>
          <a:p>
            <a:pPr marL="13335">
              <a:spcBef>
                <a:spcPts val="105"/>
              </a:spcBef>
            </a:pPr>
            <a:r>
              <a:rPr sz="1418" b="1" spc="-158" dirty="0">
                <a:solidFill>
                  <a:srgbClr val="FFFFFF"/>
                </a:solidFill>
                <a:latin typeface="Gill Sans MT"/>
                <a:cs typeface="Gill Sans MT"/>
              </a:rPr>
              <a:t>STATIONARY</a:t>
            </a:r>
            <a:r>
              <a:rPr sz="1418" b="1" spc="-42" dirty="0">
                <a:solidFill>
                  <a:srgbClr val="FFFFFF"/>
                </a:solidFill>
                <a:latin typeface="Gill Sans MT"/>
                <a:cs typeface="Gill Sans MT"/>
              </a:rPr>
              <a:t> </a:t>
            </a:r>
            <a:r>
              <a:rPr sz="1418" b="1" spc="-110" dirty="0">
                <a:solidFill>
                  <a:srgbClr val="FFFFFF"/>
                </a:solidFill>
                <a:latin typeface="Gill Sans MT"/>
                <a:cs typeface="Gill Sans MT"/>
              </a:rPr>
              <a:t>APPLICATIONS</a:t>
            </a:r>
            <a:endParaRPr sz="1418">
              <a:latin typeface="Gill Sans MT"/>
              <a:cs typeface="Gill Sans MT"/>
            </a:endParaRPr>
          </a:p>
        </p:txBody>
      </p:sp>
      <p:sp>
        <p:nvSpPr>
          <p:cNvPr id="6" name="object 5">
            <a:extLst>
              <a:ext uri="{FF2B5EF4-FFF2-40B4-BE49-F238E27FC236}">
                <a16:creationId xmlns:a16="http://schemas.microsoft.com/office/drawing/2014/main" id="{E9C8FB19-D47F-2B23-3452-18A8CC9BD413}"/>
              </a:ext>
            </a:extLst>
          </p:cNvPr>
          <p:cNvSpPr txBox="1">
            <a:spLocks noGrp="1"/>
          </p:cNvSpPr>
          <p:nvPr>
            <p:ph type="sldNum" sz="quarter" idx="7"/>
          </p:nvPr>
        </p:nvSpPr>
        <p:spPr>
          <a:xfrm>
            <a:off x="12361516" y="7239336"/>
            <a:ext cx="295410" cy="436402"/>
          </a:xfrm>
          <a:prstGeom prst="rect">
            <a:avLst/>
          </a:prstGeom>
        </p:spPr>
        <p:txBody>
          <a:bodyPr vert="horz" wrap="square" lIns="0" tIns="0" rIns="0" bIns="0" rtlCol="0">
            <a:spAutoFit/>
          </a:bodyPr>
          <a:lstStyle/>
          <a:p>
            <a:pPr marL="40005"/>
            <a:r>
              <a:rPr lang="en-US" spc="-26" dirty="0">
                <a:solidFill>
                  <a:schemeClr val="bg1"/>
                </a:solidFill>
              </a:rPr>
              <a:t>157</a:t>
            </a:r>
            <a:endParaRPr spc="-26" dirty="0">
              <a:solidFill>
                <a:schemeClr val="bg1"/>
              </a:solidFill>
            </a:endParaRPr>
          </a:p>
        </p:txBody>
      </p:sp>
      <p:sp>
        <p:nvSpPr>
          <p:cNvPr id="7" name="object 222">
            <a:extLst>
              <a:ext uri="{FF2B5EF4-FFF2-40B4-BE49-F238E27FC236}">
                <a16:creationId xmlns:a16="http://schemas.microsoft.com/office/drawing/2014/main" id="{5DD41551-C75E-CB85-CED4-62DFCD0E1E34}"/>
              </a:ext>
            </a:extLst>
          </p:cNvPr>
          <p:cNvSpPr txBox="1">
            <a:spLocks/>
          </p:cNvSpPr>
          <p:nvPr/>
        </p:nvSpPr>
        <p:spPr>
          <a:xfrm>
            <a:off x="234634" y="7386777"/>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sp>
        <p:nvSpPr>
          <p:cNvPr id="5" name="object 222">
            <a:extLst>
              <a:ext uri="{FF2B5EF4-FFF2-40B4-BE49-F238E27FC236}">
                <a16:creationId xmlns:a16="http://schemas.microsoft.com/office/drawing/2014/main" id="{FC96A37C-868D-417E-7796-CD4B2386229A}"/>
              </a:ext>
            </a:extLst>
          </p:cNvPr>
          <p:cNvSpPr txBox="1">
            <a:spLocks/>
          </p:cNvSpPr>
          <p:nvPr/>
        </p:nvSpPr>
        <p:spPr>
          <a:xfrm>
            <a:off x="4038600" y="7192878"/>
            <a:ext cx="4191000" cy="341343"/>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bg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bg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u="sng" dirty="0">
                <a:solidFill>
                  <a:schemeClr val="bg1"/>
                </a:solidFill>
                <a:latin typeface="Arial" panose="020B0604020202020204" pitchFamily="34" charset="0"/>
                <a:ea typeface="Times New Roman" panose="02020603050405020304" pitchFamily="18" charset="0"/>
              </a:rPr>
              <a:t> </a:t>
            </a:r>
            <a:r>
              <a:rPr lang="en-US" sz="1050" b="1" dirty="0">
                <a:solidFill>
                  <a:schemeClr val="bg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bg1"/>
                </a:solidFill>
                <a:latin typeface="Arial" panose="020B0604020202020204" pitchFamily="34" charset="0"/>
                <a:ea typeface="Times New Roman" panose="02020603050405020304" pitchFamily="18" charset="0"/>
              </a:rPr>
              <a:t> </a:t>
            </a:r>
          </a:p>
        </p:txBody>
      </p:sp>
      <p:sp>
        <p:nvSpPr>
          <p:cNvPr id="4" name="Rectangle 3">
            <a:extLst>
              <a:ext uri="{FF2B5EF4-FFF2-40B4-BE49-F238E27FC236}">
                <a16:creationId xmlns:a16="http://schemas.microsoft.com/office/drawing/2014/main" id="{DAC21603-5A23-B645-A15E-85458C9C2309}"/>
              </a:ext>
            </a:extLst>
          </p:cNvPr>
          <p:cNvSpPr/>
          <p:nvPr/>
        </p:nvSpPr>
        <p:spPr>
          <a:xfrm>
            <a:off x="609600" y="762000"/>
            <a:ext cx="6324600" cy="684190"/>
          </a:xfrm>
          <a:prstGeom prst="rect">
            <a:avLst/>
          </a:prstGeom>
          <a:solidFill>
            <a:srgbClr val="9CB2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een and black logo&#10;&#10;Description automatically generated">
            <a:extLst>
              <a:ext uri="{FF2B5EF4-FFF2-40B4-BE49-F238E27FC236}">
                <a16:creationId xmlns:a16="http://schemas.microsoft.com/office/drawing/2014/main" id="{CF96A95B-2AB1-1299-C4E0-EF8A76744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3986" y="178704"/>
            <a:ext cx="1218014" cy="1190131"/>
          </a:xfrm>
          <a:prstGeom prst="rect">
            <a:avLst/>
          </a:prstGeom>
        </p:spPr>
      </p:pic>
      <p:sp>
        <p:nvSpPr>
          <p:cNvPr id="13" name="object 3">
            <a:extLst>
              <a:ext uri="{FF2B5EF4-FFF2-40B4-BE49-F238E27FC236}">
                <a16:creationId xmlns:a16="http://schemas.microsoft.com/office/drawing/2014/main" id="{491B91E8-C036-EE7A-921E-D072ACF6B17B}"/>
              </a:ext>
            </a:extLst>
          </p:cNvPr>
          <p:cNvSpPr txBox="1">
            <a:spLocks/>
          </p:cNvSpPr>
          <p:nvPr/>
        </p:nvSpPr>
        <p:spPr>
          <a:xfrm>
            <a:off x="771286" y="773770"/>
            <a:ext cx="12209525" cy="525624"/>
          </a:xfrm>
          <a:prstGeom prst="rect">
            <a:avLst/>
          </a:prstGeom>
        </p:spPr>
        <p:txBody>
          <a:bodyPr vert="horz" wrap="square" lIns="0" tIns="63341" rIns="0" bIns="0" rtlCol="0">
            <a:spAutoFit/>
          </a:bodyPr>
          <a:lstStyle>
            <a:lvl1pPr>
              <a:defRPr>
                <a:latin typeface="+mj-lt"/>
                <a:ea typeface="+mj-ea"/>
                <a:cs typeface="+mj-cs"/>
              </a:defRPr>
            </a:lvl1pPr>
          </a:lstStyle>
          <a:p>
            <a:pPr marL="13335">
              <a:spcBef>
                <a:spcPts val="105"/>
              </a:spcBef>
            </a:pPr>
            <a:r>
              <a:rPr lang="en-US" sz="3000" b="1" spc="-26" dirty="0">
                <a:solidFill>
                  <a:schemeClr val="bg1"/>
                </a:solidFill>
                <a:latin typeface="Tahoma" panose="020B0604030504040204" pitchFamily="34" charset="0"/>
                <a:ea typeface="Tahoma" panose="020B0604030504040204" pitchFamily="34" charset="0"/>
                <a:cs typeface="Tahoma" panose="020B0604030504040204" pitchFamily="34" charset="0"/>
              </a:rPr>
              <a:t>Market Applications</a:t>
            </a:r>
          </a:p>
        </p:txBody>
      </p:sp>
      <p:sp>
        <p:nvSpPr>
          <p:cNvPr id="14" name="Rectangle: Rounded Corners 13">
            <a:extLst>
              <a:ext uri="{FF2B5EF4-FFF2-40B4-BE49-F238E27FC236}">
                <a16:creationId xmlns:a16="http://schemas.microsoft.com/office/drawing/2014/main" id="{7D9EC869-34F1-8227-E2BC-066A05779062}"/>
              </a:ext>
            </a:extLst>
          </p:cNvPr>
          <p:cNvSpPr/>
          <p:nvPr/>
        </p:nvSpPr>
        <p:spPr>
          <a:xfrm>
            <a:off x="2590800" y="2514600"/>
            <a:ext cx="12954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D2F954-1349-AB0A-BF29-19BBDB2FAF7E}"/>
              </a:ext>
            </a:extLst>
          </p:cNvPr>
          <p:cNvSpPr txBox="1"/>
          <p:nvPr/>
        </p:nvSpPr>
        <p:spPr>
          <a:xfrm>
            <a:off x="2702936" y="2717988"/>
            <a:ext cx="1071127"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12 kWh</a:t>
            </a:r>
          </a:p>
        </p:txBody>
      </p:sp>
      <p:sp>
        <p:nvSpPr>
          <p:cNvPr id="16" name="Rectangle: Rounded Corners 15">
            <a:extLst>
              <a:ext uri="{FF2B5EF4-FFF2-40B4-BE49-F238E27FC236}">
                <a16:creationId xmlns:a16="http://schemas.microsoft.com/office/drawing/2014/main" id="{3C5EEE86-4142-12CB-4989-77563BAE848A}"/>
              </a:ext>
            </a:extLst>
          </p:cNvPr>
          <p:cNvSpPr/>
          <p:nvPr/>
        </p:nvSpPr>
        <p:spPr>
          <a:xfrm>
            <a:off x="4648200" y="2514600"/>
            <a:ext cx="12954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3AABBA8-3F0C-FB9D-62B8-7667892BB9AF}"/>
              </a:ext>
            </a:extLst>
          </p:cNvPr>
          <p:cNvSpPr txBox="1"/>
          <p:nvPr/>
        </p:nvSpPr>
        <p:spPr>
          <a:xfrm>
            <a:off x="4760336" y="2717988"/>
            <a:ext cx="1071127"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60 kWh</a:t>
            </a:r>
          </a:p>
        </p:txBody>
      </p:sp>
      <p:sp>
        <p:nvSpPr>
          <p:cNvPr id="18" name="Rectangle: Rounded Corners 17">
            <a:extLst>
              <a:ext uri="{FF2B5EF4-FFF2-40B4-BE49-F238E27FC236}">
                <a16:creationId xmlns:a16="http://schemas.microsoft.com/office/drawing/2014/main" id="{95B342E8-0B9F-8CF2-D13E-3D9630BEC4E5}"/>
              </a:ext>
            </a:extLst>
          </p:cNvPr>
          <p:cNvSpPr/>
          <p:nvPr/>
        </p:nvSpPr>
        <p:spPr>
          <a:xfrm>
            <a:off x="6877694" y="2514600"/>
            <a:ext cx="12954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3986913-B3B6-F0AF-AA64-B5575F1A44DF}"/>
              </a:ext>
            </a:extLst>
          </p:cNvPr>
          <p:cNvSpPr txBox="1"/>
          <p:nvPr/>
        </p:nvSpPr>
        <p:spPr>
          <a:xfrm>
            <a:off x="6916092" y="2717988"/>
            <a:ext cx="1218603"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150 kWh</a:t>
            </a:r>
          </a:p>
        </p:txBody>
      </p:sp>
      <p:sp>
        <p:nvSpPr>
          <p:cNvPr id="20" name="Rectangle: Rounded Corners 19">
            <a:extLst>
              <a:ext uri="{FF2B5EF4-FFF2-40B4-BE49-F238E27FC236}">
                <a16:creationId xmlns:a16="http://schemas.microsoft.com/office/drawing/2014/main" id="{1A3BC3F2-8694-CA22-BC2B-C46D1C8E29D0}"/>
              </a:ext>
            </a:extLst>
          </p:cNvPr>
          <p:cNvSpPr/>
          <p:nvPr/>
        </p:nvSpPr>
        <p:spPr>
          <a:xfrm>
            <a:off x="9824387" y="2514600"/>
            <a:ext cx="12954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A232393-0090-9D37-2C94-ABA074A6980E}"/>
              </a:ext>
            </a:extLst>
          </p:cNvPr>
          <p:cNvSpPr txBox="1"/>
          <p:nvPr/>
        </p:nvSpPr>
        <p:spPr>
          <a:xfrm>
            <a:off x="9970185" y="2717988"/>
            <a:ext cx="1003801"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1 MWh</a:t>
            </a:r>
          </a:p>
        </p:txBody>
      </p:sp>
      <p:sp>
        <p:nvSpPr>
          <p:cNvPr id="22" name="Rectangle: Rounded Corners 21">
            <a:extLst>
              <a:ext uri="{FF2B5EF4-FFF2-40B4-BE49-F238E27FC236}">
                <a16:creationId xmlns:a16="http://schemas.microsoft.com/office/drawing/2014/main" id="{AADCD287-6CB4-DEC2-5FEB-47E6CBAAC84B}"/>
              </a:ext>
            </a:extLst>
          </p:cNvPr>
          <p:cNvSpPr/>
          <p:nvPr/>
        </p:nvSpPr>
        <p:spPr>
          <a:xfrm>
            <a:off x="7924800" y="4953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0056BB-F302-EE4D-4F20-0E29F7F54F92}"/>
              </a:ext>
            </a:extLst>
          </p:cNvPr>
          <p:cNvSpPr txBox="1"/>
          <p:nvPr/>
        </p:nvSpPr>
        <p:spPr>
          <a:xfrm>
            <a:off x="8005179" y="4996978"/>
            <a:ext cx="721672"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1 MWh</a:t>
            </a:r>
          </a:p>
        </p:txBody>
      </p:sp>
      <p:sp>
        <p:nvSpPr>
          <p:cNvPr id="24" name="Rectangle: Rounded Corners 23">
            <a:extLst>
              <a:ext uri="{FF2B5EF4-FFF2-40B4-BE49-F238E27FC236}">
                <a16:creationId xmlns:a16="http://schemas.microsoft.com/office/drawing/2014/main" id="{2EA42FCF-2C31-6972-668B-602540DAAB60}"/>
              </a:ext>
            </a:extLst>
          </p:cNvPr>
          <p:cNvSpPr/>
          <p:nvPr/>
        </p:nvSpPr>
        <p:spPr>
          <a:xfrm>
            <a:off x="8956366" y="4953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93EB6FB-7646-DAE1-979D-DBD890C8CA52}"/>
              </a:ext>
            </a:extLst>
          </p:cNvPr>
          <p:cNvSpPr txBox="1"/>
          <p:nvPr/>
        </p:nvSpPr>
        <p:spPr>
          <a:xfrm>
            <a:off x="8963809" y="4996978"/>
            <a:ext cx="867545"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1.5 MWh</a:t>
            </a:r>
          </a:p>
        </p:txBody>
      </p:sp>
      <p:sp>
        <p:nvSpPr>
          <p:cNvPr id="26" name="Rectangle: Rounded Corners 25">
            <a:extLst>
              <a:ext uri="{FF2B5EF4-FFF2-40B4-BE49-F238E27FC236}">
                <a16:creationId xmlns:a16="http://schemas.microsoft.com/office/drawing/2014/main" id="{FBFBDB06-568B-CEC2-5130-1B09C643FF27}"/>
              </a:ext>
            </a:extLst>
          </p:cNvPr>
          <p:cNvSpPr/>
          <p:nvPr/>
        </p:nvSpPr>
        <p:spPr>
          <a:xfrm>
            <a:off x="9970185" y="4953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7AF0781-C9A1-CCE3-7E8B-3299E1F8ABA1}"/>
              </a:ext>
            </a:extLst>
          </p:cNvPr>
          <p:cNvSpPr txBox="1"/>
          <p:nvPr/>
        </p:nvSpPr>
        <p:spPr>
          <a:xfrm>
            <a:off x="10087743" y="4996978"/>
            <a:ext cx="721672"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2 MWh</a:t>
            </a:r>
          </a:p>
        </p:txBody>
      </p:sp>
      <p:sp>
        <p:nvSpPr>
          <p:cNvPr id="31" name="Rectangle: Rounded Corners 30">
            <a:extLst>
              <a:ext uri="{FF2B5EF4-FFF2-40B4-BE49-F238E27FC236}">
                <a16:creationId xmlns:a16="http://schemas.microsoft.com/office/drawing/2014/main" id="{1AD50B27-09D0-33F8-E661-D510EBD65C6B}"/>
              </a:ext>
            </a:extLst>
          </p:cNvPr>
          <p:cNvSpPr/>
          <p:nvPr/>
        </p:nvSpPr>
        <p:spPr>
          <a:xfrm>
            <a:off x="10987429" y="4953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FC0D225-5E27-2958-1FCD-4AACF1275BE0}"/>
              </a:ext>
            </a:extLst>
          </p:cNvPr>
          <p:cNvSpPr txBox="1"/>
          <p:nvPr/>
        </p:nvSpPr>
        <p:spPr>
          <a:xfrm>
            <a:off x="11104987" y="4996978"/>
            <a:ext cx="721672"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3 MWh</a:t>
            </a:r>
          </a:p>
        </p:txBody>
      </p:sp>
      <p:sp>
        <p:nvSpPr>
          <p:cNvPr id="33" name="Rectangle: Rounded Corners 32">
            <a:extLst>
              <a:ext uri="{FF2B5EF4-FFF2-40B4-BE49-F238E27FC236}">
                <a16:creationId xmlns:a16="http://schemas.microsoft.com/office/drawing/2014/main" id="{6E2C3DBB-26AA-A295-E7C8-8D8D32887292}"/>
              </a:ext>
            </a:extLst>
          </p:cNvPr>
          <p:cNvSpPr/>
          <p:nvPr/>
        </p:nvSpPr>
        <p:spPr>
          <a:xfrm>
            <a:off x="12057784" y="4953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65EE4BD-A76B-31C9-4695-1FDC10E1549E}"/>
              </a:ext>
            </a:extLst>
          </p:cNvPr>
          <p:cNvSpPr txBox="1"/>
          <p:nvPr/>
        </p:nvSpPr>
        <p:spPr>
          <a:xfrm>
            <a:off x="12175342" y="4996978"/>
            <a:ext cx="721672"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4 MWh</a:t>
            </a:r>
          </a:p>
        </p:txBody>
      </p:sp>
      <p:sp>
        <p:nvSpPr>
          <p:cNvPr id="35" name="Rectangle: Rounded Corners 34">
            <a:extLst>
              <a:ext uri="{FF2B5EF4-FFF2-40B4-BE49-F238E27FC236}">
                <a16:creationId xmlns:a16="http://schemas.microsoft.com/office/drawing/2014/main" id="{E9C7FFA7-C579-0C0D-846D-521B7B90B854}"/>
              </a:ext>
            </a:extLst>
          </p:cNvPr>
          <p:cNvSpPr/>
          <p:nvPr/>
        </p:nvSpPr>
        <p:spPr>
          <a:xfrm>
            <a:off x="5791200" y="4953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8AD6A1A-5E54-95CB-5CB9-EE7E398CCC7E}"/>
              </a:ext>
            </a:extLst>
          </p:cNvPr>
          <p:cNvSpPr txBox="1"/>
          <p:nvPr/>
        </p:nvSpPr>
        <p:spPr>
          <a:xfrm>
            <a:off x="5796239" y="4996978"/>
            <a:ext cx="872355"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180 kWh</a:t>
            </a:r>
          </a:p>
        </p:txBody>
      </p:sp>
      <p:sp>
        <p:nvSpPr>
          <p:cNvPr id="37" name="Rectangle: Rounded Corners 36">
            <a:extLst>
              <a:ext uri="{FF2B5EF4-FFF2-40B4-BE49-F238E27FC236}">
                <a16:creationId xmlns:a16="http://schemas.microsoft.com/office/drawing/2014/main" id="{CB945A33-7BA9-FCB8-C304-F7438BF8A4F7}"/>
              </a:ext>
            </a:extLst>
          </p:cNvPr>
          <p:cNvSpPr/>
          <p:nvPr/>
        </p:nvSpPr>
        <p:spPr>
          <a:xfrm>
            <a:off x="4773956" y="4944978"/>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56AE5A7-A5FE-D263-F6DD-BBE8DCD05673}"/>
              </a:ext>
            </a:extLst>
          </p:cNvPr>
          <p:cNvSpPr txBox="1"/>
          <p:nvPr/>
        </p:nvSpPr>
        <p:spPr>
          <a:xfrm>
            <a:off x="4778995" y="4988956"/>
            <a:ext cx="872355"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120 kWh</a:t>
            </a:r>
          </a:p>
        </p:txBody>
      </p:sp>
      <p:sp>
        <p:nvSpPr>
          <p:cNvPr id="39" name="Rectangle: Rounded Corners 38">
            <a:extLst>
              <a:ext uri="{FF2B5EF4-FFF2-40B4-BE49-F238E27FC236}">
                <a16:creationId xmlns:a16="http://schemas.microsoft.com/office/drawing/2014/main" id="{09F35A58-CB7F-30E9-0AAF-757298B79ECB}"/>
              </a:ext>
            </a:extLst>
          </p:cNvPr>
          <p:cNvSpPr/>
          <p:nvPr/>
        </p:nvSpPr>
        <p:spPr>
          <a:xfrm>
            <a:off x="3739664" y="4944978"/>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92FFF42-2213-1A26-77BE-7F8836F495EA}"/>
              </a:ext>
            </a:extLst>
          </p:cNvPr>
          <p:cNvSpPr txBox="1"/>
          <p:nvPr/>
        </p:nvSpPr>
        <p:spPr>
          <a:xfrm>
            <a:off x="3793595" y="4988956"/>
            <a:ext cx="774571"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60 kWh</a:t>
            </a:r>
          </a:p>
        </p:txBody>
      </p:sp>
      <p:sp>
        <p:nvSpPr>
          <p:cNvPr id="41" name="Rectangle: Rounded Corners 40">
            <a:extLst>
              <a:ext uri="{FF2B5EF4-FFF2-40B4-BE49-F238E27FC236}">
                <a16:creationId xmlns:a16="http://schemas.microsoft.com/office/drawing/2014/main" id="{24E24717-ED10-3C5D-6932-4F28ADE9FD55}"/>
              </a:ext>
            </a:extLst>
          </p:cNvPr>
          <p:cNvSpPr/>
          <p:nvPr/>
        </p:nvSpPr>
        <p:spPr>
          <a:xfrm>
            <a:off x="666753" y="6096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D08E73E-D4C0-6803-14B4-63088C4B151F}"/>
              </a:ext>
            </a:extLst>
          </p:cNvPr>
          <p:cNvSpPr txBox="1"/>
          <p:nvPr/>
        </p:nvSpPr>
        <p:spPr>
          <a:xfrm>
            <a:off x="757150" y="6148000"/>
            <a:ext cx="774571"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12 kWh</a:t>
            </a:r>
          </a:p>
        </p:txBody>
      </p:sp>
      <p:sp>
        <p:nvSpPr>
          <p:cNvPr id="43" name="Rectangle: Rounded Corners 42">
            <a:extLst>
              <a:ext uri="{FF2B5EF4-FFF2-40B4-BE49-F238E27FC236}">
                <a16:creationId xmlns:a16="http://schemas.microsoft.com/office/drawing/2014/main" id="{52A94D79-8D2E-231F-F790-E86ED6F5DC06}"/>
              </a:ext>
            </a:extLst>
          </p:cNvPr>
          <p:cNvSpPr/>
          <p:nvPr/>
        </p:nvSpPr>
        <p:spPr>
          <a:xfrm>
            <a:off x="1707379" y="6096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C7AC20A-C4F9-75FF-52E8-D8273734955A}"/>
              </a:ext>
            </a:extLst>
          </p:cNvPr>
          <p:cNvSpPr txBox="1"/>
          <p:nvPr/>
        </p:nvSpPr>
        <p:spPr>
          <a:xfrm>
            <a:off x="1797776" y="6148000"/>
            <a:ext cx="774571"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24 kWh</a:t>
            </a:r>
          </a:p>
        </p:txBody>
      </p:sp>
      <p:sp>
        <p:nvSpPr>
          <p:cNvPr id="45" name="Rectangle: Rounded Corners 44">
            <a:extLst>
              <a:ext uri="{FF2B5EF4-FFF2-40B4-BE49-F238E27FC236}">
                <a16:creationId xmlns:a16="http://schemas.microsoft.com/office/drawing/2014/main" id="{870B753A-5909-7A05-FF2E-9AD7AF078A9E}"/>
              </a:ext>
            </a:extLst>
          </p:cNvPr>
          <p:cNvSpPr/>
          <p:nvPr/>
        </p:nvSpPr>
        <p:spPr>
          <a:xfrm>
            <a:off x="2730881" y="6096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3FB9375-BBFA-3C2E-2ABE-89E54499198F}"/>
              </a:ext>
            </a:extLst>
          </p:cNvPr>
          <p:cNvSpPr txBox="1"/>
          <p:nvPr/>
        </p:nvSpPr>
        <p:spPr>
          <a:xfrm>
            <a:off x="2821278" y="6148000"/>
            <a:ext cx="774571"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36 kWh</a:t>
            </a:r>
          </a:p>
        </p:txBody>
      </p:sp>
      <p:sp>
        <p:nvSpPr>
          <p:cNvPr id="47" name="Rectangle: Rounded Corners 46">
            <a:extLst>
              <a:ext uri="{FF2B5EF4-FFF2-40B4-BE49-F238E27FC236}">
                <a16:creationId xmlns:a16="http://schemas.microsoft.com/office/drawing/2014/main" id="{CF90390A-7195-49CC-C11B-043E64F09028}"/>
              </a:ext>
            </a:extLst>
          </p:cNvPr>
          <p:cNvSpPr/>
          <p:nvPr/>
        </p:nvSpPr>
        <p:spPr>
          <a:xfrm>
            <a:off x="3754383" y="6096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68F3762-1091-8351-62A3-190C005A5FBC}"/>
              </a:ext>
            </a:extLst>
          </p:cNvPr>
          <p:cNvSpPr txBox="1"/>
          <p:nvPr/>
        </p:nvSpPr>
        <p:spPr>
          <a:xfrm>
            <a:off x="3844780" y="6148000"/>
            <a:ext cx="774571"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48 kWh</a:t>
            </a:r>
          </a:p>
        </p:txBody>
      </p:sp>
      <p:sp>
        <p:nvSpPr>
          <p:cNvPr id="49" name="Rectangle: Rounded Corners 48">
            <a:extLst>
              <a:ext uri="{FF2B5EF4-FFF2-40B4-BE49-F238E27FC236}">
                <a16:creationId xmlns:a16="http://schemas.microsoft.com/office/drawing/2014/main" id="{B8D6CA65-E9B5-BBAE-EC76-03652A7CB350}"/>
              </a:ext>
            </a:extLst>
          </p:cNvPr>
          <p:cNvSpPr/>
          <p:nvPr/>
        </p:nvSpPr>
        <p:spPr>
          <a:xfrm>
            <a:off x="4791080" y="6096000"/>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DA5C871-EDC9-A747-8679-2142533B0E62}"/>
              </a:ext>
            </a:extLst>
          </p:cNvPr>
          <p:cNvSpPr txBox="1"/>
          <p:nvPr/>
        </p:nvSpPr>
        <p:spPr>
          <a:xfrm>
            <a:off x="4881477" y="6148000"/>
            <a:ext cx="774571"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60 kWh</a:t>
            </a:r>
          </a:p>
        </p:txBody>
      </p:sp>
      <p:sp>
        <p:nvSpPr>
          <p:cNvPr id="51" name="Rectangle: Rounded Corners 50">
            <a:extLst>
              <a:ext uri="{FF2B5EF4-FFF2-40B4-BE49-F238E27FC236}">
                <a16:creationId xmlns:a16="http://schemas.microsoft.com/office/drawing/2014/main" id="{EFE0573E-366E-3764-6155-BDEC553D0529}"/>
              </a:ext>
            </a:extLst>
          </p:cNvPr>
          <p:cNvSpPr/>
          <p:nvPr/>
        </p:nvSpPr>
        <p:spPr>
          <a:xfrm>
            <a:off x="7049813" y="6643047"/>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4F803EE4-CCD2-169C-7293-550206293814}"/>
              </a:ext>
            </a:extLst>
          </p:cNvPr>
          <p:cNvSpPr txBox="1"/>
          <p:nvPr/>
        </p:nvSpPr>
        <p:spPr>
          <a:xfrm>
            <a:off x="7091318" y="6695047"/>
            <a:ext cx="872355"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310 kWh</a:t>
            </a:r>
          </a:p>
        </p:txBody>
      </p:sp>
      <p:sp>
        <p:nvSpPr>
          <p:cNvPr id="53" name="Rectangle: Rounded Corners 52">
            <a:extLst>
              <a:ext uri="{FF2B5EF4-FFF2-40B4-BE49-F238E27FC236}">
                <a16:creationId xmlns:a16="http://schemas.microsoft.com/office/drawing/2014/main" id="{E1418A72-695E-E89E-843A-C65F2FA14A21}"/>
              </a:ext>
            </a:extLst>
          </p:cNvPr>
          <p:cNvSpPr/>
          <p:nvPr/>
        </p:nvSpPr>
        <p:spPr>
          <a:xfrm>
            <a:off x="8093190" y="6643047"/>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5CF3E58D-8049-B36D-AEBD-E9153C9E5647}"/>
              </a:ext>
            </a:extLst>
          </p:cNvPr>
          <p:cNvSpPr txBox="1"/>
          <p:nvPr/>
        </p:nvSpPr>
        <p:spPr>
          <a:xfrm>
            <a:off x="8134695" y="6695047"/>
            <a:ext cx="872355"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470 kWh</a:t>
            </a:r>
          </a:p>
        </p:txBody>
      </p:sp>
      <p:sp>
        <p:nvSpPr>
          <p:cNvPr id="55" name="Rectangle: Rounded Corners 54">
            <a:extLst>
              <a:ext uri="{FF2B5EF4-FFF2-40B4-BE49-F238E27FC236}">
                <a16:creationId xmlns:a16="http://schemas.microsoft.com/office/drawing/2014/main" id="{86CAEC71-5AB4-EBDF-B9F1-FA4E50FD2684}"/>
              </a:ext>
            </a:extLst>
          </p:cNvPr>
          <p:cNvSpPr/>
          <p:nvPr/>
        </p:nvSpPr>
        <p:spPr>
          <a:xfrm>
            <a:off x="6037258" y="6643047"/>
            <a:ext cx="955366" cy="381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84BC5A7-C725-8FB9-6733-2C8D0FBC1BBF}"/>
              </a:ext>
            </a:extLst>
          </p:cNvPr>
          <p:cNvSpPr txBox="1"/>
          <p:nvPr/>
        </p:nvSpPr>
        <p:spPr>
          <a:xfrm>
            <a:off x="6078763" y="6695047"/>
            <a:ext cx="872355" cy="276999"/>
          </a:xfrm>
          <a:prstGeom prst="rect">
            <a:avLst/>
          </a:prstGeom>
          <a:noFill/>
        </p:spPr>
        <p:txBody>
          <a:bodyPr wrap="non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150 kWh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AC4FB84-1C3B-C17B-0869-7DD7CA86EA6A}"/>
              </a:ext>
            </a:extLst>
          </p:cNvPr>
          <p:cNvSpPr/>
          <p:nvPr/>
        </p:nvSpPr>
        <p:spPr>
          <a:xfrm>
            <a:off x="0" y="7106"/>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500628" y="702486"/>
            <a:ext cx="8688418" cy="434721"/>
          </a:xfrm>
          <a:prstGeom prst="rect">
            <a:avLst/>
          </a:prstGeom>
        </p:spPr>
        <p:txBody>
          <a:bodyPr vert="horz" wrap="square" lIns="0" tIns="13335" rIns="0" bIns="0" rtlCol="0">
            <a:spAutoFit/>
          </a:bodyPr>
          <a:lstStyle/>
          <a:p>
            <a:pPr marL="13335">
              <a:spcBef>
                <a:spcPts val="105"/>
              </a:spcBef>
            </a:pPr>
            <a:r>
              <a:rPr spc="-73" dirty="0">
                <a:solidFill>
                  <a:schemeClr val="bg1"/>
                </a:solidFill>
              </a:rPr>
              <a:t>Application:</a:t>
            </a:r>
            <a:r>
              <a:rPr spc="-58" dirty="0">
                <a:solidFill>
                  <a:schemeClr val="bg1"/>
                </a:solidFill>
              </a:rPr>
              <a:t> </a:t>
            </a:r>
            <a:r>
              <a:rPr spc="-110" dirty="0">
                <a:solidFill>
                  <a:schemeClr val="bg1"/>
                </a:solidFill>
              </a:rPr>
              <a:t>Energy</a:t>
            </a:r>
            <a:r>
              <a:rPr spc="-100" dirty="0">
                <a:solidFill>
                  <a:schemeClr val="bg1"/>
                </a:solidFill>
              </a:rPr>
              <a:t> </a:t>
            </a:r>
            <a:r>
              <a:rPr spc="-89" dirty="0">
                <a:solidFill>
                  <a:schemeClr val="bg1"/>
                </a:solidFill>
              </a:rPr>
              <a:t>Storage</a:t>
            </a:r>
            <a:r>
              <a:rPr spc="-126" dirty="0">
                <a:solidFill>
                  <a:schemeClr val="bg1"/>
                </a:solidFill>
              </a:rPr>
              <a:t> </a:t>
            </a:r>
            <a:r>
              <a:rPr spc="-73" dirty="0">
                <a:solidFill>
                  <a:schemeClr val="bg1"/>
                </a:solidFill>
              </a:rPr>
              <a:t>Solution</a:t>
            </a:r>
            <a:r>
              <a:rPr spc="-100" dirty="0">
                <a:solidFill>
                  <a:schemeClr val="bg1"/>
                </a:solidFill>
              </a:rPr>
              <a:t> </a:t>
            </a:r>
            <a:r>
              <a:rPr spc="-105" dirty="0">
                <a:solidFill>
                  <a:schemeClr val="bg1"/>
                </a:solidFill>
              </a:rPr>
              <a:t>at</a:t>
            </a:r>
            <a:r>
              <a:rPr spc="-131" dirty="0">
                <a:solidFill>
                  <a:schemeClr val="bg1"/>
                </a:solidFill>
              </a:rPr>
              <a:t> </a:t>
            </a:r>
            <a:r>
              <a:rPr spc="-68" dirty="0">
                <a:solidFill>
                  <a:schemeClr val="bg1"/>
                </a:solidFill>
              </a:rPr>
              <a:t>Hotel</a:t>
            </a:r>
          </a:p>
        </p:txBody>
      </p:sp>
      <p:sp>
        <p:nvSpPr>
          <p:cNvPr id="3" name="object 3"/>
          <p:cNvSpPr txBox="1"/>
          <p:nvPr/>
        </p:nvSpPr>
        <p:spPr>
          <a:xfrm>
            <a:off x="526721" y="1171497"/>
            <a:ext cx="5455349" cy="1904785"/>
          </a:xfrm>
          <a:prstGeom prst="rect">
            <a:avLst/>
          </a:prstGeom>
        </p:spPr>
        <p:txBody>
          <a:bodyPr vert="horz" wrap="square" lIns="0" tIns="16669" rIns="0" bIns="0" rtlCol="0">
            <a:spAutoFit/>
          </a:bodyPr>
          <a:lstStyle/>
          <a:p>
            <a:pPr marL="13335">
              <a:spcBef>
                <a:spcPts val="131"/>
              </a:spcBef>
            </a:pPr>
            <a:r>
              <a:rPr sz="1155" b="1" spc="-11" dirty="0">
                <a:latin typeface="Gill Sans MT"/>
                <a:cs typeface="Gill Sans MT"/>
              </a:rPr>
              <a:t>Building</a:t>
            </a:r>
            <a:r>
              <a:rPr sz="1155" b="1" spc="-32" dirty="0">
                <a:latin typeface="Gill Sans MT"/>
                <a:cs typeface="Gill Sans MT"/>
              </a:rPr>
              <a:t> </a:t>
            </a:r>
            <a:r>
              <a:rPr sz="1155" b="1" spc="-11" dirty="0">
                <a:latin typeface="Gill Sans MT"/>
                <a:cs typeface="Gill Sans MT"/>
              </a:rPr>
              <a:t>and</a:t>
            </a:r>
            <a:r>
              <a:rPr sz="1155" b="1" spc="-68" dirty="0">
                <a:latin typeface="Gill Sans MT"/>
                <a:cs typeface="Gill Sans MT"/>
              </a:rPr>
              <a:t> </a:t>
            </a:r>
            <a:r>
              <a:rPr sz="1155" b="1" spc="-26" dirty="0">
                <a:latin typeface="Gill Sans MT"/>
                <a:cs typeface="Gill Sans MT"/>
              </a:rPr>
              <a:t>Emergency</a:t>
            </a:r>
            <a:r>
              <a:rPr sz="1155" b="1" spc="-21" dirty="0">
                <a:latin typeface="Gill Sans MT"/>
                <a:cs typeface="Gill Sans MT"/>
              </a:rPr>
              <a:t> </a:t>
            </a:r>
            <a:r>
              <a:rPr sz="1155" b="1" spc="-26" dirty="0">
                <a:latin typeface="Gill Sans MT"/>
                <a:cs typeface="Gill Sans MT"/>
              </a:rPr>
              <a:t>Energy</a:t>
            </a:r>
            <a:r>
              <a:rPr sz="1155" b="1" spc="-16" dirty="0">
                <a:latin typeface="Gill Sans MT"/>
                <a:cs typeface="Gill Sans MT"/>
              </a:rPr>
              <a:t> </a:t>
            </a:r>
            <a:r>
              <a:rPr sz="1155" b="1" spc="-11" dirty="0">
                <a:latin typeface="Gill Sans MT"/>
                <a:cs typeface="Gill Sans MT"/>
              </a:rPr>
              <a:t>Storage</a:t>
            </a:r>
            <a:endParaRPr sz="1155">
              <a:latin typeface="Gill Sans MT"/>
              <a:cs typeface="Gill Sans MT"/>
            </a:endParaRPr>
          </a:p>
          <a:p>
            <a:pPr marL="13335" marR="11335">
              <a:lnSpc>
                <a:spcPct val="113599"/>
              </a:lnSpc>
              <a:spcBef>
                <a:spcPts val="788"/>
              </a:spcBef>
            </a:pPr>
            <a:r>
              <a:rPr sz="1155" dirty="0">
                <a:latin typeface="Trebuchet MS"/>
                <a:cs typeface="Trebuchet MS"/>
              </a:rPr>
              <a:t>The</a:t>
            </a:r>
            <a:r>
              <a:rPr sz="1155" spc="5" dirty="0">
                <a:latin typeface="Trebuchet MS"/>
                <a:cs typeface="Trebuchet MS"/>
              </a:rPr>
              <a:t> </a:t>
            </a:r>
            <a:r>
              <a:rPr sz="1155" dirty="0">
                <a:latin typeface="Trebuchet MS"/>
                <a:cs typeface="Trebuchet MS"/>
              </a:rPr>
              <a:t>system</a:t>
            </a:r>
            <a:r>
              <a:rPr sz="1155" spc="-26" dirty="0">
                <a:latin typeface="Trebuchet MS"/>
                <a:cs typeface="Trebuchet MS"/>
              </a:rPr>
              <a:t> </a:t>
            </a:r>
            <a:r>
              <a:rPr sz="1155" dirty="0">
                <a:latin typeface="Trebuchet MS"/>
                <a:cs typeface="Trebuchet MS"/>
              </a:rPr>
              <a:t>was</a:t>
            </a:r>
            <a:r>
              <a:rPr sz="1155" spc="26" dirty="0">
                <a:latin typeface="Trebuchet MS"/>
                <a:cs typeface="Trebuchet MS"/>
              </a:rPr>
              <a:t> </a:t>
            </a:r>
            <a:r>
              <a:rPr sz="1155" spc="-32" dirty="0">
                <a:latin typeface="Trebuchet MS"/>
                <a:cs typeface="Trebuchet MS"/>
              </a:rPr>
              <a:t>put</a:t>
            </a:r>
            <a:r>
              <a:rPr sz="1155" spc="16" dirty="0">
                <a:latin typeface="Trebuchet MS"/>
                <a:cs typeface="Trebuchet MS"/>
              </a:rPr>
              <a:t> </a:t>
            </a:r>
            <a:r>
              <a:rPr sz="1155" spc="-37" dirty="0">
                <a:latin typeface="Trebuchet MS"/>
                <a:cs typeface="Trebuchet MS"/>
              </a:rPr>
              <a:t>into</a:t>
            </a:r>
            <a:r>
              <a:rPr sz="1155" spc="-42" dirty="0">
                <a:latin typeface="Trebuchet MS"/>
                <a:cs typeface="Trebuchet MS"/>
              </a:rPr>
              <a:t> </a:t>
            </a:r>
            <a:r>
              <a:rPr sz="1155" spc="-26" dirty="0">
                <a:latin typeface="Trebuchet MS"/>
                <a:cs typeface="Trebuchet MS"/>
              </a:rPr>
              <a:t>operation</a:t>
            </a:r>
            <a:r>
              <a:rPr sz="1155" spc="-21" dirty="0">
                <a:latin typeface="Trebuchet MS"/>
                <a:cs typeface="Trebuchet MS"/>
              </a:rPr>
              <a:t> </a:t>
            </a:r>
            <a:r>
              <a:rPr sz="1155" dirty="0">
                <a:latin typeface="Trebuchet MS"/>
                <a:cs typeface="Trebuchet MS"/>
              </a:rPr>
              <a:t>at</a:t>
            </a:r>
            <a:r>
              <a:rPr sz="1155" spc="11" dirty="0">
                <a:latin typeface="Trebuchet MS"/>
                <a:cs typeface="Trebuchet MS"/>
              </a:rPr>
              <a:t> </a:t>
            </a:r>
            <a:r>
              <a:rPr sz="1155" spc="-21" dirty="0">
                <a:latin typeface="Trebuchet MS"/>
                <a:cs typeface="Trebuchet MS"/>
              </a:rPr>
              <a:t>the</a:t>
            </a:r>
            <a:r>
              <a:rPr sz="1155" spc="21" dirty="0">
                <a:latin typeface="Trebuchet MS"/>
                <a:cs typeface="Trebuchet MS"/>
              </a:rPr>
              <a:t> </a:t>
            </a:r>
            <a:r>
              <a:rPr sz="1155" dirty="0">
                <a:latin typeface="Trebuchet MS"/>
                <a:cs typeface="Trebuchet MS"/>
              </a:rPr>
              <a:t>Crowne</a:t>
            </a:r>
            <a:r>
              <a:rPr sz="1155" spc="16" dirty="0">
                <a:latin typeface="Trebuchet MS"/>
                <a:cs typeface="Trebuchet MS"/>
              </a:rPr>
              <a:t> </a:t>
            </a:r>
            <a:r>
              <a:rPr sz="1155" dirty="0">
                <a:latin typeface="Trebuchet MS"/>
                <a:cs typeface="Trebuchet MS"/>
              </a:rPr>
              <a:t>Plaza</a:t>
            </a:r>
            <a:r>
              <a:rPr sz="1155" spc="-5" dirty="0">
                <a:latin typeface="Trebuchet MS"/>
                <a:cs typeface="Trebuchet MS"/>
              </a:rPr>
              <a:t> </a:t>
            </a:r>
            <a:r>
              <a:rPr sz="1155" spc="-11" dirty="0">
                <a:latin typeface="Trebuchet MS"/>
                <a:cs typeface="Trebuchet MS"/>
              </a:rPr>
              <a:t>Hotel</a:t>
            </a:r>
            <a:r>
              <a:rPr sz="1155" spc="-32" dirty="0">
                <a:latin typeface="Trebuchet MS"/>
                <a:cs typeface="Trebuchet MS"/>
              </a:rPr>
              <a:t> </a:t>
            </a:r>
            <a:r>
              <a:rPr sz="1155" spc="-53" dirty="0">
                <a:latin typeface="Trebuchet MS"/>
                <a:cs typeface="Trebuchet MS"/>
              </a:rPr>
              <a:t>in</a:t>
            </a:r>
            <a:r>
              <a:rPr sz="1155" spc="-21" dirty="0">
                <a:latin typeface="Trebuchet MS"/>
                <a:cs typeface="Trebuchet MS"/>
              </a:rPr>
              <a:t> </a:t>
            </a:r>
            <a:r>
              <a:rPr sz="1155" dirty="0">
                <a:latin typeface="Trebuchet MS"/>
                <a:cs typeface="Trebuchet MS"/>
              </a:rPr>
              <a:t>January</a:t>
            </a:r>
            <a:r>
              <a:rPr sz="1155" spc="-16" dirty="0">
                <a:latin typeface="Trebuchet MS"/>
                <a:cs typeface="Trebuchet MS"/>
              </a:rPr>
              <a:t> </a:t>
            </a:r>
            <a:r>
              <a:rPr sz="1155" spc="-11" dirty="0">
                <a:latin typeface="Trebuchet MS"/>
                <a:cs typeface="Trebuchet MS"/>
              </a:rPr>
              <a:t>2018— </a:t>
            </a:r>
            <a:r>
              <a:rPr sz="1155" spc="-26" dirty="0">
                <a:latin typeface="Trebuchet MS"/>
                <a:cs typeface="Trebuchet MS"/>
              </a:rPr>
              <a:t>implementing</a:t>
            </a:r>
            <a:r>
              <a:rPr sz="1155" spc="-32" dirty="0">
                <a:latin typeface="Trebuchet MS"/>
                <a:cs typeface="Trebuchet MS"/>
              </a:rPr>
              <a:t> </a:t>
            </a:r>
            <a:r>
              <a:rPr sz="1155" spc="-21" dirty="0">
                <a:latin typeface="Trebuchet MS"/>
                <a:cs typeface="Trebuchet MS"/>
              </a:rPr>
              <a:t>demand-</a:t>
            </a:r>
            <a:r>
              <a:rPr sz="1155" dirty="0">
                <a:latin typeface="Trebuchet MS"/>
                <a:cs typeface="Trebuchet MS"/>
              </a:rPr>
              <a:t>side</a:t>
            </a:r>
            <a:r>
              <a:rPr sz="1155" spc="21" dirty="0">
                <a:latin typeface="Trebuchet MS"/>
                <a:cs typeface="Trebuchet MS"/>
              </a:rPr>
              <a:t> </a:t>
            </a:r>
            <a:r>
              <a:rPr sz="1155" spc="-11" dirty="0">
                <a:latin typeface="Trebuchet MS"/>
                <a:cs typeface="Trebuchet MS"/>
              </a:rPr>
              <a:t>management,</a:t>
            </a:r>
            <a:r>
              <a:rPr sz="1155" spc="11" dirty="0">
                <a:latin typeface="Trebuchet MS"/>
                <a:cs typeface="Trebuchet MS"/>
              </a:rPr>
              <a:t> </a:t>
            </a:r>
            <a:r>
              <a:rPr sz="1155" dirty="0">
                <a:latin typeface="Trebuchet MS"/>
                <a:cs typeface="Trebuchet MS"/>
              </a:rPr>
              <a:t>peak</a:t>
            </a:r>
            <a:r>
              <a:rPr sz="1155" spc="-26" dirty="0">
                <a:latin typeface="Trebuchet MS"/>
                <a:cs typeface="Trebuchet MS"/>
              </a:rPr>
              <a:t> </a:t>
            </a:r>
            <a:r>
              <a:rPr sz="1155" spc="-47" dirty="0">
                <a:latin typeface="Trebuchet MS"/>
                <a:cs typeface="Trebuchet MS"/>
              </a:rPr>
              <a:t>cutting,</a:t>
            </a:r>
            <a:r>
              <a:rPr sz="1155" spc="11" dirty="0">
                <a:latin typeface="Trebuchet MS"/>
                <a:cs typeface="Trebuchet MS"/>
              </a:rPr>
              <a:t> </a:t>
            </a:r>
            <a:r>
              <a:rPr sz="1155" dirty="0">
                <a:latin typeface="Trebuchet MS"/>
                <a:cs typeface="Trebuchet MS"/>
              </a:rPr>
              <a:t>and</a:t>
            </a:r>
            <a:r>
              <a:rPr sz="1155" spc="-32" dirty="0">
                <a:latin typeface="Trebuchet MS"/>
                <a:cs typeface="Trebuchet MS"/>
              </a:rPr>
              <a:t> </a:t>
            </a:r>
            <a:r>
              <a:rPr sz="1155" spc="-42" dirty="0">
                <a:latin typeface="Trebuchet MS"/>
                <a:cs typeface="Trebuchet MS"/>
              </a:rPr>
              <a:t>valley</a:t>
            </a:r>
            <a:r>
              <a:rPr sz="1155" spc="-11" dirty="0">
                <a:latin typeface="Trebuchet MS"/>
                <a:cs typeface="Trebuchet MS"/>
              </a:rPr>
              <a:t> </a:t>
            </a:r>
            <a:r>
              <a:rPr sz="1155" spc="-84" dirty="0">
                <a:latin typeface="Trebuchet MS"/>
                <a:cs typeface="Trebuchet MS"/>
              </a:rPr>
              <a:t>ﬁlling,</a:t>
            </a:r>
            <a:r>
              <a:rPr sz="1155" spc="11" dirty="0">
                <a:latin typeface="Trebuchet MS"/>
                <a:cs typeface="Trebuchet MS"/>
              </a:rPr>
              <a:t> </a:t>
            </a:r>
            <a:r>
              <a:rPr sz="1155" spc="-11" dirty="0">
                <a:latin typeface="Trebuchet MS"/>
                <a:cs typeface="Trebuchet MS"/>
              </a:rPr>
              <a:t>emergency </a:t>
            </a:r>
            <a:r>
              <a:rPr sz="1155" spc="-26" dirty="0">
                <a:latin typeface="Trebuchet MS"/>
                <a:cs typeface="Trebuchet MS"/>
              </a:rPr>
              <a:t>reserve,</a:t>
            </a:r>
            <a:r>
              <a:rPr sz="1155" spc="-5" dirty="0">
                <a:latin typeface="Trebuchet MS"/>
                <a:cs typeface="Trebuchet MS"/>
              </a:rPr>
              <a:t> </a:t>
            </a:r>
            <a:r>
              <a:rPr sz="1155" dirty="0">
                <a:latin typeface="Trebuchet MS"/>
                <a:cs typeface="Trebuchet MS"/>
              </a:rPr>
              <a:t>and</a:t>
            </a:r>
            <a:r>
              <a:rPr sz="1155" spc="-42" dirty="0">
                <a:latin typeface="Trebuchet MS"/>
                <a:cs typeface="Trebuchet MS"/>
              </a:rPr>
              <a:t> </a:t>
            </a:r>
            <a:r>
              <a:rPr sz="1155" spc="-21" dirty="0">
                <a:latin typeface="Trebuchet MS"/>
                <a:cs typeface="Trebuchet MS"/>
              </a:rPr>
              <a:t>load</a:t>
            </a:r>
            <a:r>
              <a:rPr sz="1155" spc="-47" dirty="0">
                <a:latin typeface="Trebuchet MS"/>
                <a:cs typeface="Trebuchet MS"/>
              </a:rPr>
              <a:t> </a:t>
            </a:r>
            <a:r>
              <a:rPr sz="1155" spc="-21" dirty="0">
                <a:latin typeface="Trebuchet MS"/>
                <a:cs typeface="Trebuchet MS"/>
              </a:rPr>
              <a:t>eﬃciency</a:t>
            </a:r>
            <a:r>
              <a:rPr sz="1155" spc="-26" dirty="0">
                <a:latin typeface="Trebuchet MS"/>
                <a:cs typeface="Trebuchet MS"/>
              </a:rPr>
              <a:t> </a:t>
            </a:r>
            <a:r>
              <a:rPr sz="1155" spc="-11" dirty="0">
                <a:latin typeface="Trebuchet MS"/>
                <a:cs typeface="Trebuchet MS"/>
              </a:rPr>
              <a:t>improvement.</a:t>
            </a:r>
            <a:endParaRPr sz="1155">
              <a:latin typeface="Trebuchet MS"/>
              <a:cs typeface="Trebuchet MS"/>
            </a:endParaRPr>
          </a:p>
          <a:p>
            <a:pPr marL="13335">
              <a:spcBef>
                <a:spcPts val="977"/>
              </a:spcBef>
            </a:pPr>
            <a:r>
              <a:rPr sz="1155" dirty="0">
                <a:latin typeface="Trebuchet MS"/>
                <a:cs typeface="Trebuchet MS"/>
              </a:rPr>
              <a:t>The </a:t>
            </a:r>
            <a:r>
              <a:rPr sz="1155" spc="95" dirty="0">
                <a:latin typeface="Trebuchet MS"/>
                <a:cs typeface="Trebuchet MS"/>
              </a:rPr>
              <a:t>1MW</a:t>
            </a:r>
            <a:r>
              <a:rPr sz="1155" spc="-47" dirty="0">
                <a:latin typeface="Trebuchet MS"/>
                <a:cs typeface="Trebuchet MS"/>
              </a:rPr>
              <a:t> </a:t>
            </a:r>
            <a:r>
              <a:rPr sz="1155" dirty="0">
                <a:latin typeface="Trebuchet MS"/>
                <a:cs typeface="Trebuchet MS"/>
              </a:rPr>
              <a:t>energy</a:t>
            </a:r>
            <a:r>
              <a:rPr sz="1155" spc="-32" dirty="0">
                <a:latin typeface="Trebuchet MS"/>
                <a:cs typeface="Trebuchet MS"/>
              </a:rPr>
              <a:t> </a:t>
            </a:r>
            <a:r>
              <a:rPr sz="1155" dirty="0">
                <a:latin typeface="Trebuchet MS"/>
                <a:cs typeface="Trebuchet MS"/>
              </a:rPr>
              <a:t>storage</a:t>
            </a:r>
            <a:r>
              <a:rPr sz="1155" spc="5" dirty="0">
                <a:latin typeface="Trebuchet MS"/>
                <a:cs typeface="Trebuchet MS"/>
              </a:rPr>
              <a:t> </a:t>
            </a:r>
            <a:r>
              <a:rPr sz="1155" spc="-11" dirty="0">
                <a:latin typeface="Trebuchet MS"/>
                <a:cs typeface="Trebuchet MS"/>
              </a:rPr>
              <a:t>module</a:t>
            </a:r>
            <a:r>
              <a:rPr sz="1155" spc="5" dirty="0">
                <a:latin typeface="Trebuchet MS"/>
                <a:cs typeface="Trebuchet MS"/>
              </a:rPr>
              <a:t> </a:t>
            </a:r>
            <a:r>
              <a:rPr sz="1155" spc="-26" dirty="0">
                <a:latin typeface="Trebuchet MS"/>
                <a:cs typeface="Trebuchet MS"/>
              </a:rPr>
              <a:t>only </a:t>
            </a:r>
            <a:r>
              <a:rPr sz="1155" dirty="0">
                <a:latin typeface="Trebuchet MS"/>
                <a:cs typeface="Trebuchet MS"/>
              </a:rPr>
              <a:t>contains</a:t>
            </a:r>
            <a:r>
              <a:rPr sz="1155" spc="16" dirty="0">
                <a:latin typeface="Trebuchet MS"/>
                <a:cs typeface="Trebuchet MS"/>
              </a:rPr>
              <a:t> </a:t>
            </a:r>
            <a:r>
              <a:rPr sz="1155" dirty="0">
                <a:latin typeface="Trebuchet MS"/>
                <a:cs typeface="Trebuchet MS"/>
              </a:rPr>
              <a:t>196</a:t>
            </a:r>
            <a:r>
              <a:rPr sz="1155" spc="-58" dirty="0">
                <a:latin typeface="Trebuchet MS"/>
                <a:cs typeface="Trebuchet MS"/>
              </a:rPr>
              <a:t> </a:t>
            </a:r>
            <a:r>
              <a:rPr sz="1155" dirty="0">
                <a:latin typeface="Trebuchet MS"/>
                <a:cs typeface="Trebuchet MS"/>
              </a:rPr>
              <a:t>single</a:t>
            </a:r>
            <a:r>
              <a:rPr sz="1155" spc="5" dirty="0">
                <a:latin typeface="Trebuchet MS"/>
                <a:cs typeface="Trebuchet MS"/>
              </a:rPr>
              <a:t> </a:t>
            </a:r>
            <a:r>
              <a:rPr sz="1155" dirty="0">
                <a:latin typeface="Trebuchet MS"/>
                <a:cs typeface="Trebuchet MS"/>
              </a:rPr>
              <a:t>cores</a:t>
            </a:r>
            <a:r>
              <a:rPr sz="1155" spc="21" dirty="0">
                <a:latin typeface="Trebuchet MS"/>
                <a:cs typeface="Trebuchet MS"/>
              </a:rPr>
              <a:t> </a:t>
            </a:r>
            <a:r>
              <a:rPr sz="1155" spc="-53" dirty="0">
                <a:latin typeface="Trebuchet MS"/>
                <a:cs typeface="Trebuchet MS"/>
              </a:rPr>
              <a:t>in</a:t>
            </a:r>
            <a:r>
              <a:rPr sz="1155" spc="-37" dirty="0">
                <a:latin typeface="Trebuchet MS"/>
                <a:cs typeface="Trebuchet MS"/>
              </a:rPr>
              <a:t> </a:t>
            </a:r>
            <a:r>
              <a:rPr sz="1155" spc="-11" dirty="0">
                <a:latin typeface="Trebuchet MS"/>
                <a:cs typeface="Trebuchet MS"/>
              </a:rPr>
              <a:t>series.</a:t>
            </a:r>
            <a:endParaRPr sz="1155">
              <a:latin typeface="Trebuchet MS"/>
              <a:cs typeface="Trebuchet MS"/>
            </a:endParaRPr>
          </a:p>
          <a:p>
            <a:pPr marL="13335" marR="5334">
              <a:lnSpc>
                <a:spcPct val="113599"/>
              </a:lnSpc>
              <a:spcBef>
                <a:spcPts val="788"/>
              </a:spcBef>
            </a:pPr>
            <a:r>
              <a:rPr sz="1155" spc="-11" dirty="0">
                <a:latin typeface="Trebuchet MS"/>
                <a:cs typeface="Trebuchet MS"/>
              </a:rPr>
              <a:t>Conﬁguration</a:t>
            </a:r>
            <a:r>
              <a:rPr sz="1155" spc="-16" dirty="0">
                <a:latin typeface="Trebuchet MS"/>
                <a:cs typeface="Trebuchet MS"/>
              </a:rPr>
              <a:t> </a:t>
            </a:r>
            <a:r>
              <a:rPr sz="1155" spc="-32" dirty="0">
                <a:latin typeface="Trebuchet MS"/>
                <a:cs typeface="Trebuchet MS"/>
              </a:rPr>
              <a:t>method:</a:t>
            </a:r>
            <a:r>
              <a:rPr sz="1155" spc="-5" dirty="0">
                <a:latin typeface="Trebuchet MS"/>
                <a:cs typeface="Trebuchet MS"/>
              </a:rPr>
              <a:t> </a:t>
            </a:r>
            <a:r>
              <a:rPr sz="1155" spc="-21" dirty="0">
                <a:latin typeface="Trebuchet MS"/>
                <a:cs typeface="Trebuchet MS"/>
              </a:rPr>
              <a:t>the</a:t>
            </a:r>
            <a:r>
              <a:rPr sz="1155" spc="32" dirty="0">
                <a:latin typeface="Trebuchet MS"/>
                <a:cs typeface="Trebuchet MS"/>
              </a:rPr>
              <a:t> </a:t>
            </a:r>
            <a:r>
              <a:rPr sz="1155" dirty="0">
                <a:latin typeface="Trebuchet MS"/>
                <a:cs typeface="Trebuchet MS"/>
              </a:rPr>
              <a:t>system</a:t>
            </a:r>
            <a:r>
              <a:rPr sz="1155" spc="-16" dirty="0">
                <a:latin typeface="Trebuchet MS"/>
                <a:cs typeface="Trebuchet MS"/>
              </a:rPr>
              <a:t> </a:t>
            </a:r>
            <a:r>
              <a:rPr sz="1155" dirty="0">
                <a:latin typeface="Trebuchet MS"/>
                <a:cs typeface="Trebuchet MS"/>
              </a:rPr>
              <a:t>is</a:t>
            </a:r>
            <a:r>
              <a:rPr sz="1155" spc="42" dirty="0">
                <a:latin typeface="Trebuchet MS"/>
                <a:cs typeface="Trebuchet MS"/>
              </a:rPr>
              <a:t> </a:t>
            </a:r>
            <a:r>
              <a:rPr sz="1155" spc="-26" dirty="0">
                <a:latin typeface="Trebuchet MS"/>
                <a:cs typeface="Trebuchet MS"/>
              </a:rPr>
              <a:t>equipped </a:t>
            </a:r>
            <a:r>
              <a:rPr sz="1155" spc="-47" dirty="0">
                <a:latin typeface="Trebuchet MS"/>
                <a:cs typeface="Trebuchet MS"/>
              </a:rPr>
              <a:t>with</a:t>
            </a:r>
            <a:r>
              <a:rPr sz="1155" spc="-11" dirty="0">
                <a:latin typeface="Trebuchet MS"/>
                <a:cs typeface="Trebuchet MS"/>
              </a:rPr>
              <a:t> </a:t>
            </a:r>
            <a:r>
              <a:rPr sz="1155" dirty="0">
                <a:latin typeface="Trebuchet MS"/>
                <a:cs typeface="Trebuchet MS"/>
              </a:rPr>
              <a:t>a</a:t>
            </a:r>
            <a:r>
              <a:rPr sz="1155" spc="11" dirty="0">
                <a:latin typeface="Trebuchet MS"/>
                <a:cs typeface="Trebuchet MS"/>
              </a:rPr>
              <a:t> </a:t>
            </a:r>
            <a:r>
              <a:rPr sz="1155" spc="-11" dirty="0">
                <a:latin typeface="Trebuchet MS"/>
                <a:cs typeface="Trebuchet MS"/>
              </a:rPr>
              <a:t>grouping</a:t>
            </a:r>
            <a:r>
              <a:rPr sz="1155" spc="-26" dirty="0">
                <a:latin typeface="Trebuchet MS"/>
                <a:cs typeface="Trebuchet MS"/>
              </a:rPr>
              <a:t> </a:t>
            </a:r>
            <a:r>
              <a:rPr sz="1155" spc="-68" dirty="0">
                <a:latin typeface="Trebuchet MS"/>
                <a:cs typeface="Trebuchet MS"/>
              </a:rPr>
              <a:t>type,</a:t>
            </a:r>
            <a:r>
              <a:rPr sz="1155" spc="21" dirty="0">
                <a:latin typeface="Trebuchet MS"/>
                <a:cs typeface="Trebuchet MS"/>
              </a:rPr>
              <a:t> </a:t>
            </a:r>
            <a:r>
              <a:rPr sz="1155" dirty="0">
                <a:latin typeface="Trebuchet MS"/>
                <a:cs typeface="Trebuchet MS"/>
              </a:rPr>
              <a:t>which</a:t>
            </a:r>
            <a:r>
              <a:rPr sz="1155" spc="-16" dirty="0">
                <a:latin typeface="Trebuchet MS"/>
                <a:cs typeface="Trebuchet MS"/>
              </a:rPr>
              <a:t> </a:t>
            </a:r>
            <a:r>
              <a:rPr sz="1155" dirty="0">
                <a:latin typeface="Trebuchet MS"/>
                <a:cs typeface="Trebuchet MS"/>
              </a:rPr>
              <a:t>can</a:t>
            </a:r>
            <a:r>
              <a:rPr sz="1155" spc="-11" dirty="0">
                <a:latin typeface="Trebuchet MS"/>
                <a:cs typeface="Trebuchet MS"/>
              </a:rPr>
              <a:t> </a:t>
            </a:r>
            <a:r>
              <a:rPr sz="1155" spc="-26" dirty="0">
                <a:latin typeface="Trebuchet MS"/>
                <a:cs typeface="Trebuchet MS"/>
              </a:rPr>
              <a:t>be </a:t>
            </a:r>
            <a:r>
              <a:rPr sz="1155" spc="-11" dirty="0">
                <a:latin typeface="Trebuchet MS"/>
                <a:cs typeface="Trebuchet MS"/>
              </a:rPr>
              <a:t>expanded</a:t>
            </a:r>
            <a:r>
              <a:rPr sz="1155" spc="-26" dirty="0">
                <a:latin typeface="Trebuchet MS"/>
                <a:cs typeface="Trebuchet MS"/>
              </a:rPr>
              <a:t> </a:t>
            </a:r>
            <a:r>
              <a:rPr sz="1155" dirty="0">
                <a:latin typeface="Trebuchet MS"/>
                <a:cs typeface="Trebuchet MS"/>
              </a:rPr>
              <a:t>by </a:t>
            </a:r>
            <a:r>
              <a:rPr sz="1155" spc="-37" dirty="0">
                <a:latin typeface="Trebuchet MS"/>
                <a:cs typeface="Trebuchet MS"/>
              </a:rPr>
              <a:t>multiples.</a:t>
            </a:r>
            <a:r>
              <a:rPr sz="1155" spc="47" dirty="0">
                <a:latin typeface="Trebuchet MS"/>
                <a:cs typeface="Trebuchet MS"/>
              </a:rPr>
              <a:t> </a:t>
            </a:r>
            <a:r>
              <a:rPr sz="1155" dirty="0">
                <a:latin typeface="Trebuchet MS"/>
                <a:cs typeface="Trebuchet MS"/>
              </a:rPr>
              <a:t>The</a:t>
            </a:r>
            <a:r>
              <a:rPr sz="1155" spc="32" dirty="0">
                <a:latin typeface="Trebuchet MS"/>
                <a:cs typeface="Trebuchet MS"/>
              </a:rPr>
              <a:t> </a:t>
            </a:r>
            <a:r>
              <a:rPr sz="1155" spc="-11" dirty="0">
                <a:latin typeface="Trebuchet MS"/>
                <a:cs typeface="Trebuchet MS"/>
              </a:rPr>
              <a:t>supporting</a:t>
            </a:r>
            <a:r>
              <a:rPr sz="1155" spc="-21" dirty="0">
                <a:latin typeface="Trebuchet MS"/>
                <a:cs typeface="Trebuchet MS"/>
              </a:rPr>
              <a:t> </a:t>
            </a:r>
            <a:r>
              <a:rPr sz="1155" spc="95" dirty="0">
                <a:latin typeface="Trebuchet MS"/>
                <a:cs typeface="Trebuchet MS"/>
              </a:rPr>
              <a:t>PCS</a:t>
            </a:r>
            <a:r>
              <a:rPr sz="1155" spc="21" dirty="0">
                <a:latin typeface="Trebuchet MS"/>
                <a:cs typeface="Trebuchet MS"/>
              </a:rPr>
              <a:t> </a:t>
            </a:r>
            <a:r>
              <a:rPr sz="1155" dirty="0">
                <a:latin typeface="Trebuchet MS"/>
                <a:cs typeface="Trebuchet MS"/>
              </a:rPr>
              <a:t>(Power</a:t>
            </a:r>
            <a:r>
              <a:rPr sz="1155" spc="11" dirty="0">
                <a:latin typeface="Trebuchet MS"/>
                <a:cs typeface="Trebuchet MS"/>
              </a:rPr>
              <a:t> </a:t>
            </a:r>
            <a:r>
              <a:rPr sz="1155" dirty="0">
                <a:latin typeface="Trebuchet MS"/>
                <a:cs typeface="Trebuchet MS"/>
              </a:rPr>
              <a:t>Conversion</a:t>
            </a:r>
            <a:r>
              <a:rPr sz="1155" spc="-11" dirty="0">
                <a:latin typeface="Trebuchet MS"/>
                <a:cs typeface="Trebuchet MS"/>
              </a:rPr>
              <a:t> </a:t>
            </a:r>
            <a:r>
              <a:rPr sz="1155" dirty="0">
                <a:latin typeface="Trebuchet MS"/>
                <a:cs typeface="Trebuchet MS"/>
              </a:rPr>
              <a:t>System)</a:t>
            </a:r>
            <a:r>
              <a:rPr sz="1155" spc="21" dirty="0">
                <a:latin typeface="Trebuchet MS"/>
                <a:cs typeface="Trebuchet MS"/>
              </a:rPr>
              <a:t> </a:t>
            </a:r>
            <a:r>
              <a:rPr sz="1155" dirty="0">
                <a:latin typeface="Trebuchet MS"/>
                <a:cs typeface="Trebuchet MS"/>
              </a:rPr>
              <a:t>can</a:t>
            </a:r>
            <a:r>
              <a:rPr sz="1155" spc="-11" dirty="0">
                <a:latin typeface="Trebuchet MS"/>
                <a:cs typeface="Trebuchet MS"/>
              </a:rPr>
              <a:t> realize </a:t>
            </a:r>
            <a:r>
              <a:rPr sz="1155" dirty="0">
                <a:latin typeface="Trebuchet MS"/>
                <a:cs typeface="Trebuchet MS"/>
              </a:rPr>
              <a:t>an</a:t>
            </a:r>
            <a:r>
              <a:rPr sz="1155" spc="-47" dirty="0">
                <a:latin typeface="Trebuchet MS"/>
                <a:cs typeface="Trebuchet MS"/>
              </a:rPr>
              <a:t> </a:t>
            </a:r>
            <a:r>
              <a:rPr sz="1155" spc="-42" dirty="0">
                <a:latin typeface="Trebuchet MS"/>
                <a:cs typeface="Trebuchet MS"/>
              </a:rPr>
              <a:t>unlimited</a:t>
            </a:r>
            <a:r>
              <a:rPr sz="1155" spc="-58" dirty="0">
                <a:latin typeface="Trebuchet MS"/>
                <a:cs typeface="Trebuchet MS"/>
              </a:rPr>
              <a:t> </a:t>
            </a:r>
            <a:r>
              <a:rPr sz="1155" spc="-26" dirty="0">
                <a:latin typeface="Trebuchet MS"/>
                <a:cs typeface="Trebuchet MS"/>
              </a:rPr>
              <a:t>grid</a:t>
            </a:r>
            <a:r>
              <a:rPr sz="1155" spc="-53" dirty="0">
                <a:latin typeface="Trebuchet MS"/>
                <a:cs typeface="Trebuchet MS"/>
              </a:rPr>
              <a:t> </a:t>
            </a:r>
            <a:r>
              <a:rPr sz="1155" spc="-11" dirty="0">
                <a:latin typeface="Trebuchet MS"/>
                <a:cs typeface="Trebuchet MS"/>
              </a:rPr>
              <a:t>connection</a:t>
            </a:r>
            <a:r>
              <a:rPr sz="1155" spc="-47" dirty="0">
                <a:latin typeface="Trebuchet MS"/>
                <a:cs typeface="Trebuchet MS"/>
              </a:rPr>
              <a:t> </a:t>
            </a:r>
            <a:r>
              <a:rPr sz="1155" dirty="0">
                <a:latin typeface="Trebuchet MS"/>
                <a:cs typeface="Trebuchet MS"/>
              </a:rPr>
              <a:t>on</a:t>
            </a:r>
            <a:r>
              <a:rPr sz="1155" spc="-42" dirty="0">
                <a:latin typeface="Trebuchet MS"/>
                <a:cs typeface="Trebuchet MS"/>
              </a:rPr>
              <a:t> </a:t>
            </a:r>
            <a:r>
              <a:rPr sz="1155" spc="-21" dirty="0">
                <a:latin typeface="Trebuchet MS"/>
                <a:cs typeface="Trebuchet MS"/>
              </a:rPr>
              <a:t>the</a:t>
            </a:r>
            <a:r>
              <a:rPr sz="1155" spc="-11" dirty="0">
                <a:latin typeface="Trebuchet MS"/>
                <a:cs typeface="Trebuchet MS"/>
              </a:rPr>
              <a:t> interchange</a:t>
            </a:r>
            <a:r>
              <a:rPr sz="1155" spc="-5" dirty="0">
                <a:latin typeface="Trebuchet MS"/>
                <a:cs typeface="Trebuchet MS"/>
              </a:rPr>
              <a:t> </a:t>
            </a:r>
            <a:r>
              <a:rPr sz="1155" spc="-21" dirty="0">
                <a:latin typeface="Trebuchet MS"/>
                <a:cs typeface="Trebuchet MS"/>
              </a:rPr>
              <a:t>side.</a:t>
            </a:r>
            <a:endParaRPr sz="1155">
              <a:latin typeface="Trebuchet MS"/>
              <a:cs typeface="Trebuchet MS"/>
            </a:endParaRPr>
          </a:p>
        </p:txBody>
      </p:sp>
      <p:pic>
        <p:nvPicPr>
          <p:cNvPr id="4" name="object 4"/>
          <p:cNvPicPr/>
          <p:nvPr/>
        </p:nvPicPr>
        <p:blipFill>
          <a:blip r:embed="rId2" cstate="print"/>
          <a:stretch>
            <a:fillRect/>
          </a:stretch>
        </p:blipFill>
        <p:spPr>
          <a:xfrm>
            <a:off x="590076" y="3235073"/>
            <a:ext cx="5640704" cy="3530457"/>
          </a:xfrm>
          <a:prstGeom prst="rect">
            <a:avLst/>
          </a:prstGeom>
        </p:spPr>
      </p:pic>
      <p:sp>
        <p:nvSpPr>
          <p:cNvPr id="27" name="object 27"/>
          <p:cNvSpPr txBox="1">
            <a:spLocks noGrp="1"/>
          </p:cNvSpPr>
          <p:nvPr>
            <p:ph type="sldNum" sz="quarter" idx="7"/>
          </p:nvPr>
        </p:nvSpPr>
        <p:spPr>
          <a:xfrm>
            <a:off x="12361516" y="7252484"/>
            <a:ext cx="295410" cy="218201"/>
          </a:xfrm>
          <a:prstGeom prst="rect">
            <a:avLst/>
          </a:prstGeom>
        </p:spPr>
        <p:txBody>
          <a:bodyPr vert="horz" wrap="square" lIns="0" tIns="0" rIns="0" bIns="0" rtlCol="0">
            <a:spAutoFit/>
          </a:bodyPr>
          <a:lstStyle/>
          <a:p>
            <a:pPr marL="40005"/>
            <a:r>
              <a:rPr lang="en-US" spc="-26" dirty="0"/>
              <a:t>16</a:t>
            </a:r>
            <a:endParaRPr spc="-26" dirty="0"/>
          </a:p>
        </p:txBody>
      </p:sp>
      <p:sp>
        <p:nvSpPr>
          <p:cNvPr id="12" name="object 12"/>
          <p:cNvSpPr txBox="1"/>
          <p:nvPr/>
        </p:nvSpPr>
        <p:spPr>
          <a:xfrm>
            <a:off x="6487483" y="1108013"/>
            <a:ext cx="1106468" cy="201498"/>
          </a:xfrm>
          <a:prstGeom prst="rect">
            <a:avLst/>
          </a:prstGeom>
        </p:spPr>
        <p:txBody>
          <a:bodyPr vert="horz" wrap="square" lIns="0" tIns="16669" rIns="0" bIns="0" rtlCol="0">
            <a:spAutoFit/>
          </a:bodyPr>
          <a:lstStyle/>
          <a:p>
            <a:pPr marL="13335">
              <a:spcBef>
                <a:spcPts val="131"/>
              </a:spcBef>
            </a:pPr>
            <a:r>
              <a:rPr sz="1200" b="1" spc="-26" dirty="0">
                <a:solidFill>
                  <a:srgbClr val="020202"/>
                </a:solidFill>
                <a:latin typeface="Tahoma" panose="020B0604030504040204" pitchFamily="34" charset="0"/>
                <a:ea typeface="Tahoma" panose="020B0604030504040204" pitchFamily="34" charset="0"/>
                <a:cs typeface="Tahoma" panose="020B0604030504040204" pitchFamily="34" charset="0"/>
              </a:rPr>
              <a:t>Description</a:t>
            </a:r>
            <a:endParaRPr sz="1200" dirty="0">
              <a:latin typeface="Tahoma" panose="020B0604030504040204" pitchFamily="34" charset="0"/>
              <a:ea typeface="Tahoma" panose="020B0604030504040204" pitchFamily="34" charset="0"/>
              <a:cs typeface="Tahoma" panose="020B0604030504040204" pitchFamily="34" charset="0"/>
            </a:endParaRPr>
          </a:p>
        </p:txBody>
      </p:sp>
      <p:sp>
        <p:nvSpPr>
          <p:cNvPr id="13" name="object 13"/>
          <p:cNvSpPr txBox="1"/>
          <p:nvPr/>
        </p:nvSpPr>
        <p:spPr>
          <a:xfrm>
            <a:off x="6487483" y="1794065"/>
            <a:ext cx="1652207" cy="170400"/>
          </a:xfrm>
          <a:prstGeom prst="rect">
            <a:avLst/>
          </a:prstGeom>
        </p:spPr>
        <p:txBody>
          <a:bodyPr vert="horz" wrap="square" lIns="0" tIns="16669" rIns="0" bIns="0" rtlCol="0">
            <a:spAutoFit/>
          </a:bodyPr>
          <a:lstStyle/>
          <a:p>
            <a:pPr marL="13335">
              <a:spcBef>
                <a:spcPts val="131"/>
              </a:spcBef>
            </a:pPr>
            <a:r>
              <a:rPr sz="998" b="1" spc="-32" dirty="0">
                <a:solidFill>
                  <a:srgbClr val="020202"/>
                </a:solidFill>
                <a:latin typeface="Gill Sans MT"/>
                <a:cs typeface="Gill Sans MT"/>
              </a:rPr>
              <a:t>Rated</a:t>
            </a:r>
            <a:r>
              <a:rPr sz="998" b="1" spc="-58" dirty="0">
                <a:solidFill>
                  <a:srgbClr val="020202"/>
                </a:solidFill>
                <a:latin typeface="Gill Sans MT"/>
                <a:cs typeface="Gill Sans MT"/>
              </a:rPr>
              <a:t> </a:t>
            </a:r>
            <a:r>
              <a:rPr sz="998" b="1" spc="-21" dirty="0">
                <a:solidFill>
                  <a:srgbClr val="020202"/>
                </a:solidFill>
                <a:latin typeface="Gill Sans MT"/>
                <a:cs typeface="Gill Sans MT"/>
              </a:rPr>
              <a:t>Charging</a:t>
            </a:r>
            <a:r>
              <a:rPr sz="998" b="1" spc="-63" dirty="0">
                <a:solidFill>
                  <a:srgbClr val="020202"/>
                </a:solidFill>
                <a:latin typeface="Gill Sans MT"/>
                <a:cs typeface="Gill Sans MT"/>
              </a:rPr>
              <a:t> </a:t>
            </a:r>
            <a:r>
              <a:rPr sz="998" b="1" spc="-11" dirty="0">
                <a:solidFill>
                  <a:srgbClr val="020202"/>
                </a:solidFill>
                <a:latin typeface="Gill Sans MT"/>
                <a:cs typeface="Gill Sans MT"/>
              </a:rPr>
              <a:t>Powerpacity</a:t>
            </a:r>
            <a:endParaRPr sz="998">
              <a:latin typeface="Gill Sans MT"/>
              <a:cs typeface="Gill Sans MT"/>
            </a:endParaRPr>
          </a:p>
        </p:txBody>
      </p:sp>
      <p:sp>
        <p:nvSpPr>
          <p:cNvPr id="14" name="object 14"/>
          <p:cNvSpPr txBox="1"/>
          <p:nvPr/>
        </p:nvSpPr>
        <p:spPr>
          <a:xfrm>
            <a:off x="9208450" y="1108013"/>
            <a:ext cx="884747" cy="201498"/>
          </a:xfrm>
          <a:prstGeom prst="rect">
            <a:avLst/>
          </a:prstGeom>
        </p:spPr>
        <p:txBody>
          <a:bodyPr vert="horz" wrap="square" lIns="0" tIns="16669" rIns="0" bIns="0" rtlCol="0">
            <a:spAutoFit/>
          </a:bodyPr>
          <a:lstStyle/>
          <a:p>
            <a:pPr marL="13335">
              <a:spcBef>
                <a:spcPts val="131"/>
              </a:spcBef>
            </a:pPr>
            <a:r>
              <a:rPr sz="1200" b="1" spc="-11" dirty="0">
                <a:solidFill>
                  <a:srgbClr val="020202"/>
                </a:solidFill>
                <a:latin typeface="Tahoma" panose="020B0604030504040204" pitchFamily="34" charset="0"/>
                <a:ea typeface="Tahoma" panose="020B0604030504040204" pitchFamily="34" charset="0"/>
                <a:cs typeface="Tahoma" panose="020B0604030504040204" pitchFamily="34" charset="0"/>
              </a:rPr>
              <a:t>Parameters</a:t>
            </a:r>
            <a:endParaRPr sz="1200" dirty="0">
              <a:latin typeface="Tahoma" panose="020B0604030504040204" pitchFamily="34" charset="0"/>
              <a:ea typeface="Tahoma" panose="020B0604030504040204" pitchFamily="34" charset="0"/>
              <a:cs typeface="Tahoma" panose="020B0604030504040204" pitchFamily="34" charset="0"/>
            </a:endParaRPr>
          </a:p>
        </p:txBody>
      </p:sp>
      <p:sp>
        <p:nvSpPr>
          <p:cNvPr id="15" name="object 15"/>
          <p:cNvSpPr txBox="1"/>
          <p:nvPr/>
        </p:nvSpPr>
        <p:spPr>
          <a:xfrm>
            <a:off x="8765425" y="1794065"/>
            <a:ext cx="430719" cy="170400"/>
          </a:xfrm>
          <a:prstGeom prst="rect">
            <a:avLst/>
          </a:prstGeom>
        </p:spPr>
        <p:txBody>
          <a:bodyPr vert="horz" wrap="square" lIns="0" tIns="16669" rIns="0" bIns="0" rtlCol="0">
            <a:spAutoFit/>
          </a:bodyPr>
          <a:lstStyle/>
          <a:p>
            <a:pPr marL="13335">
              <a:spcBef>
                <a:spcPts val="131"/>
              </a:spcBef>
            </a:pPr>
            <a:r>
              <a:rPr sz="998" b="1" spc="-68" dirty="0">
                <a:solidFill>
                  <a:srgbClr val="020202"/>
                </a:solidFill>
                <a:latin typeface="Gill Sans MT"/>
                <a:cs typeface="Gill Sans MT"/>
              </a:rPr>
              <a:t>250KW</a:t>
            </a:r>
            <a:endParaRPr sz="998">
              <a:latin typeface="Gill Sans MT"/>
              <a:cs typeface="Gill Sans MT"/>
            </a:endParaRPr>
          </a:p>
        </p:txBody>
      </p:sp>
      <p:sp>
        <p:nvSpPr>
          <p:cNvPr id="16" name="object 16"/>
          <p:cNvSpPr txBox="1"/>
          <p:nvPr/>
        </p:nvSpPr>
        <p:spPr>
          <a:xfrm>
            <a:off x="11186047" y="1108013"/>
            <a:ext cx="513890" cy="201498"/>
          </a:xfrm>
          <a:prstGeom prst="rect">
            <a:avLst/>
          </a:prstGeom>
        </p:spPr>
        <p:txBody>
          <a:bodyPr vert="horz" wrap="square" lIns="0" tIns="16669" rIns="0" bIns="0" rtlCol="0">
            <a:spAutoFit/>
          </a:bodyPr>
          <a:lstStyle/>
          <a:p>
            <a:pPr marL="13335">
              <a:spcBef>
                <a:spcPts val="131"/>
              </a:spcBef>
            </a:pPr>
            <a:r>
              <a:rPr sz="1200" b="1" spc="-26" dirty="0">
                <a:solidFill>
                  <a:srgbClr val="020202"/>
                </a:solidFill>
                <a:latin typeface="Tahoma" panose="020B0604030504040204" pitchFamily="34" charset="0"/>
                <a:ea typeface="Tahoma" panose="020B0604030504040204" pitchFamily="34" charset="0"/>
                <a:cs typeface="Tahoma" panose="020B0604030504040204" pitchFamily="34" charset="0"/>
              </a:rPr>
              <a:t>Notes</a:t>
            </a:r>
            <a:endParaRPr sz="1200" dirty="0">
              <a:latin typeface="Tahoma" panose="020B0604030504040204" pitchFamily="34" charset="0"/>
              <a:ea typeface="Tahoma" panose="020B0604030504040204" pitchFamily="34" charset="0"/>
              <a:cs typeface="Tahoma" panose="020B0604030504040204" pitchFamily="34" charset="0"/>
            </a:endParaRPr>
          </a:p>
        </p:txBody>
      </p:sp>
      <p:sp>
        <p:nvSpPr>
          <p:cNvPr id="17" name="object 17"/>
          <p:cNvSpPr txBox="1"/>
          <p:nvPr/>
        </p:nvSpPr>
        <p:spPr>
          <a:xfrm>
            <a:off x="6487483" y="2481642"/>
            <a:ext cx="1237488" cy="170400"/>
          </a:xfrm>
          <a:prstGeom prst="rect">
            <a:avLst/>
          </a:prstGeom>
        </p:spPr>
        <p:txBody>
          <a:bodyPr vert="horz" wrap="square" lIns="0" tIns="16669" rIns="0" bIns="0" rtlCol="0">
            <a:spAutoFit/>
          </a:bodyPr>
          <a:lstStyle/>
          <a:p>
            <a:pPr marL="13335">
              <a:spcBef>
                <a:spcPts val="131"/>
              </a:spcBef>
            </a:pPr>
            <a:r>
              <a:rPr sz="998" b="1" spc="-32" dirty="0">
                <a:solidFill>
                  <a:srgbClr val="020202"/>
                </a:solidFill>
                <a:latin typeface="Gill Sans MT"/>
                <a:cs typeface="Gill Sans MT"/>
              </a:rPr>
              <a:t>Rated </a:t>
            </a:r>
            <a:r>
              <a:rPr sz="998" b="1" spc="-79" dirty="0">
                <a:solidFill>
                  <a:srgbClr val="020202"/>
                </a:solidFill>
                <a:latin typeface="Gill Sans MT"/>
                <a:cs typeface="Gill Sans MT"/>
              </a:rPr>
              <a:t>Output</a:t>
            </a:r>
            <a:r>
              <a:rPr sz="998" b="1" spc="-37" dirty="0">
                <a:solidFill>
                  <a:srgbClr val="020202"/>
                </a:solidFill>
                <a:latin typeface="Gill Sans MT"/>
                <a:cs typeface="Gill Sans MT"/>
              </a:rPr>
              <a:t> </a:t>
            </a:r>
            <a:r>
              <a:rPr sz="998" b="1" spc="-11" dirty="0">
                <a:solidFill>
                  <a:srgbClr val="020202"/>
                </a:solidFill>
                <a:latin typeface="Gill Sans MT"/>
                <a:cs typeface="Gill Sans MT"/>
              </a:rPr>
              <a:t>Voltage</a:t>
            </a:r>
            <a:endParaRPr sz="998">
              <a:latin typeface="Gill Sans MT"/>
              <a:cs typeface="Gill Sans MT"/>
            </a:endParaRPr>
          </a:p>
        </p:txBody>
      </p:sp>
      <p:sp>
        <p:nvSpPr>
          <p:cNvPr id="18" name="object 18"/>
          <p:cNvSpPr txBox="1"/>
          <p:nvPr/>
        </p:nvSpPr>
        <p:spPr>
          <a:xfrm>
            <a:off x="8765422" y="2481642"/>
            <a:ext cx="421386" cy="170400"/>
          </a:xfrm>
          <a:prstGeom prst="rect">
            <a:avLst/>
          </a:prstGeom>
        </p:spPr>
        <p:txBody>
          <a:bodyPr vert="horz" wrap="square" lIns="0" tIns="16669" rIns="0" bIns="0" rtlCol="0">
            <a:spAutoFit/>
          </a:bodyPr>
          <a:lstStyle/>
          <a:p>
            <a:pPr marL="13335">
              <a:spcBef>
                <a:spcPts val="131"/>
              </a:spcBef>
            </a:pPr>
            <a:r>
              <a:rPr sz="998" b="1" spc="-11" dirty="0">
                <a:solidFill>
                  <a:srgbClr val="020202"/>
                </a:solidFill>
                <a:latin typeface="Gill Sans MT"/>
                <a:cs typeface="Gill Sans MT"/>
              </a:rPr>
              <a:t>AC380</a:t>
            </a:r>
            <a:endParaRPr sz="998">
              <a:latin typeface="Gill Sans MT"/>
              <a:cs typeface="Gill Sans MT"/>
            </a:endParaRPr>
          </a:p>
        </p:txBody>
      </p:sp>
      <p:sp>
        <p:nvSpPr>
          <p:cNvPr id="19" name="object 19"/>
          <p:cNvSpPr txBox="1"/>
          <p:nvPr/>
        </p:nvSpPr>
        <p:spPr>
          <a:xfrm>
            <a:off x="6487486" y="3127672"/>
            <a:ext cx="1402175" cy="170400"/>
          </a:xfrm>
          <a:prstGeom prst="rect">
            <a:avLst/>
          </a:prstGeom>
        </p:spPr>
        <p:txBody>
          <a:bodyPr vert="horz" wrap="square" lIns="0" tIns="16669" rIns="0" bIns="0" rtlCol="0">
            <a:spAutoFit/>
          </a:bodyPr>
          <a:lstStyle/>
          <a:p>
            <a:pPr marL="13335">
              <a:spcBef>
                <a:spcPts val="131"/>
              </a:spcBef>
            </a:pPr>
            <a:r>
              <a:rPr sz="998" b="1" spc="-32" dirty="0">
                <a:solidFill>
                  <a:srgbClr val="020202"/>
                </a:solidFill>
                <a:latin typeface="Gill Sans MT"/>
                <a:cs typeface="Gill Sans MT"/>
              </a:rPr>
              <a:t>Rated </a:t>
            </a:r>
            <a:r>
              <a:rPr sz="998" b="1" spc="-79" dirty="0">
                <a:solidFill>
                  <a:srgbClr val="020202"/>
                </a:solidFill>
                <a:latin typeface="Gill Sans MT"/>
                <a:cs typeface="Gill Sans MT"/>
              </a:rPr>
              <a:t>Output</a:t>
            </a:r>
            <a:r>
              <a:rPr sz="998" b="1" spc="-37" dirty="0">
                <a:solidFill>
                  <a:srgbClr val="020202"/>
                </a:solidFill>
                <a:latin typeface="Gill Sans MT"/>
                <a:cs typeface="Gill Sans MT"/>
              </a:rPr>
              <a:t> </a:t>
            </a:r>
            <a:r>
              <a:rPr sz="998" b="1" spc="-11" dirty="0">
                <a:solidFill>
                  <a:srgbClr val="020202"/>
                </a:solidFill>
                <a:latin typeface="Gill Sans MT"/>
                <a:cs typeface="Gill Sans MT"/>
              </a:rPr>
              <a:t>Frequency</a:t>
            </a:r>
            <a:endParaRPr sz="998">
              <a:latin typeface="Gill Sans MT"/>
              <a:cs typeface="Gill Sans MT"/>
            </a:endParaRPr>
          </a:p>
        </p:txBody>
      </p:sp>
      <p:sp>
        <p:nvSpPr>
          <p:cNvPr id="20" name="object 20"/>
          <p:cNvSpPr txBox="1"/>
          <p:nvPr/>
        </p:nvSpPr>
        <p:spPr>
          <a:xfrm>
            <a:off x="8765425" y="3127672"/>
            <a:ext cx="323374" cy="170400"/>
          </a:xfrm>
          <a:prstGeom prst="rect">
            <a:avLst/>
          </a:prstGeom>
        </p:spPr>
        <p:txBody>
          <a:bodyPr vert="horz" wrap="square" lIns="0" tIns="16669" rIns="0" bIns="0" rtlCol="0">
            <a:spAutoFit/>
          </a:bodyPr>
          <a:lstStyle/>
          <a:p>
            <a:pPr marL="13335">
              <a:spcBef>
                <a:spcPts val="131"/>
              </a:spcBef>
            </a:pPr>
            <a:r>
              <a:rPr sz="998" b="1" spc="-26" dirty="0">
                <a:solidFill>
                  <a:srgbClr val="020202"/>
                </a:solidFill>
                <a:latin typeface="Gill Sans MT"/>
                <a:cs typeface="Gill Sans MT"/>
              </a:rPr>
              <a:t>50Hz</a:t>
            </a:r>
            <a:endParaRPr sz="998">
              <a:latin typeface="Gill Sans MT"/>
              <a:cs typeface="Gill Sans MT"/>
            </a:endParaRPr>
          </a:p>
        </p:txBody>
      </p:sp>
      <p:sp>
        <p:nvSpPr>
          <p:cNvPr id="21" name="object 21"/>
          <p:cNvSpPr txBox="1"/>
          <p:nvPr/>
        </p:nvSpPr>
        <p:spPr>
          <a:xfrm>
            <a:off x="6487485" y="3772426"/>
            <a:ext cx="1587532" cy="170400"/>
          </a:xfrm>
          <a:prstGeom prst="rect">
            <a:avLst/>
          </a:prstGeom>
        </p:spPr>
        <p:txBody>
          <a:bodyPr vert="horz" wrap="square" lIns="0" tIns="16669" rIns="0" bIns="0" rtlCol="0">
            <a:spAutoFit/>
          </a:bodyPr>
          <a:lstStyle/>
          <a:p>
            <a:pPr marL="13335">
              <a:spcBef>
                <a:spcPts val="131"/>
              </a:spcBef>
            </a:pPr>
            <a:r>
              <a:rPr sz="998" b="1" spc="-73" dirty="0">
                <a:solidFill>
                  <a:srgbClr val="020202"/>
                </a:solidFill>
                <a:latin typeface="Gill Sans MT"/>
                <a:cs typeface="Gill Sans MT"/>
              </a:rPr>
              <a:t>Working</a:t>
            </a:r>
            <a:r>
              <a:rPr sz="998" b="1" spc="-16" dirty="0">
                <a:solidFill>
                  <a:srgbClr val="020202"/>
                </a:solidFill>
                <a:latin typeface="Gill Sans MT"/>
                <a:cs typeface="Gill Sans MT"/>
              </a:rPr>
              <a:t> </a:t>
            </a:r>
            <a:r>
              <a:rPr sz="998" b="1" spc="-53" dirty="0">
                <a:solidFill>
                  <a:srgbClr val="020202"/>
                </a:solidFill>
                <a:latin typeface="Gill Sans MT"/>
                <a:cs typeface="Gill Sans MT"/>
              </a:rPr>
              <a:t>Temperaturee</a:t>
            </a:r>
            <a:r>
              <a:rPr sz="998" b="1" spc="32" dirty="0">
                <a:solidFill>
                  <a:srgbClr val="020202"/>
                </a:solidFill>
                <a:latin typeface="Gill Sans MT"/>
                <a:cs typeface="Gill Sans MT"/>
              </a:rPr>
              <a:t> </a:t>
            </a:r>
            <a:r>
              <a:rPr sz="998" b="1" spc="-21" dirty="0">
                <a:solidFill>
                  <a:srgbClr val="020202"/>
                </a:solidFill>
                <a:latin typeface="Gill Sans MT"/>
                <a:cs typeface="Gill Sans MT"/>
              </a:rPr>
              <a:t>Life</a:t>
            </a:r>
            <a:endParaRPr sz="998">
              <a:latin typeface="Gill Sans MT"/>
              <a:cs typeface="Gill Sans MT"/>
            </a:endParaRPr>
          </a:p>
        </p:txBody>
      </p:sp>
      <p:sp>
        <p:nvSpPr>
          <p:cNvPr id="22" name="object 22"/>
          <p:cNvSpPr txBox="1"/>
          <p:nvPr/>
        </p:nvSpPr>
        <p:spPr>
          <a:xfrm>
            <a:off x="8765425" y="3772426"/>
            <a:ext cx="722090" cy="170400"/>
          </a:xfrm>
          <a:prstGeom prst="rect">
            <a:avLst/>
          </a:prstGeom>
        </p:spPr>
        <p:txBody>
          <a:bodyPr vert="horz" wrap="square" lIns="0" tIns="16669" rIns="0" bIns="0" rtlCol="0">
            <a:spAutoFit/>
          </a:bodyPr>
          <a:lstStyle/>
          <a:p>
            <a:pPr marL="13335">
              <a:spcBef>
                <a:spcPts val="131"/>
              </a:spcBef>
            </a:pPr>
            <a:r>
              <a:rPr sz="998" b="1" spc="58" dirty="0">
                <a:solidFill>
                  <a:srgbClr val="020202"/>
                </a:solidFill>
                <a:latin typeface="Gill Sans MT"/>
                <a:cs typeface="Gill Sans MT"/>
              </a:rPr>
              <a:t>-</a:t>
            </a:r>
            <a:r>
              <a:rPr sz="998" b="1" spc="-21" dirty="0">
                <a:solidFill>
                  <a:srgbClr val="020202"/>
                </a:solidFill>
                <a:latin typeface="Gill Sans MT"/>
                <a:cs typeface="Gill Sans MT"/>
              </a:rPr>
              <a:t>40oC-60oC</a:t>
            </a:r>
            <a:endParaRPr sz="998" dirty="0">
              <a:latin typeface="Gill Sans MT"/>
              <a:cs typeface="Gill Sans MT"/>
            </a:endParaRPr>
          </a:p>
        </p:txBody>
      </p:sp>
      <p:sp>
        <p:nvSpPr>
          <p:cNvPr id="23" name="object 23"/>
          <p:cNvSpPr txBox="1"/>
          <p:nvPr/>
        </p:nvSpPr>
        <p:spPr>
          <a:xfrm>
            <a:off x="6487485" y="4421656"/>
            <a:ext cx="1827562" cy="170400"/>
          </a:xfrm>
          <a:prstGeom prst="rect">
            <a:avLst/>
          </a:prstGeom>
        </p:spPr>
        <p:txBody>
          <a:bodyPr vert="horz" wrap="square" lIns="0" tIns="16669" rIns="0" bIns="0" rtlCol="0">
            <a:spAutoFit/>
          </a:bodyPr>
          <a:lstStyle/>
          <a:p>
            <a:pPr marL="13335">
              <a:spcBef>
                <a:spcPts val="131"/>
              </a:spcBef>
            </a:pPr>
            <a:r>
              <a:rPr sz="998" b="1" spc="-42" dirty="0">
                <a:solidFill>
                  <a:srgbClr val="020202"/>
                </a:solidFill>
                <a:latin typeface="Gill Sans MT"/>
                <a:cs typeface="Tahoma" panose="020B0604030504040204" pitchFamily="34" charset="0"/>
              </a:rPr>
              <a:t>External</a:t>
            </a:r>
            <a:r>
              <a:rPr sz="998" b="1" spc="-32" dirty="0">
                <a:solidFill>
                  <a:srgbClr val="020202"/>
                </a:solidFill>
                <a:latin typeface="Gill Sans MT"/>
                <a:cs typeface="Tahoma" panose="020B0604030504040204" pitchFamily="34" charset="0"/>
              </a:rPr>
              <a:t> </a:t>
            </a:r>
            <a:r>
              <a:rPr sz="998" b="1" spc="-26" dirty="0">
                <a:solidFill>
                  <a:srgbClr val="020202"/>
                </a:solidFill>
                <a:latin typeface="Gill Sans MT"/>
                <a:cs typeface="Tahoma" panose="020B0604030504040204" pitchFamily="34" charset="0"/>
              </a:rPr>
              <a:t>communications</a:t>
            </a:r>
            <a:r>
              <a:rPr sz="998" b="1" spc="42" dirty="0">
                <a:solidFill>
                  <a:srgbClr val="020202"/>
                </a:solidFill>
                <a:latin typeface="Gill Sans MT"/>
                <a:cs typeface="Tahoma" panose="020B0604030504040204" pitchFamily="34" charset="0"/>
              </a:rPr>
              <a:t> </a:t>
            </a:r>
            <a:r>
              <a:rPr sz="998" b="1" spc="-21" dirty="0">
                <a:solidFill>
                  <a:srgbClr val="020202"/>
                </a:solidFill>
                <a:latin typeface="Gill Sans MT"/>
                <a:cs typeface="Tahoma" panose="020B0604030504040204" pitchFamily="34" charset="0"/>
              </a:rPr>
              <a:t>mode</a:t>
            </a:r>
            <a:endParaRPr sz="998" dirty="0">
              <a:latin typeface="Gill Sans MT"/>
              <a:cs typeface="Tahoma" panose="020B0604030504040204" pitchFamily="34" charset="0"/>
            </a:endParaRPr>
          </a:p>
        </p:txBody>
      </p:sp>
      <p:sp>
        <p:nvSpPr>
          <p:cNvPr id="24" name="object 24"/>
          <p:cNvSpPr txBox="1"/>
          <p:nvPr/>
        </p:nvSpPr>
        <p:spPr>
          <a:xfrm>
            <a:off x="8765422" y="4421656"/>
            <a:ext cx="911446" cy="170400"/>
          </a:xfrm>
          <a:prstGeom prst="rect">
            <a:avLst/>
          </a:prstGeom>
        </p:spPr>
        <p:txBody>
          <a:bodyPr vert="horz" wrap="square" lIns="0" tIns="16669" rIns="0" bIns="0" rtlCol="0">
            <a:spAutoFit/>
          </a:bodyPr>
          <a:lstStyle/>
          <a:p>
            <a:pPr marL="13335">
              <a:spcBef>
                <a:spcPts val="131"/>
              </a:spcBef>
            </a:pPr>
            <a:r>
              <a:rPr sz="998" b="1" spc="-53" dirty="0">
                <a:solidFill>
                  <a:srgbClr val="020202"/>
                </a:solidFill>
                <a:latin typeface="Gill Sans MT"/>
                <a:cs typeface="Gill Sans MT"/>
              </a:rPr>
              <a:t>Ethernet</a:t>
            </a:r>
            <a:r>
              <a:rPr sz="998" b="1" spc="-26" dirty="0">
                <a:solidFill>
                  <a:srgbClr val="020202"/>
                </a:solidFill>
                <a:latin typeface="Gill Sans MT"/>
                <a:cs typeface="Gill Sans MT"/>
              </a:rPr>
              <a:t> </a:t>
            </a:r>
            <a:r>
              <a:rPr sz="998" b="1" spc="-21" dirty="0">
                <a:solidFill>
                  <a:srgbClr val="020202"/>
                </a:solidFill>
                <a:latin typeface="Gill Sans MT"/>
                <a:cs typeface="Gill Sans MT"/>
              </a:rPr>
              <a:t>RS485</a:t>
            </a:r>
            <a:endParaRPr sz="998" dirty="0">
              <a:latin typeface="Gill Sans MT"/>
              <a:cs typeface="Gill Sans MT"/>
            </a:endParaRPr>
          </a:p>
        </p:txBody>
      </p:sp>
      <p:sp>
        <p:nvSpPr>
          <p:cNvPr id="25" name="object 25"/>
          <p:cNvSpPr txBox="1"/>
          <p:nvPr/>
        </p:nvSpPr>
        <p:spPr>
          <a:xfrm>
            <a:off x="6487483" y="5138590"/>
            <a:ext cx="1759552" cy="170400"/>
          </a:xfrm>
          <a:prstGeom prst="rect">
            <a:avLst/>
          </a:prstGeom>
        </p:spPr>
        <p:txBody>
          <a:bodyPr vert="horz" wrap="square" lIns="0" tIns="16669" rIns="0" bIns="0" rtlCol="0">
            <a:spAutoFit/>
          </a:bodyPr>
          <a:lstStyle/>
          <a:p>
            <a:pPr marL="13335">
              <a:spcBef>
                <a:spcPts val="131"/>
              </a:spcBef>
            </a:pPr>
            <a:r>
              <a:rPr sz="998" b="1" spc="-47" dirty="0">
                <a:solidFill>
                  <a:srgbClr val="020202"/>
                </a:solidFill>
                <a:latin typeface="Gill Sans MT"/>
                <a:cs typeface="Gill Sans MT"/>
              </a:rPr>
              <a:t>Thermal</a:t>
            </a:r>
            <a:r>
              <a:rPr sz="998" b="1" spc="-26" dirty="0">
                <a:solidFill>
                  <a:srgbClr val="020202"/>
                </a:solidFill>
                <a:latin typeface="Gill Sans MT"/>
                <a:cs typeface="Gill Sans MT"/>
              </a:rPr>
              <a:t> Management</a:t>
            </a:r>
            <a:r>
              <a:rPr sz="998" b="1" spc="-21" dirty="0">
                <a:solidFill>
                  <a:srgbClr val="020202"/>
                </a:solidFill>
                <a:latin typeface="Gill Sans MT"/>
                <a:cs typeface="Gill Sans MT"/>
              </a:rPr>
              <a:t> </a:t>
            </a:r>
            <a:r>
              <a:rPr sz="998" b="1" spc="-11" dirty="0">
                <a:solidFill>
                  <a:srgbClr val="020202"/>
                </a:solidFill>
                <a:latin typeface="Gill Sans MT"/>
                <a:cs typeface="Gill Sans MT"/>
              </a:rPr>
              <a:t>System</a:t>
            </a:r>
            <a:endParaRPr sz="998">
              <a:latin typeface="Gill Sans MT"/>
              <a:cs typeface="Gill Sans MT"/>
            </a:endParaRPr>
          </a:p>
        </p:txBody>
      </p:sp>
      <p:sp>
        <p:nvSpPr>
          <p:cNvPr id="26" name="object 26"/>
          <p:cNvSpPr txBox="1"/>
          <p:nvPr/>
        </p:nvSpPr>
        <p:spPr>
          <a:xfrm>
            <a:off x="8765422" y="5138590"/>
            <a:ext cx="1380173" cy="170400"/>
          </a:xfrm>
          <a:prstGeom prst="rect">
            <a:avLst/>
          </a:prstGeom>
        </p:spPr>
        <p:txBody>
          <a:bodyPr vert="horz" wrap="square" lIns="0" tIns="16669" rIns="0" bIns="0" rtlCol="0">
            <a:spAutoFit/>
          </a:bodyPr>
          <a:lstStyle/>
          <a:p>
            <a:pPr marL="13335">
              <a:spcBef>
                <a:spcPts val="131"/>
              </a:spcBef>
            </a:pPr>
            <a:r>
              <a:rPr sz="998" b="1" spc="-47" dirty="0">
                <a:solidFill>
                  <a:srgbClr val="020202"/>
                </a:solidFill>
                <a:latin typeface="Gill Sans MT"/>
                <a:cs typeface="Gill Sans MT"/>
              </a:rPr>
              <a:t>Natural</a:t>
            </a:r>
            <a:r>
              <a:rPr sz="998" b="1" spc="-42" dirty="0">
                <a:solidFill>
                  <a:srgbClr val="020202"/>
                </a:solidFill>
                <a:latin typeface="Gill Sans MT"/>
                <a:cs typeface="Gill Sans MT"/>
              </a:rPr>
              <a:t> </a:t>
            </a:r>
            <a:r>
              <a:rPr sz="998" b="1" spc="-26" dirty="0">
                <a:solidFill>
                  <a:srgbClr val="020202"/>
                </a:solidFill>
                <a:latin typeface="Gill Sans MT"/>
                <a:cs typeface="Gill Sans MT"/>
              </a:rPr>
              <a:t>heat</a:t>
            </a:r>
            <a:r>
              <a:rPr sz="998" b="1" spc="-37" dirty="0">
                <a:solidFill>
                  <a:srgbClr val="020202"/>
                </a:solidFill>
                <a:latin typeface="Gill Sans MT"/>
                <a:cs typeface="Gill Sans MT"/>
              </a:rPr>
              <a:t> </a:t>
            </a:r>
            <a:r>
              <a:rPr sz="998" b="1" spc="-11" dirty="0">
                <a:solidFill>
                  <a:srgbClr val="020202"/>
                </a:solidFill>
                <a:latin typeface="Gill Sans MT"/>
                <a:cs typeface="Gill Sans MT"/>
              </a:rPr>
              <a:t>dissipation</a:t>
            </a:r>
            <a:endParaRPr sz="998">
              <a:latin typeface="Gill Sans MT"/>
              <a:cs typeface="Gill Sans MT"/>
            </a:endParaRPr>
          </a:p>
        </p:txBody>
      </p:sp>
      <p:sp>
        <p:nvSpPr>
          <p:cNvPr id="30" name="object 222">
            <a:extLst>
              <a:ext uri="{FF2B5EF4-FFF2-40B4-BE49-F238E27FC236}">
                <a16:creationId xmlns:a16="http://schemas.microsoft.com/office/drawing/2014/main" id="{6790A535-8F94-761C-3B51-F6EBF59611D9}"/>
              </a:ext>
            </a:extLst>
          </p:cNvPr>
          <p:cNvSpPr txBox="1">
            <a:spLocks/>
          </p:cNvSpPr>
          <p:nvPr/>
        </p:nvSpPr>
        <p:spPr>
          <a:xfrm>
            <a:off x="4704479"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31" name="object 222">
            <a:extLst>
              <a:ext uri="{FF2B5EF4-FFF2-40B4-BE49-F238E27FC236}">
                <a16:creationId xmlns:a16="http://schemas.microsoft.com/office/drawing/2014/main" id="{58E79AB2-D520-AA61-8A14-23C9125D33DA}"/>
              </a:ext>
            </a:extLst>
          </p:cNvPr>
          <p:cNvSpPr txBox="1">
            <a:spLocks/>
          </p:cNvSpPr>
          <p:nvPr/>
        </p:nvSpPr>
        <p:spPr>
          <a:xfrm>
            <a:off x="234634" y="7405992"/>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29" name="Picture 28" descr="A green and black logo&#10;&#10;Description automatically generated">
            <a:extLst>
              <a:ext uri="{FF2B5EF4-FFF2-40B4-BE49-F238E27FC236}">
                <a16:creationId xmlns:a16="http://schemas.microsoft.com/office/drawing/2014/main" id="{D76E41E1-B6F0-3542-2155-621A554D8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
        <p:nvSpPr>
          <p:cNvPr id="32" name="Rectangle 31">
            <a:extLst>
              <a:ext uri="{FF2B5EF4-FFF2-40B4-BE49-F238E27FC236}">
                <a16:creationId xmlns:a16="http://schemas.microsoft.com/office/drawing/2014/main" id="{2AD8D4ED-582C-42D5-10C7-7921115DFEB5}"/>
              </a:ext>
            </a:extLst>
          </p:cNvPr>
          <p:cNvSpPr/>
          <p:nvPr/>
        </p:nvSpPr>
        <p:spPr>
          <a:xfrm>
            <a:off x="6425481" y="5407556"/>
            <a:ext cx="2261319" cy="8406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5290011-995C-9980-C320-4C594E2F5D68}"/>
              </a:ext>
            </a:extLst>
          </p:cNvPr>
          <p:cNvSpPr txBox="1"/>
          <p:nvPr/>
        </p:nvSpPr>
        <p:spPr>
          <a:xfrm>
            <a:off x="6460279" y="5400200"/>
            <a:ext cx="2057400" cy="861774"/>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Container Ports:</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Power Port</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Distribution Port</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Communication</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Grounding Port</a:t>
            </a:r>
          </a:p>
        </p:txBody>
      </p:sp>
      <p:sp>
        <p:nvSpPr>
          <p:cNvPr id="34" name="Rectangle 33">
            <a:extLst>
              <a:ext uri="{FF2B5EF4-FFF2-40B4-BE49-F238E27FC236}">
                <a16:creationId xmlns:a16="http://schemas.microsoft.com/office/drawing/2014/main" id="{625CA50A-C4AD-F970-981A-55A2AE3FB1E7}"/>
              </a:ext>
            </a:extLst>
          </p:cNvPr>
          <p:cNvSpPr/>
          <p:nvPr/>
        </p:nvSpPr>
        <p:spPr>
          <a:xfrm>
            <a:off x="8686801" y="5407556"/>
            <a:ext cx="1752600" cy="8406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96B7537-E149-D0F3-A807-3C31DE639A2B}"/>
              </a:ext>
            </a:extLst>
          </p:cNvPr>
          <p:cNvSpPr txBox="1"/>
          <p:nvPr/>
        </p:nvSpPr>
        <p:spPr>
          <a:xfrm>
            <a:off x="8721598" y="5397123"/>
            <a:ext cx="1583479" cy="707886"/>
          </a:xfrm>
          <a:prstGeom prst="rect">
            <a:avLst/>
          </a:prstGeom>
          <a:noFill/>
        </p:spPr>
        <p:txBody>
          <a:bodyPr wrap="square" rtlCol="0">
            <a:spAutoFit/>
          </a:bodyPr>
          <a:lstStyle/>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1 Way Direct</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1 Way Direct</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1 Way Direct</a:t>
            </a:r>
          </a:p>
          <a:p>
            <a:pPr marL="171450" indent="-171450">
              <a:buFontTx/>
              <a:buChar cha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1 Way on the Spot</a:t>
            </a:r>
          </a:p>
        </p:txBody>
      </p:sp>
      <p:sp>
        <p:nvSpPr>
          <p:cNvPr id="36" name="Rectangle 35">
            <a:extLst>
              <a:ext uri="{FF2B5EF4-FFF2-40B4-BE49-F238E27FC236}">
                <a16:creationId xmlns:a16="http://schemas.microsoft.com/office/drawing/2014/main" id="{4304BDD0-5CF8-FF35-F923-1D02C9C5CC39}"/>
              </a:ext>
            </a:extLst>
          </p:cNvPr>
          <p:cNvSpPr/>
          <p:nvPr/>
        </p:nvSpPr>
        <p:spPr>
          <a:xfrm>
            <a:off x="10439400" y="5407556"/>
            <a:ext cx="1981199" cy="8406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4D21B0-ABE1-1966-8FCA-8AF19AAB6E55}"/>
              </a:ext>
            </a:extLst>
          </p:cNvPr>
          <p:cNvSpPr/>
          <p:nvPr/>
        </p:nvSpPr>
        <p:spPr>
          <a:xfrm>
            <a:off x="6425481" y="1352088"/>
            <a:ext cx="2261319" cy="38269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4E8B16C-1955-A11D-61CF-D0F8BE62331F}"/>
              </a:ext>
            </a:extLst>
          </p:cNvPr>
          <p:cNvSpPr txBox="1"/>
          <p:nvPr/>
        </p:nvSpPr>
        <p:spPr>
          <a:xfrm>
            <a:off x="6460279" y="1314738"/>
            <a:ext cx="2057400" cy="400110"/>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The Capacity of the Energy Storage System</a:t>
            </a:r>
          </a:p>
        </p:txBody>
      </p:sp>
      <p:sp>
        <p:nvSpPr>
          <p:cNvPr id="40" name="Rectangle 39">
            <a:extLst>
              <a:ext uri="{FF2B5EF4-FFF2-40B4-BE49-F238E27FC236}">
                <a16:creationId xmlns:a16="http://schemas.microsoft.com/office/drawing/2014/main" id="{7026B9F4-37E1-67A4-7C2D-05618177E4D6}"/>
              </a:ext>
            </a:extLst>
          </p:cNvPr>
          <p:cNvSpPr/>
          <p:nvPr/>
        </p:nvSpPr>
        <p:spPr>
          <a:xfrm>
            <a:off x="8686801" y="1352088"/>
            <a:ext cx="1752600" cy="38269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F7F181D-1E00-35A6-67F5-5B915DD6C91B}"/>
              </a:ext>
            </a:extLst>
          </p:cNvPr>
          <p:cNvSpPr txBox="1"/>
          <p:nvPr/>
        </p:nvSpPr>
        <p:spPr>
          <a:xfrm>
            <a:off x="8721598" y="1379644"/>
            <a:ext cx="1583479"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1 MWh</a:t>
            </a:r>
          </a:p>
        </p:txBody>
      </p:sp>
      <p:sp>
        <p:nvSpPr>
          <p:cNvPr id="42" name="Rectangle 41">
            <a:extLst>
              <a:ext uri="{FF2B5EF4-FFF2-40B4-BE49-F238E27FC236}">
                <a16:creationId xmlns:a16="http://schemas.microsoft.com/office/drawing/2014/main" id="{8AF3A6A7-976A-2BC3-27C5-DA369B852D29}"/>
              </a:ext>
            </a:extLst>
          </p:cNvPr>
          <p:cNvSpPr/>
          <p:nvPr/>
        </p:nvSpPr>
        <p:spPr>
          <a:xfrm>
            <a:off x="10439400" y="1352088"/>
            <a:ext cx="1981199" cy="38269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2F486F6-70C3-0B05-207A-4C56A0AB5E24}"/>
              </a:ext>
            </a:extLst>
          </p:cNvPr>
          <p:cNvSpPr txBox="1"/>
          <p:nvPr/>
        </p:nvSpPr>
        <p:spPr>
          <a:xfrm>
            <a:off x="10474198" y="1317810"/>
            <a:ext cx="1946402" cy="400110"/>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Annual Charge Retention &gt;96%</a:t>
            </a:r>
          </a:p>
        </p:txBody>
      </p:sp>
      <p:sp>
        <p:nvSpPr>
          <p:cNvPr id="44" name="Rectangle 43">
            <a:extLst>
              <a:ext uri="{FF2B5EF4-FFF2-40B4-BE49-F238E27FC236}">
                <a16:creationId xmlns:a16="http://schemas.microsoft.com/office/drawing/2014/main" id="{52557E56-B3EC-FD9B-72B1-4F733E92806F}"/>
              </a:ext>
            </a:extLst>
          </p:cNvPr>
          <p:cNvSpPr/>
          <p:nvPr/>
        </p:nvSpPr>
        <p:spPr>
          <a:xfrm>
            <a:off x="6425481" y="2069662"/>
            <a:ext cx="226131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7074E9-80FE-B807-38A4-C2CFB114E12D}"/>
              </a:ext>
            </a:extLst>
          </p:cNvPr>
          <p:cNvSpPr txBox="1"/>
          <p:nvPr/>
        </p:nvSpPr>
        <p:spPr>
          <a:xfrm>
            <a:off x="6460279" y="2145534"/>
            <a:ext cx="2057400"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Rated Discharge Power</a:t>
            </a:r>
          </a:p>
        </p:txBody>
      </p:sp>
      <p:sp>
        <p:nvSpPr>
          <p:cNvPr id="46" name="Rectangle 45">
            <a:extLst>
              <a:ext uri="{FF2B5EF4-FFF2-40B4-BE49-F238E27FC236}">
                <a16:creationId xmlns:a16="http://schemas.microsoft.com/office/drawing/2014/main" id="{C0A1ABD7-143E-39F4-07F8-6233928ED82F}"/>
              </a:ext>
            </a:extLst>
          </p:cNvPr>
          <p:cNvSpPr/>
          <p:nvPr/>
        </p:nvSpPr>
        <p:spPr>
          <a:xfrm>
            <a:off x="8686801" y="2069662"/>
            <a:ext cx="1752600"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18E7AC3-F63D-6D1C-7F0C-9B5EB7315451}"/>
              </a:ext>
            </a:extLst>
          </p:cNvPr>
          <p:cNvSpPr txBox="1"/>
          <p:nvPr/>
        </p:nvSpPr>
        <p:spPr>
          <a:xfrm>
            <a:off x="8721598" y="2138745"/>
            <a:ext cx="1583479"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250 kW</a:t>
            </a:r>
          </a:p>
        </p:txBody>
      </p:sp>
      <p:sp>
        <p:nvSpPr>
          <p:cNvPr id="48" name="Rectangle 47">
            <a:extLst>
              <a:ext uri="{FF2B5EF4-FFF2-40B4-BE49-F238E27FC236}">
                <a16:creationId xmlns:a16="http://schemas.microsoft.com/office/drawing/2014/main" id="{CDE7AEAE-E075-7CE7-2403-8CC14AEFD2F8}"/>
              </a:ext>
            </a:extLst>
          </p:cNvPr>
          <p:cNvSpPr/>
          <p:nvPr/>
        </p:nvSpPr>
        <p:spPr>
          <a:xfrm>
            <a:off x="10439400" y="2069662"/>
            <a:ext cx="198119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E1E21F6-3C7C-A2FD-1890-6E43F7C92E3E}"/>
              </a:ext>
            </a:extLst>
          </p:cNvPr>
          <p:cNvSpPr txBox="1"/>
          <p:nvPr/>
        </p:nvSpPr>
        <p:spPr>
          <a:xfrm>
            <a:off x="10474198" y="2076911"/>
            <a:ext cx="1946402" cy="400110"/>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Infinite Parallel Connection of AC Measurement</a:t>
            </a:r>
          </a:p>
        </p:txBody>
      </p:sp>
      <p:sp>
        <p:nvSpPr>
          <p:cNvPr id="50" name="Rectangle 49">
            <a:extLst>
              <a:ext uri="{FF2B5EF4-FFF2-40B4-BE49-F238E27FC236}">
                <a16:creationId xmlns:a16="http://schemas.microsoft.com/office/drawing/2014/main" id="{06BEDC4E-2A6A-0FA4-E98F-E6BC23CC52CF}"/>
              </a:ext>
            </a:extLst>
          </p:cNvPr>
          <p:cNvSpPr/>
          <p:nvPr/>
        </p:nvSpPr>
        <p:spPr>
          <a:xfrm>
            <a:off x="6425481" y="2720238"/>
            <a:ext cx="226131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9FCDFAB-8C5B-13AB-A8F0-9C571105B497}"/>
              </a:ext>
            </a:extLst>
          </p:cNvPr>
          <p:cNvSpPr txBox="1"/>
          <p:nvPr/>
        </p:nvSpPr>
        <p:spPr>
          <a:xfrm>
            <a:off x="6460279" y="2796110"/>
            <a:ext cx="2057400"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Rated Output Frequency</a:t>
            </a:r>
          </a:p>
        </p:txBody>
      </p:sp>
      <p:sp>
        <p:nvSpPr>
          <p:cNvPr id="52" name="Rectangle 51">
            <a:extLst>
              <a:ext uri="{FF2B5EF4-FFF2-40B4-BE49-F238E27FC236}">
                <a16:creationId xmlns:a16="http://schemas.microsoft.com/office/drawing/2014/main" id="{A5EEB714-569B-2978-D765-A324FFF9FACF}"/>
              </a:ext>
            </a:extLst>
          </p:cNvPr>
          <p:cNvSpPr/>
          <p:nvPr/>
        </p:nvSpPr>
        <p:spPr>
          <a:xfrm>
            <a:off x="8686801" y="2720238"/>
            <a:ext cx="1752600"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9E685BF-2693-AB75-4916-BBCF2EE3D6DA}"/>
              </a:ext>
            </a:extLst>
          </p:cNvPr>
          <p:cNvSpPr txBox="1"/>
          <p:nvPr/>
        </p:nvSpPr>
        <p:spPr>
          <a:xfrm>
            <a:off x="8721598" y="2789321"/>
            <a:ext cx="1583479"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323V~418V</a:t>
            </a:r>
          </a:p>
        </p:txBody>
      </p:sp>
      <p:sp>
        <p:nvSpPr>
          <p:cNvPr id="54" name="Rectangle 53">
            <a:extLst>
              <a:ext uri="{FF2B5EF4-FFF2-40B4-BE49-F238E27FC236}">
                <a16:creationId xmlns:a16="http://schemas.microsoft.com/office/drawing/2014/main" id="{B2B42570-891A-E100-F80E-6628A876DDD1}"/>
              </a:ext>
            </a:extLst>
          </p:cNvPr>
          <p:cNvSpPr/>
          <p:nvPr/>
        </p:nvSpPr>
        <p:spPr>
          <a:xfrm>
            <a:off x="10439400" y="2720238"/>
            <a:ext cx="198119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15274C4-904E-50AB-AA4C-845D48731E95}"/>
              </a:ext>
            </a:extLst>
          </p:cNvPr>
          <p:cNvSpPr/>
          <p:nvPr/>
        </p:nvSpPr>
        <p:spPr>
          <a:xfrm>
            <a:off x="6425481" y="3347611"/>
            <a:ext cx="226131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57F2FDB-3568-A002-8A8C-CE1C98426F19}"/>
              </a:ext>
            </a:extLst>
          </p:cNvPr>
          <p:cNvSpPr txBox="1"/>
          <p:nvPr/>
        </p:nvSpPr>
        <p:spPr>
          <a:xfrm>
            <a:off x="6460279" y="3423483"/>
            <a:ext cx="2057400"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Frequency Range	</a:t>
            </a:r>
          </a:p>
        </p:txBody>
      </p:sp>
      <p:sp>
        <p:nvSpPr>
          <p:cNvPr id="58" name="Rectangle 57">
            <a:extLst>
              <a:ext uri="{FF2B5EF4-FFF2-40B4-BE49-F238E27FC236}">
                <a16:creationId xmlns:a16="http://schemas.microsoft.com/office/drawing/2014/main" id="{92BDDCA5-06E4-5556-8892-134A7BA4DBCB}"/>
              </a:ext>
            </a:extLst>
          </p:cNvPr>
          <p:cNvSpPr/>
          <p:nvPr/>
        </p:nvSpPr>
        <p:spPr>
          <a:xfrm>
            <a:off x="8686801" y="3347611"/>
            <a:ext cx="1752600"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052C286-58D2-79B1-9ABD-9E73AA6707E1}"/>
              </a:ext>
            </a:extLst>
          </p:cNvPr>
          <p:cNvSpPr txBox="1"/>
          <p:nvPr/>
        </p:nvSpPr>
        <p:spPr>
          <a:xfrm>
            <a:off x="8721598" y="3416694"/>
            <a:ext cx="1583479"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48-51 Hz</a:t>
            </a:r>
          </a:p>
        </p:txBody>
      </p:sp>
      <p:sp>
        <p:nvSpPr>
          <p:cNvPr id="60" name="Rectangle 59">
            <a:extLst>
              <a:ext uri="{FF2B5EF4-FFF2-40B4-BE49-F238E27FC236}">
                <a16:creationId xmlns:a16="http://schemas.microsoft.com/office/drawing/2014/main" id="{50D227A0-E77A-945E-FA08-E5F7AD49FA9D}"/>
              </a:ext>
            </a:extLst>
          </p:cNvPr>
          <p:cNvSpPr/>
          <p:nvPr/>
        </p:nvSpPr>
        <p:spPr>
          <a:xfrm>
            <a:off x="10439400" y="3347611"/>
            <a:ext cx="198119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84F3E89-8B84-DC22-90F7-6FE3DA342789}"/>
              </a:ext>
            </a:extLst>
          </p:cNvPr>
          <p:cNvSpPr/>
          <p:nvPr/>
        </p:nvSpPr>
        <p:spPr>
          <a:xfrm>
            <a:off x="6425481" y="4009157"/>
            <a:ext cx="226131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22138013-3C70-A20C-D73C-00BF651F3604}"/>
              </a:ext>
            </a:extLst>
          </p:cNvPr>
          <p:cNvSpPr txBox="1"/>
          <p:nvPr/>
        </p:nvSpPr>
        <p:spPr>
          <a:xfrm>
            <a:off x="6460279" y="4085029"/>
            <a:ext cx="2057400"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Output Wiring Mode</a:t>
            </a:r>
          </a:p>
        </p:txBody>
      </p:sp>
      <p:sp>
        <p:nvSpPr>
          <p:cNvPr id="64" name="Rectangle 63">
            <a:extLst>
              <a:ext uri="{FF2B5EF4-FFF2-40B4-BE49-F238E27FC236}">
                <a16:creationId xmlns:a16="http://schemas.microsoft.com/office/drawing/2014/main" id="{C14573F0-1F87-C8C1-CA53-5C214235374A}"/>
              </a:ext>
            </a:extLst>
          </p:cNvPr>
          <p:cNvSpPr/>
          <p:nvPr/>
        </p:nvSpPr>
        <p:spPr>
          <a:xfrm>
            <a:off x="8686801" y="4009157"/>
            <a:ext cx="1752600"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4195099-02F2-1DA3-26C0-F82C7B528EB1}"/>
              </a:ext>
            </a:extLst>
          </p:cNvPr>
          <p:cNvSpPr/>
          <p:nvPr/>
        </p:nvSpPr>
        <p:spPr>
          <a:xfrm>
            <a:off x="10439400" y="4009157"/>
            <a:ext cx="198119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18702515-570E-61CC-44FF-40C0C4134D57}"/>
              </a:ext>
            </a:extLst>
          </p:cNvPr>
          <p:cNvSpPr txBox="1"/>
          <p:nvPr/>
        </p:nvSpPr>
        <p:spPr>
          <a:xfrm>
            <a:off x="10474198" y="4070934"/>
            <a:ext cx="1946402"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DC Side, Cable, or Bus</a:t>
            </a:r>
          </a:p>
        </p:txBody>
      </p:sp>
      <p:sp>
        <p:nvSpPr>
          <p:cNvPr id="67" name="Rectangle 66">
            <a:extLst>
              <a:ext uri="{FF2B5EF4-FFF2-40B4-BE49-F238E27FC236}">
                <a16:creationId xmlns:a16="http://schemas.microsoft.com/office/drawing/2014/main" id="{D672CDA1-5351-1AD6-2697-14113D2C253F}"/>
              </a:ext>
            </a:extLst>
          </p:cNvPr>
          <p:cNvSpPr/>
          <p:nvPr/>
        </p:nvSpPr>
        <p:spPr>
          <a:xfrm>
            <a:off x="6425481" y="4690533"/>
            <a:ext cx="226131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6215C384-BCB5-BC02-E471-669F238F9969}"/>
              </a:ext>
            </a:extLst>
          </p:cNvPr>
          <p:cNvSpPr txBox="1"/>
          <p:nvPr/>
        </p:nvSpPr>
        <p:spPr>
          <a:xfrm>
            <a:off x="6460279" y="4700741"/>
            <a:ext cx="2057400" cy="400110"/>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Overall Size of Battery Cabinet</a:t>
            </a:r>
          </a:p>
        </p:txBody>
      </p:sp>
      <p:sp>
        <p:nvSpPr>
          <p:cNvPr id="69" name="Rectangle 68">
            <a:extLst>
              <a:ext uri="{FF2B5EF4-FFF2-40B4-BE49-F238E27FC236}">
                <a16:creationId xmlns:a16="http://schemas.microsoft.com/office/drawing/2014/main" id="{4E7ADFE3-9B27-DCC3-7AAD-8A233414A77F}"/>
              </a:ext>
            </a:extLst>
          </p:cNvPr>
          <p:cNvSpPr/>
          <p:nvPr/>
        </p:nvSpPr>
        <p:spPr>
          <a:xfrm>
            <a:off x="8686801" y="4690533"/>
            <a:ext cx="1752600"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DC37DA9C-6292-DAB5-5FE4-9D7C58CDEFA7}"/>
              </a:ext>
            </a:extLst>
          </p:cNvPr>
          <p:cNvSpPr txBox="1"/>
          <p:nvPr/>
        </p:nvSpPr>
        <p:spPr>
          <a:xfrm>
            <a:off x="8721598" y="4697664"/>
            <a:ext cx="1583479" cy="400110"/>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7.8 ft. x 4.24 ft. x 6.9 ft.</a:t>
            </a:r>
          </a:p>
        </p:txBody>
      </p:sp>
      <p:sp>
        <p:nvSpPr>
          <p:cNvPr id="71" name="Rectangle 70">
            <a:extLst>
              <a:ext uri="{FF2B5EF4-FFF2-40B4-BE49-F238E27FC236}">
                <a16:creationId xmlns:a16="http://schemas.microsoft.com/office/drawing/2014/main" id="{2A7EBC02-252D-06A7-7B18-450EDCA1D8B1}"/>
              </a:ext>
            </a:extLst>
          </p:cNvPr>
          <p:cNvSpPr/>
          <p:nvPr/>
        </p:nvSpPr>
        <p:spPr>
          <a:xfrm>
            <a:off x="10439400" y="4690533"/>
            <a:ext cx="1981199" cy="38269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01CAA1B-8038-B313-ACD1-C9B2B2D13374}"/>
              </a:ext>
            </a:extLst>
          </p:cNvPr>
          <p:cNvSpPr txBox="1"/>
          <p:nvPr/>
        </p:nvSpPr>
        <p:spPr>
          <a:xfrm>
            <a:off x="10474198" y="4686646"/>
            <a:ext cx="1946402" cy="246221"/>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47.36 square feet</a:t>
            </a:r>
          </a:p>
        </p:txBody>
      </p:sp>
      <p:sp>
        <p:nvSpPr>
          <p:cNvPr id="73" name="Rectangle 72">
            <a:extLst>
              <a:ext uri="{FF2B5EF4-FFF2-40B4-BE49-F238E27FC236}">
                <a16:creationId xmlns:a16="http://schemas.microsoft.com/office/drawing/2014/main" id="{78533E09-B918-DE4D-8AC4-6CD0438C450F}"/>
              </a:ext>
            </a:extLst>
          </p:cNvPr>
          <p:cNvSpPr/>
          <p:nvPr/>
        </p:nvSpPr>
        <p:spPr>
          <a:xfrm>
            <a:off x="6425481" y="6323959"/>
            <a:ext cx="5995118" cy="65252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AB8A803-CF21-49B7-B86F-33902E677130}"/>
              </a:ext>
            </a:extLst>
          </p:cNvPr>
          <p:cNvSpPr txBox="1"/>
          <p:nvPr/>
        </p:nvSpPr>
        <p:spPr>
          <a:xfrm>
            <a:off x="6460278" y="6377781"/>
            <a:ext cx="5731721" cy="553998"/>
          </a:xfrm>
          <a:prstGeom prst="rect">
            <a:avLst/>
          </a:prstGeom>
          <a:noFill/>
        </p:spPr>
        <p:txBody>
          <a:bodyPr wrap="square" rtlCol="0">
            <a:spAutoFit/>
          </a:bodyPr>
          <a:lstStyle/>
          <a:p>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Application Area: It is applied to large-scale industrial energy storage power station, mobile power station, large-scale communication power supply, cloud computing power supply, high speed rail system energy, and other fields.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02A30D-7472-352A-232C-04E748BB3507}"/>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9437824" y="3082777"/>
            <a:ext cx="3058975" cy="2722667"/>
          </a:xfrm>
          <a:prstGeom prst="rect">
            <a:avLst/>
          </a:prstGeom>
        </p:spPr>
        <p:txBody>
          <a:bodyPr vert="horz" wrap="square" lIns="0" tIns="29336" rIns="0" bIns="0" rtlCol="0">
            <a:spAutoFit/>
          </a:bodyPr>
          <a:lstStyle/>
          <a:p>
            <a:pPr marL="13335" marR="5334">
              <a:lnSpc>
                <a:spcPts val="1418"/>
              </a:lnSpc>
              <a:spcBef>
                <a:spcPts val="230"/>
              </a:spcBef>
            </a:pP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A</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12</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kWh</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system</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with</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8</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hour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discharge</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time</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allowed</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homeowner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to</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be</a:t>
            </a:r>
            <a:r>
              <a:rPr sz="1400" b="1" spc="-84"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virtually</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energy</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independent.</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Solar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panels</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power</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home</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charge</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the </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battery</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 during</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79"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day,</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battery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discharges</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overnight.</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In</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event</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of</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a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power</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outage,</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batter</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can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simultaneously</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charge</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discharge.</a:t>
            </a:r>
            <a:endParaRPr sz="1400" b="1" dirty="0">
              <a:latin typeface="Tahoma" panose="020B0604030504040204" pitchFamily="34" charset="0"/>
              <a:ea typeface="Tahoma" panose="020B0604030504040204" pitchFamily="34" charset="0"/>
              <a:cs typeface="Tahoma" panose="020B0604030504040204" pitchFamily="34" charset="0"/>
            </a:endParaRPr>
          </a:p>
          <a:p>
            <a:pPr marL="13335" marR="156020">
              <a:lnSpc>
                <a:spcPts val="1418"/>
              </a:lnSpc>
            </a:pP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This</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enables</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combination</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of</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solar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Solid</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State</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Battery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System</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to</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operate</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24/7/365</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without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relying</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on</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84"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Austin</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power</a:t>
            </a:r>
            <a:r>
              <a:rPr sz="1400" b="1" spc="-79"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grid.</a:t>
            </a:r>
            <a:endParaRPr sz="1400" b="1" dirty="0">
              <a:latin typeface="Tahoma" panose="020B0604030504040204" pitchFamily="34" charset="0"/>
              <a:ea typeface="Tahoma" panose="020B0604030504040204" pitchFamily="34" charset="0"/>
              <a:cs typeface="Tahoma" panose="020B0604030504040204" pitchFamily="34" charset="0"/>
            </a:endParaRPr>
          </a:p>
        </p:txBody>
      </p:sp>
      <p:grpSp>
        <p:nvGrpSpPr>
          <p:cNvPr id="3" name="object 3"/>
          <p:cNvGrpSpPr/>
          <p:nvPr/>
        </p:nvGrpSpPr>
        <p:grpSpPr>
          <a:xfrm>
            <a:off x="4060494" y="1515921"/>
            <a:ext cx="2851023" cy="1270159"/>
            <a:chOff x="3867137" y="1171589"/>
            <a:chExt cx="2715260" cy="1209675"/>
          </a:xfrm>
        </p:grpSpPr>
        <p:sp>
          <p:nvSpPr>
            <p:cNvPr id="4" name="object 4"/>
            <p:cNvSpPr/>
            <p:nvPr/>
          </p:nvSpPr>
          <p:spPr>
            <a:xfrm>
              <a:off x="3876662" y="1181114"/>
              <a:ext cx="2696210" cy="1190625"/>
            </a:xfrm>
            <a:custGeom>
              <a:avLst/>
              <a:gdLst/>
              <a:ahLst/>
              <a:cxnLst/>
              <a:rect l="l" t="t" r="r" b="b"/>
              <a:pathLst>
                <a:path w="2696209" h="1190625">
                  <a:moveTo>
                    <a:pt x="2496879" y="1190622"/>
                  </a:moveTo>
                  <a:lnTo>
                    <a:pt x="0" y="1190622"/>
                  </a:lnTo>
                  <a:lnTo>
                    <a:pt x="0" y="0"/>
                  </a:lnTo>
                  <a:lnTo>
                    <a:pt x="2496879" y="0"/>
                  </a:lnTo>
                  <a:lnTo>
                    <a:pt x="2695728" y="595311"/>
                  </a:lnTo>
                  <a:lnTo>
                    <a:pt x="2496879" y="1190622"/>
                  </a:lnTo>
                  <a:close/>
                </a:path>
              </a:pathLst>
            </a:custGeom>
            <a:solidFill>
              <a:srgbClr val="13548B"/>
            </a:solidFill>
          </p:spPr>
          <p:txBody>
            <a:bodyPr wrap="square" lIns="0" tIns="0" rIns="0" bIns="0" rtlCol="0"/>
            <a:lstStyle/>
            <a:p>
              <a:endParaRPr/>
            </a:p>
          </p:txBody>
        </p:sp>
        <p:sp>
          <p:nvSpPr>
            <p:cNvPr id="5" name="object 5"/>
            <p:cNvSpPr/>
            <p:nvPr/>
          </p:nvSpPr>
          <p:spPr>
            <a:xfrm>
              <a:off x="3876662" y="1181114"/>
              <a:ext cx="2696210" cy="1190625"/>
            </a:xfrm>
            <a:custGeom>
              <a:avLst/>
              <a:gdLst/>
              <a:ahLst/>
              <a:cxnLst/>
              <a:rect l="l" t="t" r="r" b="b"/>
              <a:pathLst>
                <a:path w="2696209" h="1190625">
                  <a:moveTo>
                    <a:pt x="2496879" y="0"/>
                  </a:moveTo>
                  <a:lnTo>
                    <a:pt x="2695728" y="595311"/>
                  </a:lnTo>
                  <a:lnTo>
                    <a:pt x="2496879" y="1190622"/>
                  </a:lnTo>
                  <a:lnTo>
                    <a:pt x="0" y="1190622"/>
                  </a:lnTo>
                  <a:lnTo>
                    <a:pt x="0" y="0"/>
                  </a:lnTo>
                  <a:lnTo>
                    <a:pt x="2496879" y="0"/>
                  </a:lnTo>
                </a:path>
              </a:pathLst>
            </a:custGeom>
            <a:ln w="19044">
              <a:solidFill>
                <a:srgbClr val="F2F2F2"/>
              </a:solidFill>
            </a:ln>
          </p:spPr>
          <p:txBody>
            <a:bodyPr wrap="square" lIns="0" tIns="0" rIns="0" bIns="0" rtlCol="0"/>
            <a:lstStyle/>
            <a:p>
              <a:endParaRPr/>
            </a:p>
          </p:txBody>
        </p:sp>
      </p:grpSp>
      <p:sp>
        <p:nvSpPr>
          <p:cNvPr id="6" name="object 6"/>
          <p:cNvSpPr txBox="1"/>
          <p:nvPr/>
        </p:nvSpPr>
        <p:spPr>
          <a:xfrm>
            <a:off x="4221397" y="1952639"/>
            <a:ext cx="2353628" cy="243048"/>
          </a:xfrm>
          <a:prstGeom prst="rect">
            <a:avLst/>
          </a:prstGeom>
        </p:spPr>
        <p:txBody>
          <a:bodyPr vert="horz" wrap="square" lIns="0" tIns="16669" rIns="0" bIns="0" rtlCol="0">
            <a:spAutoFit/>
          </a:bodyPr>
          <a:lstStyle/>
          <a:p>
            <a:pPr marL="13335">
              <a:spcBef>
                <a:spcPts val="131"/>
              </a:spcBef>
            </a:pPr>
            <a:r>
              <a:rPr sz="1470" b="1" spc="-32" dirty="0">
                <a:solidFill>
                  <a:srgbClr val="FFFFFF"/>
                </a:solidFill>
                <a:latin typeface="Gill Sans MT"/>
                <a:cs typeface="Gill Sans MT"/>
              </a:rPr>
              <a:t>First</a:t>
            </a:r>
            <a:r>
              <a:rPr lang="en-US" sz="1470" b="1" spc="-73" dirty="0">
                <a:solidFill>
                  <a:srgbClr val="FFFFFF"/>
                </a:solidFill>
                <a:latin typeface="Gill Sans MT"/>
                <a:cs typeface="Gill Sans MT"/>
              </a:rPr>
              <a:t>12 kW</a:t>
            </a:r>
            <a:r>
              <a:rPr sz="1470" b="1" spc="-26" dirty="0">
                <a:solidFill>
                  <a:srgbClr val="FFFFFF"/>
                </a:solidFill>
                <a:latin typeface="Gill Sans MT"/>
                <a:cs typeface="Gill Sans MT"/>
              </a:rPr>
              <a:t> </a:t>
            </a:r>
            <a:r>
              <a:rPr sz="1470" b="1" spc="-11" dirty="0">
                <a:solidFill>
                  <a:srgbClr val="FFFFFF"/>
                </a:solidFill>
                <a:latin typeface="Gill Sans MT"/>
                <a:cs typeface="Gill Sans MT"/>
              </a:rPr>
              <a:t>Installation</a:t>
            </a:r>
            <a:endParaRPr sz="1470" dirty="0">
              <a:latin typeface="Gill Sans MT"/>
              <a:cs typeface="Gill Sans MT"/>
            </a:endParaRPr>
          </a:p>
        </p:txBody>
      </p:sp>
      <p:grpSp>
        <p:nvGrpSpPr>
          <p:cNvPr id="7" name="object 7"/>
          <p:cNvGrpSpPr/>
          <p:nvPr/>
        </p:nvGrpSpPr>
        <p:grpSpPr>
          <a:xfrm>
            <a:off x="6750824" y="1515921"/>
            <a:ext cx="2851023" cy="1270159"/>
            <a:chOff x="6429356" y="1171589"/>
            <a:chExt cx="2715260" cy="1209675"/>
          </a:xfrm>
        </p:grpSpPr>
        <p:sp>
          <p:nvSpPr>
            <p:cNvPr id="8" name="object 8"/>
            <p:cNvSpPr/>
            <p:nvPr/>
          </p:nvSpPr>
          <p:spPr>
            <a:xfrm>
              <a:off x="6438881" y="1181114"/>
              <a:ext cx="2696210" cy="1190625"/>
            </a:xfrm>
            <a:custGeom>
              <a:avLst/>
              <a:gdLst/>
              <a:ahLst/>
              <a:cxnLst/>
              <a:rect l="l" t="t" r="r" b="b"/>
              <a:pathLst>
                <a:path w="2696209" h="1190625">
                  <a:moveTo>
                    <a:pt x="2496879" y="1190622"/>
                  </a:moveTo>
                  <a:lnTo>
                    <a:pt x="0" y="1190622"/>
                  </a:lnTo>
                  <a:lnTo>
                    <a:pt x="198848" y="595311"/>
                  </a:lnTo>
                  <a:lnTo>
                    <a:pt x="0" y="0"/>
                  </a:lnTo>
                  <a:lnTo>
                    <a:pt x="2496879" y="0"/>
                  </a:lnTo>
                  <a:lnTo>
                    <a:pt x="2695728" y="595311"/>
                  </a:lnTo>
                  <a:lnTo>
                    <a:pt x="2496879" y="1190622"/>
                  </a:lnTo>
                  <a:close/>
                </a:path>
              </a:pathLst>
            </a:custGeom>
            <a:solidFill>
              <a:srgbClr val="22A1D0"/>
            </a:solidFill>
          </p:spPr>
          <p:txBody>
            <a:bodyPr wrap="square" lIns="0" tIns="0" rIns="0" bIns="0" rtlCol="0"/>
            <a:lstStyle/>
            <a:p>
              <a:endParaRPr/>
            </a:p>
          </p:txBody>
        </p:sp>
        <p:sp>
          <p:nvSpPr>
            <p:cNvPr id="9" name="object 9"/>
            <p:cNvSpPr/>
            <p:nvPr/>
          </p:nvSpPr>
          <p:spPr>
            <a:xfrm>
              <a:off x="6438881" y="1181114"/>
              <a:ext cx="2696210" cy="1190625"/>
            </a:xfrm>
            <a:custGeom>
              <a:avLst/>
              <a:gdLst/>
              <a:ahLst/>
              <a:cxnLst/>
              <a:rect l="l" t="t" r="r" b="b"/>
              <a:pathLst>
                <a:path w="2696209" h="1190625">
                  <a:moveTo>
                    <a:pt x="2496879" y="0"/>
                  </a:moveTo>
                  <a:lnTo>
                    <a:pt x="2695728" y="595311"/>
                  </a:lnTo>
                  <a:lnTo>
                    <a:pt x="2496879" y="1190622"/>
                  </a:lnTo>
                  <a:lnTo>
                    <a:pt x="0" y="1190622"/>
                  </a:lnTo>
                  <a:lnTo>
                    <a:pt x="198848" y="595311"/>
                  </a:lnTo>
                  <a:lnTo>
                    <a:pt x="0" y="0"/>
                  </a:lnTo>
                  <a:lnTo>
                    <a:pt x="2496879" y="0"/>
                  </a:lnTo>
                </a:path>
              </a:pathLst>
            </a:custGeom>
            <a:ln w="19044">
              <a:solidFill>
                <a:srgbClr val="22A1D0"/>
              </a:solidFill>
            </a:ln>
          </p:spPr>
          <p:txBody>
            <a:bodyPr wrap="square" lIns="0" tIns="0" rIns="0" bIns="0" rtlCol="0"/>
            <a:lstStyle/>
            <a:p>
              <a:endParaRPr/>
            </a:p>
          </p:txBody>
        </p:sp>
      </p:grpSp>
      <p:sp>
        <p:nvSpPr>
          <p:cNvPr id="10" name="object 10"/>
          <p:cNvSpPr txBox="1"/>
          <p:nvPr/>
        </p:nvSpPr>
        <p:spPr>
          <a:xfrm>
            <a:off x="7416324" y="2000646"/>
            <a:ext cx="1527524" cy="245067"/>
          </a:xfrm>
          <a:prstGeom prst="rect">
            <a:avLst/>
          </a:prstGeom>
        </p:spPr>
        <p:txBody>
          <a:bodyPr vert="horz" wrap="square" lIns="0" tIns="18669" rIns="0" bIns="0" rtlCol="0">
            <a:spAutoFit/>
          </a:bodyPr>
          <a:lstStyle/>
          <a:p>
            <a:pPr marL="13335">
              <a:spcBef>
                <a:spcPts val="147"/>
              </a:spcBef>
            </a:pPr>
            <a:r>
              <a:rPr sz="1470" b="1" dirty="0">
                <a:solidFill>
                  <a:srgbClr val="FFFFFF"/>
                </a:solidFill>
                <a:latin typeface="Gill Sans MT"/>
                <a:cs typeface="Gill Sans MT"/>
              </a:rPr>
              <a:t>Always</a:t>
            </a:r>
            <a:r>
              <a:rPr sz="1470" b="1" spc="11" dirty="0">
                <a:solidFill>
                  <a:srgbClr val="FFFFFF"/>
                </a:solidFill>
                <a:latin typeface="Gill Sans MT"/>
                <a:cs typeface="Gill Sans MT"/>
              </a:rPr>
              <a:t> </a:t>
            </a:r>
            <a:r>
              <a:rPr sz="1470" b="1" spc="-147" dirty="0">
                <a:solidFill>
                  <a:srgbClr val="FFFFFF"/>
                </a:solidFill>
                <a:latin typeface="Gill Sans MT"/>
                <a:cs typeface="Gill Sans MT"/>
              </a:rPr>
              <a:t>On</a:t>
            </a:r>
            <a:r>
              <a:rPr sz="1470" b="1" spc="16" dirty="0">
                <a:solidFill>
                  <a:srgbClr val="FFFFFF"/>
                </a:solidFill>
                <a:latin typeface="Gill Sans MT"/>
                <a:cs typeface="Gill Sans MT"/>
              </a:rPr>
              <a:t> </a:t>
            </a:r>
            <a:r>
              <a:rPr sz="1470" b="1" spc="-26" dirty="0">
                <a:solidFill>
                  <a:srgbClr val="FFFFFF"/>
                </a:solidFill>
                <a:latin typeface="Gill Sans MT"/>
                <a:cs typeface="Gill Sans MT"/>
              </a:rPr>
              <a:t>Power</a:t>
            </a:r>
            <a:endParaRPr sz="1470">
              <a:latin typeface="Gill Sans MT"/>
              <a:cs typeface="Gill Sans MT"/>
            </a:endParaRPr>
          </a:p>
        </p:txBody>
      </p:sp>
      <p:sp>
        <p:nvSpPr>
          <p:cNvPr id="11" name="object 11"/>
          <p:cNvSpPr txBox="1"/>
          <p:nvPr/>
        </p:nvSpPr>
        <p:spPr>
          <a:xfrm>
            <a:off x="6892037" y="3082779"/>
            <a:ext cx="2352294" cy="1106840"/>
          </a:xfrm>
          <a:prstGeom prst="rect">
            <a:avLst/>
          </a:prstGeom>
        </p:spPr>
        <p:txBody>
          <a:bodyPr vert="horz" wrap="square" lIns="0" tIns="29336" rIns="0" bIns="0" rtlCol="0">
            <a:spAutoFit/>
          </a:bodyPr>
          <a:lstStyle/>
          <a:p>
            <a:pPr marL="13335" marR="5334">
              <a:lnSpc>
                <a:spcPts val="1418"/>
              </a:lnSpc>
              <a:spcBef>
                <a:spcPts val="230"/>
              </a:spcBef>
            </a:pP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After</a:t>
            </a:r>
            <a:r>
              <a:rPr sz="1400" b="1" spc="-79"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consecutive</a:t>
            </a:r>
            <a:r>
              <a:rPr sz="1400" b="1" spc="-79"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years</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of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severe </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winter-</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weather-</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related</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power outages,</a:t>
            </a:r>
            <a:r>
              <a:rPr sz="1400" b="1"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homeowner</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wanted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to</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ensure</a:t>
            </a:r>
            <a:r>
              <a:rPr sz="1400" b="1" spc="-79"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power-</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continuity</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year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round.</a:t>
            </a:r>
            <a:endParaRPr sz="1400" b="1" dirty="0">
              <a:latin typeface="Tahoma" panose="020B0604030504040204" pitchFamily="34" charset="0"/>
              <a:ea typeface="Tahoma" panose="020B0604030504040204" pitchFamily="34" charset="0"/>
              <a:cs typeface="Tahoma" panose="020B0604030504040204" pitchFamily="34" charset="0"/>
            </a:endParaRPr>
          </a:p>
        </p:txBody>
      </p:sp>
      <p:grpSp>
        <p:nvGrpSpPr>
          <p:cNvPr id="12" name="object 12"/>
          <p:cNvGrpSpPr/>
          <p:nvPr/>
        </p:nvGrpSpPr>
        <p:grpSpPr>
          <a:xfrm>
            <a:off x="9441156" y="1515923"/>
            <a:ext cx="2851023" cy="1270159"/>
            <a:chOff x="8991577" y="1171591"/>
            <a:chExt cx="2715260" cy="1209675"/>
          </a:xfrm>
        </p:grpSpPr>
        <p:sp>
          <p:nvSpPr>
            <p:cNvPr id="13" name="object 13"/>
            <p:cNvSpPr/>
            <p:nvPr/>
          </p:nvSpPr>
          <p:spPr>
            <a:xfrm>
              <a:off x="9001100" y="1181114"/>
              <a:ext cx="2696210" cy="1190625"/>
            </a:xfrm>
            <a:custGeom>
              <a:avLst/>
              <a:gdLst/>
              <a:ahLst/>
              <a:cxnLst/>
              <a:rect l="l" t="t" r="r" b="b"/>
              <a:pathLst>
                <a:path w="2696209" h="1190625">
                  <a:moveTo>
                    <a:pt x="2496879" y="1190622"/>
                  </a:moveTo>
                  <a:lnTo>
                    <a:pt x="0" y="1190622"/>
                  </a:lnTo>
                  <a:lnTo>
                    <a:pt x="198848" y="595311"/>
                  </a:lnTo>
                  <a:lnTo>
                    <a:pt x="0" y="0"/>
                  </a:lnTo>
                  <a:lnTo>
                    <a:pt x="2496879" y="0"/>
                  </a:lnTo>
                  <a:lnTo>
                    <a:pt x="2695728" y="595311"/>
                  </a:lnTo>
                  <a:lnTo>
                    <a:pt x="2496879" y="1190622"/>
                  </a:lnTo>
                  <a:close/>
                </a:path>
              </a:pathLst>
            </a:custGeom>
            <a:solidFill>
              <a:srgbClr val="61A8BA"/>
            </a:solidFill>
          </p:spPr>
          <p:txBody>
            <a:bodyPr wrap="square" lIns="0" tIns="0" rIns="0" bIns="0" rtlCol="0"/>
            <a:lstStyle/>
            <a:p>
              <a:endParaRPr/>
            </a:p>
          </p:txBody>
        </p:sp>
        <p:sp>
          <p:nvSpPr>
            <p:cNvPr id="14" name="object 14"/>
            <p:cNvSpPr/>
            <p:nvPr/>
          </p:nvSpPr>
          <p:spPr>
            <a:xfrm>
              <a:off x="9001100" y="1181114"/>
              <a:ext cx="2696210" cy="1190625"/>
            </a:xfrm>
            <a:custGeom>
              <a:avLst/>
              <a:gdLst/>
              <a:ahLst/>
              <a:cxnLst/>
              <a:rect l="l" t="t" r="r" b="b"/>
              <a:pathLst>
                <a:path w="2696209" h="1190625">
                  <a:moveTo>
                    <a:pt x="2496879" y="0"/>
                  </a:moveTo>
                  <a:lnTo>
                    <a:pt x="2695728" y="595311"/>
                  </a:lnTo>
                  <a:lnTo>
                    <a:pt x="2496879" y="1190622"/>
                  </a:lnTo>
                  <a:lnTo>
                    <a:pt x="0" y="1190622"/>
                  </a:lnTo>
                  <a:lnTo>
                    <a:pt x="198848" y="595311"/>
                  </a:lnTo>
                  <a:lnTo>
                    <a:pt x="0" y="0"/>
                  </a:lnTo>
                  <a:lnTo>
                    <a:pt x="2496879" y="0"/>
                  </a:lnTo>
                </a:path>
              </a:pathLst>
            </a:custGeom>
            <a:ln w="19044">
              <a:solidFill>
                <a:srgbClr val="61A8BA"/>
              </a:solidFill>
            </a:ln>
          </p:spPr>
          <p:txBody>
            <a:bodyPr wrap="square" lIns="0" tIns="0" rIns="0" bIns="0" rtlCol="0"/>
            <a:lstStyle/>
            <a:p>
              <a:endParaRPr/>
            </a:p>
          </p:txBody>
        </p:sp>
      </p:grpSp>
      <p:sp>
        <p:nvSpPr>
          <p:cNvPr id="15" name="object 15"/>
          <p:cNvSpPr txBox="1"/>
          <p:nvPr/>
        </p:nvSpPr>
        <p:spPr>
          <a:xfrm>
            <a:off x="9787865" y="1890634"/>
            <a:ext cx="1901571" cy="245067"/>
          </a:xfrm>
          <a:prstGeom prst="rect">
            <a:avLst/>
          </a:prstGeom>
        </p:spPr>
        <p:txBody>
          <a:bodyPr vert="horz" wrap="square" lIns="0" tIns="18669" rIns="0" bIns="0" rtlCol="0">
            <a:spAutoFit/>
          </a:bodyPr>
          <a:lstStyle/>
          <a:p>
            <a:pPr marL="13335">
              <a:spcBef>
                <a:spcPts val="147"/>
              </a:spcBef>
            </a:pPr>
            <a:r>
              <a:rPr sz="1470" b="1" spc="-11" dirty="0">
                <a:solidFill>
                  <a:srgbClr val="FFFFFF"/>
                </a:solidFill>
                <a:latin typeface="Gill Sans MT"/>
                <a:cs typeface="Gill Sans MT"/>
              </a:rPr>
              <a:t>Energy</a:t>
            </a:r>
            <a:r>
              <a:rPr sz="1470" b="1" spc="-58" dirty="0">
                <a:solidFill>
                  <a:srgbClr val="FFFFFF"/>
                </a:solidFill>
                <a:latin typeface="Gill Sans MT"/>
                <a:cs typeface="Gill Sans MT"/>
              </a:rPr>
              <a:t> </a:t>
            </a:r>
            <a:r>
              <a:rPr sz="1470" b="1" spc="-11" dirty="0">
                <a:solidFill>
                  <a:srgbClr val="FFFFFF"/>
                </a:solidFill>
                <a:latin typeface="Gill Sans MT"/>
                <a:cs typeface="Gill Sans MT"/>
              </a:rPr>
              <a:t>Independence</a:t>
            </a:r>
            <a:endParaRPr sz="1470">
              <a:latin typeface="Gill Sans MT"/>
              <a:cs typeface="Gill Sans MT"/>
            </a:endParaRPr>
          </a:p>
        </p:txBody>
      </p:sp>
      <p:sp>
        <p:nvSpPr>
          <p:cNvPr id="16" name="object 16"/>
          <p:cNvSpPr txBox="1"/>
          <p:nvPr/>
        </p:nvSpPr>
        <p:spPr>
          <a:xfrm>
            <a:off x="4221403" y="3082777"/>
            <a:ext cx="2352294" cy="1106840"/>
          </a:xfrm>
          <a:prstGeom prst="rect">
            <a:avLst/>
          </a:prstGeom>
        </p:spPr>
        <p:txBody>
          <a:bodyPr vert="horz" wrap="square" lIns="0" tIns="29336" rIns="0" bIns="0" rtlCol="0">
            <a:spAutoFit/>
          </a:bodyPr>
          <a:lstStyle/>
          <a:p>
            <a:pPr marL="13335" marR="5334">
              <a:lnSpc>
                <a:spcPts val="1418"/>
              </a:lnSpc>
              <a:spcBef>
                <a:spcPts val="230"/>
              </a:spcBef>
            </a:pP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In</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March</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of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2024,</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ﬁrst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Solid</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State</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Battery </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was</a:t>
            </a:r>
            <a:r>
              <a:rPr sz="1400" b="1" spc="-84"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installed</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in</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combination </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with</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solar</a:t>
            </a:r>
            <a:r>
              <a:rPr sz="1400" b="1" spc="-7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application</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on</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a </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residential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home</a:t>
            </a:r>
            <a:r>
              <a:rPr sz="1400" b="1" spc="-84"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in</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Austin, Texas.</a:t>
            </a:r>
            <a:endParaRPr sz="1400" b="1" dirty="0">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2">
            <a:extLst>
              <a:ext uri="{28A0092B-C50C-407E-A947-70E740481C1C}">
                <a14:useLocalDpi xmlns:a14="http://schemas.microsoft.com/office/drawing/2010/main" val="0"/>
              </a:ext>
            </a:extLst>
          </a:blip>
          <a:srcRect/>
          <a:stretch/>
        </p:blipFill>
        <p:spPr>
          <a:xfrm>
            <a:off x="-21172" y="368447"/>
            <a:ext cx="3870500" cy="7035506"/>
          </a:xfrm>
          <a:prstGeom prst="rect">
            <a:avLst/>
          </a:prstGeom>
        </p:spPr>
      </p:pic>
      <p:sp>
        <p:nvSpPr>
          <p:cNvPr id="18" name="object 18"/>
          <p:cNvSpPr txBox="1">
            <a:spLocks noGrp="1"/>
          </p:cNvSpPr>
          <p:nvPr>
            <p:ph type="title"/>
          </p:nvPr>
        </p:nvSpPr>
        <p:spPr>
          <a:xfrm>
            <a:off x="4061391" y="832480"/>
            <a:ext cx="6518148" cy="434721"/>
          </a:xfrm>
          <a:prstGeom prst="rect">
            <a:avLst/>
          </a:prstGeom>
        </p:spPr>
        <p:txBody>
          <a:bodyPr vert="horz" wrap="square" lIns="0" tIns="13335" rIns="0" bIns="0" rtlCol="0">
            <a:spAutoFit/>
          </a:bodyPr>
          <a:lstStyle/>
          <a:p>
            <a:pPr marL="13335">
              <a:spcBef>
                <a:spcPts val="105"/>
              </a:spcBef>
            </a:pPr>
            <a:r>
              <a:rPr spc="-58" dirty="0">
                <a:solidFill>
                  <a:schemeClr val="bg1"/>
                </a:solidFill>
              </a:rPr>
              <a:t>Case</a:t>
            </a:r>
            <a:r>
              <a:rPr spc="-110" dirty="0">
                <a:solidFill>
                  <a:schemeClr val="bg1"/>
                </a:solidFill>
              </a:rPr>
              <a:t> </a:t>
            </a:r>
            <a:r>
              <a:rPr spc="-63" dirty="0">
                <a:solidFill>
                  <a:schemeClr val="bg1"/>
                </a:solidFill>
              </a:rPr>
              <a:t>Study:</a:t>
            </a:r>
            <a:r>
              <a:rPr spc="-42" dirty="0">
                <a:solidFill>
                  <a:schemeClr val="bg1"/>
                </a:solidFill>
              </a:rPr>
              <a:t> </a:t>
            </a:r>
            <a:r>
              <a:rPr spc="-95" dirty="0">
                <a:solidFill>
                  <a:schemeClr val="bg1"/>
                </a:solidFill>
              </a:rPr>
              <a:t>Austin</a:t>
            </a:r>
            <a:r>
              <a:rPr spc="-89" dirty="0">
                <a:solidFill>
                  <a:schemeClr val="bg1"/>
                </a:solidFill>
              </a:rPr>
              <a:t> </a:t>
            </a:r>
            <a:r>
              <a:rPr spc="-11" dirty="0">
                <a:solidFill>
                  <a:schemeClr val="bg1"/>
                </a:solidFill>
              </a:rPr>
              <a:t>Residential</a:t>
            </a:r>
          </a:p>
        </p:txBody>
      </p:sp>
      <p:sp>
        <p:nvSpPr>
          <p:cNvPr id="19" name="object 19"/>
          <p:cNvSpPr txBox="1">
            <a:spLocks noGrp="1"/>
          </p:cNvSpPr>
          <p:nvPr>
            <p:ph type="sldNum" sz="quarter" idx="7"/>
          </p:nvPr>
        </p:nvSpPr>
        <p:spPr>
          <a:xfrm>
            <a:off x="12361516" y="7234988"/>
            <a:ext cx="295410" cy="218201"/>
          </a:xfrm>
          <a:prstGeom prst="rect">
            <a:avLst/>
          </a:prstGeom>
        </p:spPr>
        <p:txBody>
          <a:bodyPr vert="horz" wrap="square" lIns="0" tIns="0" rIns="0" bIns="0" rtlCol="0">
            <a:spAutoFit/>
          </a:bodyPr>
          <a:lstStyle/>
          <a:p>
            <a:pPr marL="40005"/>
            <a:r>
              <a:rPr lang="en-US" spc="-26" dirty="0"/>
              <a:t>17</a:t>
            </a:r>
            <a:endParaRPr spc="-26" dirty="0"/>
          </a:p>
        </p:txBody>
      </p:sp>
      <p:sp>
        <p:nvSpPr>
          <p:cNvPr id="22" name="object 222">
            <a:extLst>
              <a:ext uri="{FF2B5EF4-FFF2-40B4-BE49-F238E27FC236}">
                <a16:creationId xmlns:a16="http://schemas.microsoft.com/office/drawing/2014/main" id="{273DCE97-8673-0C3A-EAC4-640DBAEAB2C0}"/>
              </a:ext>
            </a:extLst>
          </p:cNvPr>
          <p:cNvSpPr txBox="1">
            <a:spLocks/>
          </p:cNvSpPr>
          <p:nvPr/>
        </p:nvSpPr>
        <p:spPr>
          <a:xfrm>
            <a:off x="4604408" y="7064512"/>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23" name="object 222">
            <a:extLst>
              <a:ext uri="{FF2B5EF4-FFF2-40B4-BE49-F238E27FC236}">
                <a16:creationId xmlns:a16="http://schemas.microsoft.com/office/drawing/2014/main" id="{F7FBCAE6-7FA6-A884-46D4-70C904FF746A}"/>
              </a:ext>
            </a:extLst>
          </p:cNvPr>
          <p:cNvSpPr txBox="1">
            <a:spLocks/>
          </p:cNvSpPr>
          <p:nvPr/>
        </p:nvSpPr>
        <p:spPr>
          <a:xfrm>
            <a:off x="914400" y="7161266"/>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v2024.11.13_04</a:t>
            </a:r>
            <a:endParaRPr lang="en-US" sz="840" b="1" dirty="0">
              <a:solidFill>
                <a:schemeClr val="bg1"/>
              </a:solidFill>
              <a:latin typeface="Arial" panose="020B0604020202020204" pitchFamily="34" charset="0"/>
              <a:ea typeface="Times New Roman" panose="02020603050405020304" pitchFamily="18" charset="0"/>
            </a:endParaRPr>
          </a:p>
        </p:txBody>
      </p:sp>
      <p:pic>
        <p:nvPicPr>
          <p:cNvPr id="21" name="Picture 20" descr="A green and black logo&#10;&#10;Description automatically generated">
            <a:extLst>
              <a:ext uri="{FF2B5EF4-FFF2-40B4-BE49-F238E27FC236}">
                <a16:creationId xmlns:a16="http://schemas.microsoft.com/office/drawing/2014/main" id="{9BC144CB-AC11-AE1E-DC56-90C697071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653B03-414B-88A6-79B3-6608C296D2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0" y="-32120"/>
            <a:ext cx="13722753" cy="7841572"/>
          </a:xfrm>
          <a:prstGeom prst="rect">
            <a:avLst/>
          </a:prstGeom>
        </p:spPr>
      </p:pic>
      <p:sp>
        <p:nvSpPr>
          <p:cNvPr id="11" name="object 222">
            <a:extLst>
              <a:ext uri="{FF2B5EF4-FFF2-40B4-BE49-F238E27FC236}">
                <a16:creationId xmlns:a16="http://schemas.microsoft.com/office/drawing/2014/main" id="{D507B89B-2727-35B5-72FE-CC3777FCB798}"/>
              </a:ext>
            </a:extLst>
          </p:cNvPr>
          <p:cNvSpPr txBox="1">
            <a:spLocks/>
          </p:cNvSpPr>
          <p:nvPr/>
        </p:nvSpPr>
        <p:spPr>
          <a:xfrm>
            <a:off x="538559" y="7448595"/>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sp>
        <p:nvSpPr>
          <p:cNvPr id="12" name="object 6">
            <a:extLst>
              <a:ext uri="{FF2B5EF4-FFF2-40B4-BE49-F238E27FC236}">
                <a16:creationId xmlns:a16="http://schemas.microsoft.com/office/drawing/2014/main" id="{C3F0F62F-C781-5774-2882-5E2B8511C255}"/>
              </a:ext>
            </a:extLst>
          </p:cNvPr>
          <p:cNvSpPr txBox="1"/>
          <p:nvPr/>
        </p:nvSpPr>
        <p:spPr>
          <a:xfrm>
            <a:off x="3352800" y="2028192"/>
            <a:ext cx="7005241" cy="444352"/>
          </a:xfrm>
          <a:prstGeom prst="rect">
            <a:avLst/>
          </a:prstGeom>
        </p:spPr>
        <p:txBody>
          <a:bodyPr vert="horz" wrap="square" lIns="0" tIns="13335" rIns="0" bIns="0" rtlCol="0">
            <a:spAutoFit/>
          </a:bodyPr>
          <a:lstStyle/>
          <a:p>
            <a:pPr marL="13335" marR="5334" algn="ctr">
              <a:spcBef>
                <a:spcPts val="105"/>
              </a:spcBef>
            </a:pP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As an alternative energy solutions provider, AC2DC STORAGE collaborates with companies that champion sustainable energy initiatives. </a:t>
            </a:r>
            <a:endParaRPr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object 6">
            <a:extLst>
              <a:ext uri="{FF2B5EF4-FFF2-40B4-BE49-F238E27FC236}">
                <a16:creationId xmlns:a16="http://schemas.microsoft.com/office/drawing/2014/main" id="{D5E0C38C-4113-F6EB-98B5-7825654FDAEE}"/>
              </a:ext>
            </a:extLst>
          </p:cNvPr>
          <p:cNvSpPr txBox="1"/>
          <p:nvPr/>
        </p:nvSpPr>
        <p:spPr>
          <a:xfrm>
            <a:off x="9056416" y="4648200"/>
            <a:ext cx="3508042" cy="2488502"/>
          </a:xfrm>
          <a:prstGeom prst="rect">
            <a:avLst/>
          </a:prstGeom>
        </p:spPr>
        <p:txBody>
          <a:bodyPr vert="horz" wrap="square" lIns="0" tIns="13335" rIns="0" bIns="0" rtlCol="0">
            <a:spAutoFit/>
          </a:bodyPr>
          <a:lstStyle/>
          <a:p>
            <a:pPr marL="13335" marR="5334" algn="just">
              <a:spcBef>
                <a:spcPts val="105"/>
              </a:spcBef>
            </a:pPr>
            <a:r>
              <a:rPr lang="en-US" sz="1600" b="1"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EV Charging Software</a:t>
            </a:r>
          </a:p>
          <a:p>
            <a:pPr marL="13335" marR="5334" algn="just">
              <a:spcBef>
                <a:spcPts val="105"/>
              </a:spcBef>
            </a:pPr>
            <a:r>
              <a:rPr lang="en-US" sz="1200" b="1" u="sng" dirty="0">
                <a:solidFill>
                  <a:srgbClr val="7030A0"/>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Epic Charging</a:t>
            </a:r>
            <a:r>
              <a:rPr lang="en-US" sz="1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believes the future of electric transportation depends on open, hardware-agnostic systems. Their mission is to collaborate with software and hardware providers, ensuring flexibility and top-tier customer satisfaction. Founded to bridge technical and service gaps in EV charging, they are recognized for rapid development, simplified solutions, and a commitment to outstanding service, shaping a future where electric transportation is accessible, seamless, and personalized.</a:t>
            </a:r>
            <a:endParaRPr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computer with a graph on it&#10;&#10;Description automatically generated">
            <a:hlinkClick r:id="rId3"/>
            <a:extLst>
              <a:ext uri="{FF2B5EF4-FFF2-40B4-BE49-F238E27FC236}">
                <a16:creationId xmlns:a16="http://schemas.microsoft.com/office/drawing/2014/main" id="{6615A25A-34AC-9C74-FE08-5A241BCDB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632" y="5181934"/>
            <a:ext cx="2379175" cy="1448551"/>
          </a:xfrm>
          <a:prstGeom prst="rect">
            <a:avLst/>
          </a:prstGeom>
        </p:spPr>
      </p:pic>
      <p:sp>
        <p:nvSpPr>
          <p:cNvPr id="19" name="object 5">
            <a:extLst>
              <a:ext uri="{FF2B5EF4-FFF2-40B4-BE49-F238E27FC236}">
                <a16:creationId xmlns:a16="http://schemas.microsoft.com/office/drawing/2014/main" id="{6B932736-FF3C-AB70-FB32-ED622186B1BB}"/>
              </a:ext>
            </a:extLst>
          </p:cNvPr>
          <p:cNvSpPr txBox="1">
            <a:spLocks/>
          </p:cNvSpPr>
          <p:nvPr/>
        </p:nvSpPr>
        <p:spPr>
          <a:xfrm>
            <a:off x="4467077" y="1546935"/>
            <a:ext cx="5010857" cy="465897"/>
          </a:xfrm>
          <a:prstGeom prst="rect">
            <a:avLst/>
          </a:prstGeom>
        </p:spPr>
        <p:txBody>
          <a:bodyPr vert="horz" wrap="square" lIns="0" tIns="13335" rIns="0" bIns="0" rtlCol="0">
            <a:spAutoFit/>
          </a:bodyPr>
          <a:lstStyle>
            <a:lvl1pPr>
              <a:defRPr sz="3800" b="1" i="0">
                <a:solidFill>
                  <a:schemeClr val="bg1"/>
                </a:solidFill>
                <a:latin typeface="Arial Rounded MT Bold"/>
                <a:ea typeface="+mj-ea"/>
                <a:cs typeface="Arial Rounded MT Bold"/>
              </a:defRPr>
            </a:lvl1pPr>
          </a:lstStyle>
          <a:p>
            <a:pPr marL="13335" algn="ctr">
              <a:spcBef>
                <a:spcPts val="105"/>
              </a:spcBef>
            </a:pPr>
            <a:r>
              <a:rPr lang="en-US" sz="2940" spc="-184" dirty="0">
                <a:solidFill>
                  <a:schemeClr val="tx1"/>
                </a:solidFill>
              </a:rPr>
              <a:t>Some of our</a:t>
            </a:r>
            <a:r>
              <a:rPr lang="en-US" sz="2940" spc="-58" dirty="0">
                <a:solidFill>
                  <a:schemeClr val="tx1"/>
                </a:solidFill>
              </a:rPr>
              <a:t> other </a:t>
            </a:r>
            <a:r>
              <a:rPr lang="en-US" sz="2940" spc="-63" dirty="0">
                <a:solidFill>
                  <a:schemeClr val="tx1"/>
                </a:solidFill>
              </a:rPr>
              <a:t>Partners</a:t>
            </a:r>
          </a:p>
        </p:txBody>
      </p:sp>
      <p:sp>
        <p:nvSpPr>
          <p:cNvPr id="20" name="object 19">
            <a:extLst>
              <a:ext uri="{FF2B5EF4-FFF2-40B4-BE49-F238E27FC236}">
                <a16:creationId xmlns:a16="http://schemas.microsoft.com/office/drawing/2014/main" id="{DC34A113-4DB6-1BDB-2E40-DA4D89456FEB}"/>
              </a:ext>
            </a:extLst>
          </p:cNvPr>
          <p:cNvSpPr txBox="1">
            <a:spLocks noGrp="1"/>
          </p:cNvSpPr>
          <p:nvPr>
            <p:ph type="sldNum" sz="quarter" idx="7"/>
          </p:nvPr>
        </p:nvSpPr>
        <p:spPr>
          <a:xfrm>
            <a:off x="12361516" y="7304181"/>
            <a:ext cx="295410" cy="218136"/>
          </a:xfrm>
          <a:prstGeom prst="rect">
            <a:avLst/>
          </a:prstGeom>
        </p:spPr>
        <p:txBody>
          <a:bodyPr vert="horz" wrap="square" lIns="0" tIns="0" rIns="0" bIns="0" rtlCol="0">
            <a:spAutoFit/>
          </a:bodyPr>
          <a:lstStyle/>
          <a:p>
            <a:pPr marL="40005"/>
            <a:r>
              <a:rPr lang="en-US" spc="-26" dirty="0">
                <a:solidFill>
                  <a:schemeClr val="bg1"/>
                </a:solidFill>
              </a:rPr>
              <a:t>18</a:t>
            </a:r>
            <a:endParaRPr spc="-26" dirty="0">
              <a:solidFill>
                <a:schemeClr val="bg1"/>
              </a:solidFill>
            </a:endParaRPr>
          </a:p>
        </p:txBody>
      </p:sp>
      <p:sp>
        <p:nvSpPr>
          <p:cNvPr id="3" name="TextBox 2">
            <a:extLst>
              <a:ext uri="{FF2B5EF4-FFF2-40B4-BE49-F238E27FC236}">
                <a16:creationId xmlns:a16="http://schemas.microsoft.com/office/drawing/2014/main" id="{56AA2048-D1F0-AADC-AD34-CA534C64560F}"/>
              </a:ext>
            </a:extLst>
          </p:cNvPr>
          <p:cNvSpPr txBox="1"/>
          <p:nvPr/>
        </p:nvSpPr>
        <p:spPr>
          <a:xfrm>
            <a:off x="5038766" y="352209"/>
            <a:ext cx="3801041" cy="553998"/>
          </a:xfrm>
          <a:prstGeom prst="rect">
            <a:avLst/>
          </a:prstGeom>
          <a:solidFill>
            <a:srgbClr val="9CB27D"/>
          </a:solidFill>
        </p:spPr>
        <p:txBody>
          <a:bodyPr wrap="none" rtlCol="0">
            <a:spAutoFit/>
          </a:bodyPr>
          <a:lstStyle/>
          <a:p>
            <a:r>
              <a:rPr lang="en-US" sz="3000" b="1" dirty="0">
                <a:solidFill>
                  <a:schemeClr val="bg1"/>
                </a:solidFill>
                <a:latin typeface="BankGothic Lt BT" panose="020B0607020203060204" pitchFamily="34" charset="0"/>
                <a:ea typeface="Tahoma" panose="020B0604030504040204" pitchFamily="34" charset="0"/>
                <a:cs typeface="Arial" panose="020B0604020202020204" pitchFamily="34" charset="0"/>
              </a:rPr>
              <a:t>AC2DC STORAGE</a:t>
            </a:r>
          </a:p>
        </p:txBody>
      </p:sp>
      <p:sp>
        <p:nvSpPr>
          <p:cNvPr id="6" name="TextBox 5">
            <a:extLst>
              <a:ext uri="{FF2B5EF4-FFF2-40B4-BE49-F238E27FC236}">
                <a16:creationId xmlns:a16="http://schemas.microsoft.com/office/drawing/2014/main" id="{8B6A5412-7618-6B85-D5FB-A431031A6CAF}"/>
              </a:ext>
            </a:extLst>
          </p:cNvPr>
          <p:cNvSpPr txBox="1"/>
          <p:nvPr/>
        </p:nvSpPr>
        <p:spPr>
          <a:xfrm>
            <a:off x="5048857" y="738224"/>
            <a:ext cx="4129657" cy="253916"/>
          </a:xfrm>
          <a:prstGeom prst="rect">
            <a:avLst/>
          </a:prstGeom>
          <a:noFill/>
        </p:spPr>
        <p:txBody>
          <a:bodyPr wrap="none" rtlCol="0">
            <a:spAutoFit/>
          </a:bodyPr>
          <a:lstStyle/>
          <a:p>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LEADING THE CHARGE IN BATTERY STORAGE SOLUTIONS</a:t>
            </a:r>
          </a:p>
        </p:txBody>
      </p:sp>
      <p:pic>
        <p:nvPicPr>
          <p:cNvPr id="17" name="Picture 16" descr="A green and black logo&#10;&#10;Description automatically generated">
            <a:extLst>
              <a:ext uri="{FF2B5EF4-FFF2-40B4-BE49-F238E27FC236}">
                <a16:creationId xmlns:a16="http://schemas.microsoft.com/office/drawing/2014/main" id="{717464CC-6757-1B2D-5F5C-3655803F1B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946" y="436017"/>
            <a:ext cx="1089170" cy="1064236"/>
          </a:xfrm>
          <a:prstGeom prst="rect">
            <a:avLst/>
          </a:prstGeom>
        </p:spPr>
      </p:pic>
      <p:sp>
        <p:nvSpPr>
          <p:cNvPr id="21" name="object 6">
            <a:extLst>
              <a:ext uri="{FF2B5EF4-FFF2-40B4-BE49-F238E27FC236}">
                <a16:creationId xmlns:a16="http://schemas.microsoft.com/office/drawing/2014/main" id="{BE2C103D-12C7-D782-85AA-6DF353196C17}"/>
              </a:ext>
            </a:extLst>
          </p:cNvPr>
          <p:cNvSpPr txBox="1"/>
          <p:nvPr/>
        </p:nvSpPr>
        <p:spPr>
          <a:xfrm>
            <a:off x="2743200" y="5151454"/>
            <a:ext cx="3200400" cy="1964640"/>
          </a:xfrm>
          <a:prstGeom prst="rect">
            <a:avLst/>
          </a:prstGeom>
        </p:spPr>
        <p:txBody>
          <a:bodyPr vert="horz" wrap="square" lIns="0" tIns="12700" rIns="0" bIns="0" rtlCol="0">
            <a:spAutoFit/>
          </a:bodyPr>
          <a:lstStyle/>
          <a:p>
            <a:pPr marL="12700" marR="5080" algn="just">
              <a:lnSpc>
                <a:spcPct val="100000"/>
              </a:lnSpc>
              <a:spcBef>
                <a:spcPts val="100"/>
              </a:spcBef>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Solar Canopies</a:t>
            </a: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2700" marR="5080" algn="just">
              <a:lnSpc>
                <a:spcPct val="100000"/>
              </a:lnSpc>
              <a:spcBef>
                <a:spcPts val="100"/>
              </a:spcBef>
            </a:pPr>
            <a:r>
              <a:rPr lang="en-US" sz="1200" b="1" dirty="0">
                <a:solidFill>
                  <a:srgbClr val="7030A0"/>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Innervations</a:t>
            </a: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 designs durable, innovative solar canopies for homes and businesses. These canopies fit into any space, providing clean energy, lowering utility costs, increasing property value, and supporting sustainability by reducing carbon emissions. They also offer shade, weather protection, and turn unused areas into renewable energy sources.</a:t>
            </a:r>
          </a:p>
        </p:txBody>
      </p:sp>
      <p:pic>
        <p:nvPicPr>
          <p:cNvPr id="22" name="Picture 21">
            <a:hlinkClick r:id="rId7"/>
            <a:extLst>
              <a:ext uri="{FF2B5EF4-FFF2-40B4-BE49-F238E27FC236}">
                <a16:creationId xmlns:a16="http://schemas.microsoft.com/office/drawing/2014/main" id="{2A187559-9ABA-E7BB-236A-2530A222ADC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2622" y="5361124"/>
            <a:ext cx="2080964" cy="1530604"/>
          </a:xfrm>
          <a:prstGeom prst="rect">
            <a:avLst/>
          </a:prstGeom>
        </p:spPr>
      </p:pic>
      <p:sp>
        <p:nvSpPr>
          <p:cNvPr id="23" name="Rectangle 22">
            <a:extLst>
              <a:ext uri="{FF2B5EF4-FFF2-40B4-BE49-F238E27FC236}">
                <a16:creationId xmlns:a16="http://schemas.microsoft.com/office/drawing/2014/main" id="{79FDB41D-C288-D860-6FAD-2E3E925F1F7A}"/>
              </a:ext>
            </a:extLst>
          </p:cNvPr>
          <p:cNvSpPr/>
          <p:nvPr/>
        </p:nvSpPr>
        <p:spPr>
          <a:xfrm>
            <a:off x="442622" y="5352949"/>
            <a:ext cx="2137758" cy="156165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22">
            <a:extLst>
              <a:ext uri="{FF2B5EF4-FFF2-40B4-BE49-F238E27FC236}">
                <a16:creationId xmlns:a16="http://schemas.microsoft.com/office/drawing/2014/main" id="{96F94896-A4D5-39AE-4396-BF821FFBEEBD}"/>
              </a:ext>
            </a:extLst>
          </p:cNvPr>
          <p:cNvSpPr txBox="1">
            <a:spLocks/>
          </p:cNvSpPr>
          <p:nvPr/>
        </p:nvSpPr>
        <p:spPr>
          <a:xfrm>
            <a:off x="4038600" y="7277923"/>
            <a:ext cx="4191000" cy="341343"/>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b="1"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b="1" u="sng" dirty="0">
                <a:solidFill>
                  <a:schemeClr val="tx1"/>
                </a:solidFill>
                <a:latin typeface="Arial" panose="020B060402020202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support@AC2DCStorage.com</a:t>
            </a:r>
            <a:r>
              <a:rPr lang="en-US" sz="1050" b="1"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10">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DB26C0-C0DD-26FE-0123-1B565C2DD906}"/>
            </a:ext>
          </a:extLst>
        </p:cNvPr>
        <p:cNvGrpSpPr/>
        <p:nvPr/>
      </p:nvGrpSpPr>
      <p:grpSpPr>
        <a:xfrm>
          <a:off x="0" y="0"/>
          <a:ext cx="0" cy="0"/>
          <a:chOff x="0" y="0"/>
          <a:chExt cx="0" cy="0"/>
        </a:xfrm>
      </p:grpSpPr>
      <p:pic>
        <p:nvPicPr>
          <p:cNvPr id="4" name="Picture 3" descr="A green landscape with trees and a bright sun&#10;&#10;Description automatically generated">
            <a:extLst>
              <a:ext uri="{FF2B5EF4-FFF2-40B4-BE49-F238E27FC236}">
                <a16:creationId xmlns:a16="http://schemas.microsoft.com/office/drawing/2014/main" id="{F9CAECF8-57D2-B648-C9A6-DD8545377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399"/>
            <a:ext cx="12801600" cy="9448800"/>
          </a:xfrm>
          <a:prstGeom prst="rect">
            <a:avLst/>
          </a:prstGeom>
        </p:spPr>
      </p:pic>
      <p:sp>
        <p:nvSpPr>
          <p:cNvPr id="11" name="object 222">
            <a:extLst>
              <a:ext uri="{FF2B5EF4-FFF2-40B4-BE49-F238E27FC236}">
                <a16:creationId xmlns:a16="http://schemas.microsoft.com/office/drawing/2014/main" id="{52D5019F-B488-07A2-5418-5730F778E08E}"/>
              </a:ext>
            </a:extLst>
          </p:cNvPr>
          <p:cNvSpPr txBox="1">
            <a:spLocks/>
          </p:cNvSpPr>
          <p:nvPr/>
        </p:nvSpPr>
        <p:spPr>
          <a:xfrm>
            <a:off x="538559" y="7448595"/>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sp>
        <p:nvSpPr>
          <p:cNvPr id="20" name="object 19">
            <a:extLst>
              <a:ext uri="{FF2B5EF4-FFF2-40B4-BE49-F238E27FC236}">
                <a16:creationId xmlns:a16="http://schemas.microsoft.com/office/drawing/2014/main" id="{BE6E07E3-05EA-7243-6741-5E4BC0E29E17}"/>
              </a:ext>
            </a:extLst>
          </p:cNvPr>
          <p:cNvSpPr txBox="1">
            <a:spLocks noGrp="1"/>
          </p:cNvSpPr>
          <p:nvPr>
            <p:ph type="sldNum" sz="quarter" idx="7"/>
          </p:nvPr>
        </p:nvSpPr>
        <p:spPr>
          <a:xfrm>
            <a:off x="12361516" y="7304181"/>
            <a:ext cx="295410" cy="218201"/>
          </a:xfrm>
          <a:prstGeom prst="rect">
            <a:avLst/>
          </a:prstGeom>
        </p:spPr>
        <p:txBody>
          <a:bodyPr vert="horz" wrap="square" lIns="0" tIns="0" rIns="0" bIns="0" rtlCol="0">
            <a:spAutoFit/>
          </a:bodyPr>
          <a:lstStyle/>
          <a:p>
            <a:pPr marL="40005"/>
            <a:r>
              <a:rPr lang="en-US" spc="-26" dirty="0">
                <a:solidFill>
                  <a:schemeClr val="bg1"/>
                </a:solidFill>
              </a:rPr>
              <a:t>19</a:t>
            </a:r>
            <a:endParaRPr spc="-26" dirty="0">
              <a:solidFill>
                <a:schemeClr val="bg1"/>
              </a:solidFill>
            </a:endParaRPr>
          </a:p>
        </p:txBody>
      </p:sp>
      <p:pic>
        <p:nvPicPr>
          <p:cNvPr id="17" name="Picture 16">
            <a:extLst>
              <a:ext uri="{FF2B5EF4-FFF2-40B4-BE49-F238E27FC236}">
                <a16:creationId xmlns:a16="http://schemas.microsoft.com/office/drawing/2014/main" id="{2692548F-425D-CA3F-1125-961DE6C12D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61867" y="-833136"/>
            <a:ext cx="1089170" cy="1060507"/>
          </a:xfrm>
          <a:prstGeom prst="rect">
            <a:avLst/>
          </a:prstGeom>
        </p:spPr>
      </p:pic>
      <p:sp>
        <p:nvSpPr>
          <p:cNvPr id="8" name="Rectangle 7">
            <a:extLst>
              <a:ext uri="{FF2B5EF4-FFF2-40B4-BE49-F238E27FC236}">
                <a16:creationId xmlns:a16="http://schemas.microsoft.com/office/drawing/2014/main" id="{0DA451EB-415E-D578-7287-6EA7A5A013D0}"/>
              </a:ext>
            </a:extLst>
          </p:cNvPr>
          <p:cNvSpPr/>
          <p:nvPr/>
        </p:nvSpPr>
        <p:spPr>
          <a:xfrm>
            <a:off x="2133600" y="4764470"/>
            <a:ext cx="8839200" cy="145758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22">
            <a:extLst>
              <a:ext uri="{FF2B5EF4-FFF2-40B4-BE49-F238E27FC236}">
                <a16:creationId xmlns:a16="http://schemas.microsoft.com/office/drawing/2014/main" id="{25042111-A070-3826-F750-18AADA51AA9B}"/>
              </a:ext>
            </a:extLst>
          </p:cNvPr>
          <p:cNvSpPr txBox="1">
            <a:spLocks/>
          </p:cNvSpPr>
          <p:nvPr/>
        </p:nvSpPr>
        <p:spPr>
          <a:xfrm>
            <a:off x="2362200" y="4877867"/>
            <a:ext cx="8305800" cy="124928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600" b="1" dirty="0">
                <a:solidFill>
                  <a:schemeClr val="tx1"/>
                </a:solidFill>
                <a:latin typeface="Arial" panose="020B0604020202020204" pitchFamily="34" charset="0"/>
                <a:ea typeface="Times New Roman" panose="02020603050405020304" pitchFamily="18" charset="0"/>
              </a:rPr>
              <a:t>"Join Us in Leading the Energy Revolution! With AC2DC Storage's groundbreaking solid-state battery technology, energy independence is within reach. Take the first step toward a sustainable, reliable power solution. Contact us to discuss how we can meet your energy needs and be a part of your journey to a greener future. Call us at (813) 212-7457 or visit www.AC2DCStorage.com."</a:t>
            </a:r>
          </a:p>
        </p:txBody>
      </p:sp>
      <p:sp>
        <p:nvSpPr>
          <p:cNvPr id="9" name="object 6">
            <a:extLst>
              <a:ext uri="{FF2B5EF4-FFF2-40B4-BE49-F238E27FC236}">
                <a16:creationId xmlns:a16="http://schemas.microsoft.com/office/drawing/2014/main" id="{1A274CB0-2ABD-FE2D-2152-88CA6CD31369}"/>
              </a:ext>
            </a:extLst>
          </p:cNvPr>
          <p:cNvSpPr txBox="1"/>
          <p:nvPr/>
        </p:nvSpPr>
        <p:spPr>
          <a:xfrm>
            <a:off x="4200122" y="1330664"/>
            <a:ext cx="4706156" cy="1121461"/>
          </a:xfrm>
          <a:prstGeom prst="rect">
            <a:avLst/>
          </a:prstGeom>
        </p:spPr>
        <p:txBody>
          <a:bodyPr vert="horz" wrap="square" lIns="0" tIns="13335" rIns="0" bIns="0" rtlCol="0">
            <a:spAutoFit/>
          </a:bodyPr>
          <a:lstStyle/>
          <a:p>
            <a:pPr marL="0" marR="0" algn="ctr">
              <a:spcBef>
                <a:spcPts val="0"/>
              </a:spcBef>
              <a:spcAft>
                <a:spcPts val="0"/>
              </a:spcAft>
            </a:pPr>
            <a:r>
              <a:rPr lang="en-US" sz="24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"Rain or shine, we've got your power needs covered—because energy never takes a day off!"</a:t>
            </a:r>
            <a:endParaRPr lang="en-US" sz="2400" b="1" dirty="0">
              <a:effectLst/>
              <a:latin typeface="Aptos" panose="020B0004020202020204" pitchFamily="34" charset="0"/>
              <a:ea typeface="Aptos" panose="020B0004020202020204" pitchFamily="34" charset="0"/>
              <a:cs typeface="Aptos" panose="020B0004020202020204" pitchFamily="34" charset="0"/>
            </a:endParaRPr>
          </a:p>
        </p:txBody>
      </p:sp>
      <p:sp>
        <p:nvSpPr>
          <p:cNvPr id="15" name="Rectangle: Rounded Corners 14">
            <a:extLst>
              <a:ext uri="{FF2B5EF4-FFF2-40B4-BE49-F238E27FC236}">
                <a16:creationId xmlns:a16="http://schemas.microsoft.com/office/drawing/2014/main" id="{1350DEE7-22A8-CE65-AECF-49E7AB91C898}"/>
              </a:ext>
            </a:extLst>
          </p:cNvPr>
          <p:cNvSpPr/>
          <p:nvPr/>
        </p:nvSpPr>
        <p:spPr>
          <a:xfrm>
            <a:off x="2514600" y="6537032"/>
            <a:ext cx="7848600" cy="115916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222">
            <a:hlinkClick r:id="rId4"/>
            <a:extLst>
              <a:ext uri="{FF2B5EF4-FFF2-40B4-BE49-F238E27FC236}">
                <a16:creationId xmlns:a16="http://schemas.microsoft.com/office/drawing/2014/main" id="{22567E1A-98EB-A399-9B64-2CEE7F1D29CC}"/>
              </a:ext>
            </a:extLst>
          </p:cNvPr>
          <p:cNvSpPr txBox="1">
            <a:spLocks/>
          </p:cNvSpPr>
          <p:nvPr/>
        </p:nvSpPr>
        <p:spPr>
          <a:xfrm>
            <a:off x="2362200" y="6847171"/>
            <a:ext cx="8229600" cy="479843"/>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3000" b="1" dirty="0">
                <a:solidFill>
                  <a:schemeClr val="tx1"/>
                </a:solidFill>
                <a:latin typeface="Tahoma" panose="020B0604030504040204" pitchFamily="34" charset="0"/>
                <a:ea typeface="Tahoma" panose="020B0604030504040204" pitchFamily="34" charset="0"/>
                <a:cs typeface="Tahoma" panose="020B0604030504040204" pitchFamily="34" charset="0"/>
              </a:rPr>
              <a:t>CLICK HERE TO TAKE THE NEXT STEP</a:t>
            </a:r>
          </a:p>
        </p:txBody>
      </p:sp>
    </p:spTree>
    <p:extLst>
      <p:ext uri="{BB962C8B-B14F-4D97-AF65-F5344CB8AC3E}">
        <p14:creationId xmlns:p14="http://schemas.microsoft.com/office/powerpoint/2010/main" val="358868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10780" y="285753"/>
            <a:ext cx="6690852" cy="7200899"/>
          </a:xfrm>
          <a:prstGeom prst="rect">
            <a:avLst/>
          </a:prstGeom>
        </p:spPr>
      </p:pic>
      <p:pic>
        <p:nvPicPr>
          <p:cNvPr id="10" name="Picture 9" descr="A hand holding a light bulb&#10;&#10;Description automatically generated">
            <a:extLst>
              <a:ext uri="{FF2B5EF4-FFF2-40B4-BE49-F238E27FC236}">
                <a16:creationId xmlns:a16="http://schemas.microsoft.com/office/drawing/2014/main" id="{8A2FAA74-3C0A-7C50-B60E-F6743C88AC79}"/>
              </a:ext>
            </a:extLst>
          </p:cNvPr>
          <p:cNvPicPr>
            <a:picLocks noChangeAspect="1"/>
          </p:cNvPicPr>
          <p:nvPr/>
        </p:nvPicPr>
        <p:blipFill>
          <a:blip r:embed="rId3">
            <a:extLst>
              <a:ext uri="{28A0092B-C50C-407E-A947-70E740481C1C}">
                <a14:useLocalDpi xmlns:a14="http://schemas.microsoft.com/office/drawing/2010/main" val="0"/>
              </a:ext>
            </a:extLst>
          </a:blip>
          <a:srcRect l="-1" r="10426"/>
          <a:stretch/>
        </p:blipFill>
        <p:spPr>
          <a:xfrm>
            <a:off x="2535305" y="-8310"/>
            <a:ext cx="10441884" cy="7780710"/>
          </a:xfrm>
          <a:prstGeom prst="rect">
            <a:avLst/>
          </a:prstGeom>
        </p:spPr>
      </p:pic>
      <p:sp>
        <p:nvSpPr>
          <p:cNvPr id="11" name="Rectangle 10">
            <a:extLst>
              <a:ext uri="{FF2B5EF4-FFF2-40B4-BE49-F238E27FC236}">
                <a16:creationId xmlns:a16="http://schemas.microsoft.com/office/drawing/2014/main" id="{6C31483D-59FF-40EB-B915-F85B85882931}"/>
              </a:ext>
            </a:extLst>
          </p:cNvPr>
          <p:cNvSpPr/>
          <p:nvPr/>
        </p:nvSpPr>
        <p:spPr>
          <a:xfrm>
            <a:off x="0" y="0"/>
            <a:ext cx="6110780" cy="777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p:cNvSpPr txBox="1">
            <a:spLocks noGrp="1"/>
          </p:cNvSpPr>
          <p:nvPr>
            <p:ph type="sldNum" sz="quarter" idx="7"/>
          </p:nvPr>
        </p:nvSpPr>
        <p:spPr>
          <a:xfrm>
            <a:off x="12386528" y="7355360"/>
            <a:ext cx="295410" cy="218136"/>
          </a:xfrm>
          <a:prstGeom prst="rect">
            <a:avLst/>
          </a:prstGeom>
        </p:spPr>
        <p:txBody>
          <a:bodyPr vert="horz" wrap="square" lIns="0" tIns="0" rIns="0" bIns="0" rtlCol="0">
            <a:spAutoFit/>
          </a:bodyPr>
          <a:lstStyle/>
          <a:p>
            <a:pPr marL="140018"/>
            <a:fld id="{81D60167-4931-47E6-BA6A-407CBD079E47}" type="slidenum">
              <a:rPr spc="-53" dirty="0">
                <a:solidFill>
                  <a:schemeClr val="bg1"/>
                </a:solidFill>
              </a:rPr>
              <a:pPr marL="140018"/>
              <a:t>2</a:t>
            </a:fld>
            <a:endParaRPr spc="-53" dirty="0">
              <a:solidFill>
                <a:schemeClr val="bg1"/>
              </a:solidFill>
            </a:endParaRPr>
          </a:p>
        </p:txBody>
      </p:sp>
      <p:sp>
        <p:nvSpPr>
          <p:cNvPr id="14" name="object 222">
            <a:extLst>
              <a:ext uri="{FF2B5EF4-FFF2-40B4-BE49-F238E27FC236}">
                <a16:creationId xmlns:a16="http://schemas.microsoft.com/office/drawing/2014/main" id="{26B60FB9-458F-D658-41DB-0A31F60E2D7F}"/>
              </a:ext>
            </a:extLst>
          </p:cNvPr>
          <p:cNvSpPr txBox="1">
            <a:spLocks/>
          </p:cNvSpPr>
          <p:nvPr/>
        </p:nvSpPr>
        <p:spPr>
          <a:xfrm>
            <a:off x="6754695" y="7035010"/>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bg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bg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support@AC2DCStorage.com</a:t>
            </a:r>
            <a:r>
              <a:rPr lang="en-US" sz="1050" u="sng" dirty="0">
                <a:solidFill>
                  <a:schemeClr val="bg1"/>
                </a:solidFill>
                <a:latin typeface="Arial" panose="020B0604020202020204" pitchFamily="34" charset="0"/>
                <a:ea typeface="Times New Roman" panose="02020603050405020304" pitchFamily="18" charset="0"/>
              </a:rPr>
              <a:t> </a:t>
            </a:r>
            <a:r>
              <a:rPr lang="en-US" sz="1050" b="1" dirty="0">
                <a:solidFill>
                  <a:schemeClr val="bg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www.AC2DCStorage.com</a:t>
            </a:r>
            <a:r>
              <a:rPr lang="en-US" sz="1050" b="1" dirty="0">
                <a:solidFill>
                  <a:schemeClr val="bg1"/>
                </a:solidFill>
                <a:latin typeface="Arial" panose="020B0604020202020204" pitchFamily="34" charset="0"/>
                <a:ea typeface="Times New Roman" panose="02020603050405020304" pitchFamily="18" charset="0"/>
              </a:rPr>
              <a:t> </a:t>
            </a:r>
          </a:p>
        </p:txBody>
      </p:sp>
      <p:sp>
        <p:nvSpPr>
          <p:cNvPr id="5" name="TextBox 4">
            <a:extLst>
              <a:ext uri="{FF2B5EF4-FFF2-40B4-BE49-F238E27FC236}">
                <a16:creationId xmlns:a16="http://schemas.microsoft.com/office/drawing/2014/main" id="{F0CEE848-FA6D-1A1B-C59B-1D4628B981B7}"/>
              </a:ext>
            </a:extLst>
          </p:cNvPr>
          <p:cNvSpPr txBox="1"/>
          <p:nvPr/>
        </p:nvSpPr>
        <p:spPr>
          <a:xfrm>
            <a:off x="8635994" y="434728"/>
            <a:ext cx="3801041" cy="553998"/>
          </a:xfrm>
          <a:prstGeom prst="rect">
            <a:avLst/>
          </a:prstGeom>
          <a:noFill/>
        </p:spPr>
        <p:txBody>
          <a:bodyPr wrap="none" rtlCol="0">
            <a:spAutoFit/>
          </a:bodyPr>
          <a:lstStyle/>
          <a:p>
            <a:r>
              <a:rPr lang="en-US" sz="3000" b="1" dirty="0">
                <a:solidFill>
                  <a:schemeClr val="bg1"/>
                </a:solidFill>
                <a:latin typeface="BankGothic Lt BT" panose="020B0607020203060204" pitchFamily="34" charset="0"/>
                <a:ea typeface="Tahoma" panose="020B0604030504040204" pitchFamily="34" charset="0"/>
                <a:cs typeface="Arial" panose="020B0604020202020204" pitchFamily="34" charset="0"/>
              </a:rPr>
              <a:t>AC2DC STORAGE</a:t>
            </a:r>
          </a:p>
        </p:txBody>
      </p:sp>
      <p:sp>
        <p:nvSpPr>
          <p:cNvPr id="9" name="TextBox 8">
            <a:extLst>
              <a:ext uri="{FF2B5EF4-FFF2-40B4-BE49-F238E27FC236}">
                <a16:creationId xmlns:a16="http://schemas.microsoft.com/office/drawing/2014/main" id="{3DE4477D-A0AA-0ABC-4445-946332CF7A46}"/>
              </a:ext>
            </a:extLst>
          </p:cNvPr>
          <p:cNvSpPr txBox="1"/>
          <p:nvPr/>
        </p:nvSpPr>
        <p:spPr>
          <a:xfrm>
            <a:off x="8646085" y="820743"/>
            <a:ext cx="4129657" cy="253916"/>
          </a:xfrm>
          <a:prstGeom prst="rect">
            <a:avLst/>
          </a:prstGeom>
          <a:noFill/>
        </p:spPr>
        <p:txBody>
          <a:bodyPr wrap="none" rtlCol="0">
            <a:spAutoFit/>
          </a:bodyPr>
          <a:lstStyle/>
          <a:p>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LEADING THE CHARGE IN BATTERY STORAGE SOLUTIONS</a:t>
            </a:r>
          </a:p>
        </p:txBody>
      </p:sp>
      <p:pic>
        <p:nvPicPr>
          <p:cNvPr id="13" name="Picture 12" descr="A green and black logo&#10;&#10;Description automatically generated">
            <a:extLst>
              <a:ext uri="{FF2B5EF4-FFF2-40B4-BE49-F238E27FC236}">
                <a16:creationId xmlns:a16="http://schemas.microsoft.com/office/drawing/2014/main" id="{9A4EEF08-CE4E-046B-829D-C1DD6FBA2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8077" y="160008"/>
            <a:ext cx="1089170" cy="1064236"/>
          </a:xfrm>
          <a:prstGeom prst="rect">
            <a:avLst/>
          </a:prstGeom>
        </p:spPr>
      </p:pic>
      <p:sp>
        <p:nvSpPr>
          <p:cNvPr id="4" name="Rectangle 3">
            <a:extLst>
              <a:ext uri="{FF2B5EF4-FFF2-40B4-BE49-F238E27FC236}">
                <a16:creationId xmlns:a16="http://schemas.microsoft.com/office/drawing/2014/main" id="{A055BDC5-11FE-A64C-C705-AC37233EBF32}"/>
              </a:ext>
            </a:extLst>
          </p:cNvPr>
          <p:cNvSpPr/>
          <p:nvPr/>
        </p:nvSpPr>
        <p:spPr>
          <a:xfrm>
            <a:off x="-10870" y="-29234"/>
            <a:ext cx="6121649" cy="7801634"/>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676754" y="962497"/>
            <a:ext cx="4755928" cy="1067119"/>
          </a:xfrm>
          <a:prstGeom prst="rect">
            <a:avLst/>
          </a:prstGeom>
          <a:noFill/>
        </p:spPr>
        <p:txBody>
          <a:bodyPr vert="horz" wrap="square" lIns="0" tIns="16669" rIns="0" bIns="0" rtlCol="0">
            <a:spAutoFit/>
          </a:bodyPr>
          <a:lstStyle/>
          <a:p>
            <a:pPr marL="13335">
              <a:spcBef>
                <a:spcPts val="131"/>
              </a:spcBef>
            </a:pPr>
            <a:r>
              <a:rPr sz="6825" spc="-651" dirty="0">
                <a:solidFill>
                  <a:srgbClr val="2A2920"/>
                </a:solidFill>
              </a:rPr>
              <a:t>Our</a:t>
            </a:r>
            <a:r>
              <a:rPr sz="6825" spc="-147" dirty="0">
                <a:solidFill>
                  <a:srgbClr val="2A2920"/>
                </a:solidFill>
              </a:rPr>
              <a:t> </a:t>
            </a:r>
            <a:r>
              <a:rPr sz="6825" spc="84" dirty="0">
                <a:solidFill>
                  <a:srgbClr val="2A2920"/>
                </a:solidFill>
              </a:rPr>
              <a:t>Mission</a:t>
            </a:r>
            <a:endParaRPr sz="6825"/>
          </a:p>
        </p:txBody>
      </p:sp>
      <p:sp>
        <p:nvSpPr>
          <p:cNvPr id="6" name="object 6"/>
          <p:cNvSpPr txBox="1"/>
          <p:nvPr/>
        </p:nvSpPr>
        <p:spPr>
          <a:xfrm>
            <a:off x="766762" y="2662712"/>
            <a:ext cx="4370546" cy="1999778"/>
          </a:xfrm>
          <a:prstGeom prst="rect">
            <a:avLst/>
          </a:prstGeom>
          <a:noFill/>
        </p:spPr>
        <p:txBody>
          <a:bodyPr vert="horz" wrap="square" lIns="0" tIns="37338" rIns="0" bIns="0" rtlCol="0">
            <a:spAutoFit/>
          </a:bodyPr>
          <a:lstStyle/>
          <a:p>
            <a:pPr marL="13335" marR="5334" algn="just">
              <a:lnSpc>
                <a:spcPts val="1733"/>
              </a:lnSpc>
              <a:spcBef>
                <a:spcPts val="294"/>
              </a:spcBef>
            </a:pPr>
            <a:r>
              <a:rPr sz="1575" b="1" spc="-273" dirty="0">
                <a:latin typeface="Gill Sans MT"/>
                <a:cs typeface="Gill Sans MT"/>
              </a:rPr>
              <a:t>We</a:t>
            </a:r>
            <a:r>
              <a:rPr sz="1575" b="1" spc="-32" dirty="0">
                <a:latin typeface="Gill Sans MT"/>
                <a:cs typeface="Gill Sans MT"/>
              </a:rPr>
              <a:t> </a:t>
            </a:r>
            <a:r>
              <a:rPr sz="1575" b="1" spc="-47" dirty="0">
                <a:latin typeface="Gill Sans MT"/>
                <a:cs typeface="Gill Sans MT"/>
              </a:rPr>
              <a:t>are</a:t>
            </a:r>
            <a:r>
              <a:rPr sz="1575" b="1" spc="-63" dirty="0">
                <a:latin typeface="Gill Sans MT"/>
                <a:cs typeface="Gill Sans MT"/>
              </a:rPr>
              <a:t> </a:t>
            </a:r>
            <a:r>
              <a:rPr sz="1575" b="1" spc="-53" dirty="0">
                <a:latin typeface="Gill Sans MT"/>
                <a:cs typeface="Gill Sans MT"/>
              </a:rPr>
              <a:t>the </a:t>
            </a:r>
            <a:r>
              <a:rPr sz="1575" b="1" spc="-32" dirty="0">
                <a:latin typeface="Gill Sans MT"/>
                <a:cs typeface="Gill Sans MT"/>
              </a:rPr>
              <a:t>ﬁrst</a:t>
            </a:r>
            <a:r>
              <a:rPr sz="1575" b="1" spc="-42" dirty="0">
                <a:latin typeface="Gill Sans MT"/>
                <a:cs typeface="Gill Sans MT"/>
              </a:rPr>
              <a:t> </a:t>
            </a:r>
            <a:r>
              <a:rPr sz="1575" b="1" spc="-21" dirty="0">
                <a:latin typeface="Gill Sans MT"/>
                <a:cs typeface="Gill Sans MT"/>
              </a:rPr>
              <a:t>solid</a:t>
            </a:r>
            <a:r>
              <a:rPr sz="1575" b="1" spc="-84" dirty="0">
                <a:latin typeface="Gill Sans MT"/>
                <a:cs typeface="Gill Sans MT"/>
              </a:rPr>
              <a:t> </a:t>
            </a:r>
            <a:r>
              <a:rPr sz="1575" b="1" spc="-11" dirty="0">
                <a:latin typeface="Gill Sans MT"/>
                <a:cs typeface="Gill Sans MT"/>
              </a:rPr>
              <a:t>state</a:t>
            </a:r>
            <a:r>
              <a:rPr sz="1575" b="1" spc="-47" dirty="0">
                <a:latin typeface="Gill Sans MT"/>
                <a:cs typeface="Gill Sans MT"/>
              </a:rPr>
              <a:t> </a:t>
            </a:r>
            <a:r>
              <a:rPr sz="1575" b="1" spc="-37" dirty="0">
                <a:latin typeface="Gill Sans MT"/>
                <a:cs typeface="Gill Sans MT"/>
              </a:rPr>
              <a:t>energy</a:t>
            </a:r>
            <a:r>
              <a:rPr sz="1575" b="1" spc="-63" dirty="0">
                <a:latin typeface="Gill Sans MT"/>
                <a:cs typeface="Gill Sans MT"/>
              </a:rPr>
              <a:t> </a:t>
            </a:r>
            <a:r>
              <a:rPr sz="1575" b="1" spc="-11" dirty="0">
                <a:latin typeface="Gill Sans MT"/>
                <a:cs typeface="Gill Sans MT"/>
              </a:rPr>
              <a:t>storage system</a:t>
            </a:r>
            <a:r>
              <a:rPr sz="1575" b="1" spc="-53" dirty="0">
                <a:latin typeface="Gill Sans MT"/>
                <a:cs typeface="Gill Sans MT"/>
              </a:rPr>
              <a:t> </a:t>
            </a:r>
            <a:r>
              <a:rPr sz="1575" b="1" spc="-37" dirty="0">
                <a:latin typeface="Gill Sans MT"/>
                <a:cs typeface="Gill Sans MT"/>
              </a:rPr>
              <a:t>in</a:t>
            </a:r>
            <a:r>
              <a:rPr sz="1575" b="1" spc="-42" dirty="0">
                <a:latin typeface="Gill Sans MT"/>
                <a:cs typeface="Gill Sans MT"/>
              </a:rPr>
              <a:t> </a:t>
            </a:r>
            <a:r>
              <a:rPr sz="1575" b="1" spc="-53" dirty="0">
                <a:latin typeface="Gill Sans MT"/>
                <a:cs typeface="Gill Sans MT"/>
              </a:rPr>
              <a:t>the</a:t>
            </a:r>
            <a:r>
              <a:rPr sz="1575" b="1" spc="-5" dirty="0">
                <a:latin typeface="Gill Sans MT"/>
                <a:cs typeface="Gill Sans MT"/>
              </a:rPr>
              <a:t> </a:t>
            </a:r>
            <a:r>
              <a:rPr sz="1575" b="1" spc="-68" dirty="0">
                <a:latin typeface="Gill Sans MT"/>
                <a:cs typeface="Gill Sans MT"/>
              </a:rPr>
              <a:t>world.</a:t>
            </a:r>
            <a:r>
              <a:rPr sz="1575" b="1" spc="-11" dirty="0">
                <a:latin typeface="Gill Sans MT"/>
                <a:cs typeface="Gill Sans MT"/>
              </a:rPr>
              <a:t> </a:t>
            </a:r>
            <a:r>
              <a:rPr sz="1575" dirty="0">
                <a:latin typeface="Trebuchet MS"/>
                <a:cs typeface="Trebuchet MS"/>
              </a:rPr>
              <a:t>A</a:t>
            </a:r>
            <a:r>
              <a:rPr sz="1575" spc="-100" dirty="0">
                <a:latin typeface="Trebuchet MS"/>
                <a:cs typeface="Trebuchet MS"/>
              </a:rPr>
              <a:t> </a:t>
            </a:r>
            <a:r>
              <a:rPr sz="1575" dirty="0">
                <a:latin typeface="Trebuchet MS"/>
                <a:cs typeface="Trebuchet MS"/>
              </a:rPr>
              <a:t>game</a:t>
            </a:r>
            <a:r>
              <a:rPr sz="1575" spc="-84" dirty="0">
                <a:latin typeface="Trebuchet MS"/>
                <a:cs typeface="Trebuchet MS"/>
              </a:rPr>
              <a:t> </a:t>
            </a:r>
            <a:r>
              <a:rPr sz="1575" spc="-11" dirty="0">
                <a:latin typeface="Trebuchet MS"/>
                <a:cs typeface="Trebuchet MS"/>
              </a:rPr>
              <a:t>changer</a:t>
            </a:r>
            <a:r>
              <a:rPr sz="1575" spc="-42" dirty="0">
                <a:latin typeface="Trebuchet MS"/>
                <a:cs typeface="Trebuchet MS"/>
              </a:rPr>
              <a:t> </a:t>
            </a:r>
            <a:r>
              <a:rPr sz="1575" spc="-26" dirty="0">
                <a:latin typeface="Trebuchet MS"/>
                <a:cs typeface="Trebuchet MS"/>
              </a:rPr>
              <a:t>for</a:t>
            </a:r>
            <a:r>
              <a:rPr sz="1575" spc="-37" dirty="0">
                <a:latin typeface="Trebuchet MS"/>
                <a:cs typeface="Trebuchet MS"/>
              </a:rPr>
              <a:t> </a:t>
            </a:r>
            <a:r>
              <a:rPr sz="1575" spc="-11" dirty="0">
                <a:latin typeface="Trebuchet MS"/>
                <a:cs typeface="Trebuchet MS"/>
              </a:rPr>
              <a:t>power </a:t>
            </a:r>
            <a:r>
              <a:rPr sz="1575" spc="-63" dirty="0">
                <a:latin typeface="Trebuchet MS"/>
                <a:cs typeface="Trebuchet MS"/>
              </a:rPr>
              <a:t>generation,</a:t>
            </a:r>
            <a:r>
              <a:rPr sz="1575" spc="-5" dirty="0">
                <a:latin typeface="Trebuchet MS"/>
                <a:cs typeface="Trebuchet MS"/>
              </a:rPr>
              <a:t> </a:t>
            </a:r>
            <a:r>
              <a:rPr sz="1575" spc="-53" dirty="0">
                <a:latin typeface="Trebuchet MS"/>
                <a:cs typeface="Trebuchet MS"/>
              </a:rPr>
              <a:t>renewable</a:t>
            </a:r>
            <a:r>
              <a:rPr sz="1575" spc="-47" dirty="0">
                <a:latin typeface="Trebuchet MS"/>
                <a:cs typeface="Trebuchet MS"/>
              </a:rPr>
              <a:t> </a:t>
            </a:r>
            <a:r>
              <a:rPr sz="1575" dirty="0">
                <a:latin typeface="Trebuchet MS"/>
                <a:cs typeface="Trebuchet MS"/>
              </a:rPr>
              <a:t>and</a:t>
            </a:r>
            <a:r>
              <a:rPr sz="1575" spc="-32" dirty="0">
                <a:latin typeface="Trebuchet MS"/>
                <a:cs typeface="Trebuchet MS"/>
              </a:rPr>
              <a:t> </a:t>
            </a:r>
            <a:r>
              <a:rPr sz="1575" spc="-47" dirty="0">
                <a:latin typeface="Trebuchet MS"/>
                <a:cs typeface="Trebuchet MS"/>
              </a:rPr>
              <a:t>environmental</a:t>
            </a:r>
            <a:r>
              <a:rPr sz="1575" spc="-63" dirty="0">
                <a:latin typeface="Trebuchet MS"/>
                <a:cs typeface="Trebuchet MS"/>
              </a:rPr>
              <a:t> </a:t>
            </a:r>
            <a:r>
              <a:rPr sz="1575" spc="-11" dirty="0">
                <a:latin typeface="Trebuchet MS"/>
                <a:cs typeface="Trebuchet MS"/>
              </a:rPr>
              <a:t>sectors. </a:t>
            </a:r>
            <a:r>
              <a:rPr sz="1575" spc="-21" dirty="0">
                <a:latin typeface="Trebuchet MS"/>
                <a:cs typeface="Trebuchet MS"/>
              </a:rPr>
              <a:t>The</a:t>
            </a:r>
            <a:r>
              <a:rPr sz="1575" spc="-100" dirty="0">
                <a:latin typeface="Trebuchet MS"/>
                <a:cs typeface="Trebuchet MS"/>
              </a:rPr>
              <a:t> </a:t>
            </a:r>
            <a:r>
              <a:rPr sz="1575" spc="-84" dirty="0">
                <a:latin typeface="Trebuchet MS"/>
                <a:cs typeface="Trebuchet MS"/>
              </a:rPr>
              <a:t>Achilles’</a:t>
            </a:r>
            <a:r>
              <a:rPr sz="1575" spc="-26" dirty="0">
                <a:latin typeface="Trebuchet MS"/>
                <a:cs typeface="Trebuchet MS"/>
              </a:rPr>
              <a:t> </a:t>
            </a:r>
            <a:r>
              <a:rPr sz="1575" spc="-73" dirty="0">
                <a:latin typeface="Trebuchet MS"/>
                <a:cs typeface="Trebuchet MS"/>
              </a:rPr>
              <a:t>heel</a:t>
            </a:r>
            <a:r>
              <a:rPr sz="1575" spc="-105" dirty="0">
                <a:latin typeface="Trebuchet MS"/>
                <a:cs typeface="Trebuchet MS"/>
              </a:rPr>
              <a:t> </a:t>
            </a:r>
            <a:r>
              <a:rPr sz="1575" dirty="0">
                <a:latin typeface="Trebuchet MS"/>
                <a:cs typeface="Trebuchet MS"/>
              </a:rPr>
              <a:t>of</a:t>
            </a:r>
            <a:r>
              <a:rPr sz="1575" spc="-37" dirty="0">
                <a:latin typeface="Trebuchet MS"/>
                <a:cs typeface="Trebuchet MS"/>
              </a:rPr>
              <a:t> </a:t>
            </a:r>
            <a:r>
              <a:rPr sz="1575" spc="-79" dirty="0">
                <a:latin typeface="Trebuchet MS"/>
                <a:cs typeface="Trebuchet MS"/>
              </a:rPr>
              <a:t>the</a:t>
            </a:r>
            <a:r>
              <a:rPr sz="1575" spc="-95" dirty="0">
                <a:latin typeface="Trebuchet MS"/>
                <a:cs typeface="Trebuchet MS"/>
              </a:rPr>
              <a:t> </a:t>
            </a:r>
            <a:r>
              <a:rPr sz="1575" spc="-26" dirty="0">
                <a:latin typeface="Trebuchet MS"/>
                <a:cs typeface="Trebuchet MS"/>
              </a:rPr>
              <a:t>power</a:t>
            </a:r>
            <a:r>
              <a:rPr sz="1575" spc="-42" dirty="0">
                <a:latin typeface="Trebuchet MS"/>
                <a:cs typeface="Trebuchet MS"/>
              </a:rPr>
              <a:t> </a:t>
            </a:r>
            <a:r>
              <a:rPr sz="1575" spc="-37" dirty="0">
                <a:latin typeface="Trebuchet MS"/>
                <a:cs typeface="Trebuchet MS"/>
              </a:rPr>
              <a:t>industry</a:t>
            </a:r>
            <a:r>
              <a:rPr sz="1575" spc="-26" dirty="0">
                <a:latin typeface="Trebuchet MS"/>
                <a:cs typeface="Trebuchet MS"/>
              </a:rPr>
              <a:t> </a:t>
            </a:r>
            <a:r>
              <a:rPr sz="1575" dirty="0">
                <a:latin typeface="Trebuchet MS"/>
                <a:cs typeface="Trebuchet MS"/>
              </a:rPr>
              <a:t>is</a:t>
            </a:r>
            <a:r>
              <a:rPr sz="1575" spc="-79" dirty="0">
                <a:latin typeface="Trebuchet MS"/>
                <a:cs typeface="Trebuchet MS"/>
              </a:rPr>
              <a:t> </a:t>
            </a:r>
            <a:r>
              <a:rPr sz="1575" spc="-11" dirty="0">
                <a:latin typeface="Trebuchet MS"/>
                <a:cs typeface="Trebuchet MS"/>
              </a:rPr>
              <a:t>energy </a:t>
            </a:r>
            <a:r>
              <a:rPr sz="1575" spc="-32" dirty="0">
                <a:latin typeface="Trebuchet MS"/>
                <a:cs typeface="Trebuchet MS"/>
              </a:rPr>
              <a:t>storage.</a:t>
            </a:r>
            <a:r>
              <a:rPr sz="1575" spc="-11" dirty="0">
                <a:latin typeface="Trebuchet MS"/>
                <a:cs typeface="Trebuchet MS"/>
              </a:rPr>
              <a:t> Energy</a:t>
            </a:r>
            <a:r>
              <a:rPr sz="1575" spc="21" dirty="0">
                <a:latin typeface="Trebuchet MS"/>
                <a:cs typeface="Trebuchet MS"/>
              </a:rPr>
              <a:t> </a:t>
            </a:r>
            <a:r>
              <a:rPr sz="1575" dirty="0">
                <a:latin typeface="Trebuchet MS"/>
                <a:cs typeface="Trebuchet MS"/>
              </a:rPr>
              <a:t>storage</a:t>
            </a:r>
            <a:r>
              <a:rPr sz="1575" spc="-58" dirty="0">
                <a:latin typeface="Trebuchet MS"/>
                <a:cs typeface="Trebuchet MS"/>
              </a:rPr>
              <a:t> </a:t>
            </a:r>
            <a:r>
              <a:rPr sz="1575" dirty="0">
                <a:latin typeface="Trebuchet MS"/>
                <a:cs typeface="Trebuchet MS"/>
              </a:rPr>
              <a:t>systems</a:t>
            </a:r>
            <a:r>
              <a:rPr sz="1575" spc="-37" dirty="0">
                <a:latin typeface="Trebuchet MS"/>
                <a:cs typeface="Trebuchet MS"/>
              </a:rPr>
              <a:t> </a:t>
            </a:r>
            <a:r>
              <a:rPr sz="1575" spc="-32" dirty="0">
                <a:latin typeface="Trebuchet MS"/>
                <a:cs typeface="Trebuchet MS"/>
              </a:rPr>
              <a:t>are</a:t>
            </a:r>
            <a:r>
              <a:rPr sz="1575" spc="-58" dirty="0">
                <a:latin typeface="Trebuchet MS"/>
                <a:cs typeface="Trebuchet MS"/>
              </a:rPr>
              <a:t> </a:t>
            </a:r>
            <a:r>
              <a:rPr sz="1575" spc="-79" dirty="0">
                <a:latin typeface="Trebuchet MS"/>
                <a:cs typeface="Trebuchet MS"/>
              </a:rPr>
              <a:t>critical</a:t>
            </a:r>
            <a:r>
              <a:rPr sz="1575" spc="-68" dirty="0">
                <a:latin typeface="Trebuchet MS"/>
                <a:cs typeface="Trebuchet MS"/>
              </a:rPr>
              <a:t> to</a:t>
            </a:r>
            <a:r>
              <a:rPr sz="1575" spc="-47" dirty="0">
                <a:latin typeface="Trebuchet MS"/>
                <a:cs typeface="Trebuchet MS"/>
              </a:rPr>
              <a:t> </a:t>
            </a:r>
            <a:r>
              <a:rPr sz="1575" spc="-26" dirty="0">
                <a:latin typeface="Trebuchet MS"/>
                <a:cs typeface="Trebuchet MS"/>
              </a:rPr>
              <a:t>the </a:t>
            </a:r>
            <a:r>
              <a:rPr sz="1575" spc="-37" dirty="0">
                <a:latin typeface="Trebuchet MS"/>
                <a:cs typeface="Trebuchet MS"/>
              </a:rPr>
              <a:t>adoption</a:t>
            </a:r>
            <a:r>
              <a:rPr sz="1575" spc="-68" dirty="0">
                <a:latin typeface="Trebuchet MS"/>
                <a:cs typeface="Trebuchet MS"/>
              </a:rPr>
              <a:t> </a:t>
            </a:r>
            <a:r>
              <a:rPr sz="1575" dirty="0">
                <a:latin typeface="Trebuchet MS"/>
                <a:cs typeface="Trebuchet MS"/>
              </a:rPr>
              <a:t>and</a:t>
            </a:r>
            <a:r>
              <a:rPr sz="1575" spc="-73" dirty="0">
                <a:latin typeface="Trebuchet MS"/>
                <a:cs typeface="Trebuchet MS"/>
              </a:rPr>
              <a:t> </a:t>
            </a:r>
            <a:r>
              <a:rPr sz="1575" spc="53" dirty="0">
                <a:latin typeface="Trebuchet MS"/>
                <a:cs typeface="Trebuchet MS"/>
              </a:rPr>
              <a:t>success</a:t>
            </a:r>
            <a:r>
              <a:rPr sz="1575" spc="-79" dirty="0">
                <a:latin typeface="Trebuchet MS"/>
                <a:cs typeface="Trebuchet MS"/>
              </a:rPr>
              <a:t> </a:t>
            </a:r>
            <a:r>
              <a:rPr sz="1575" dirty="0">
                <a:latin typeface="Trebuchet MS"/>
                <a:cs typeface="Trebuchet MS"/>
              </a:rPr>
              <a:t>of</a:t>
            </a:r>
            <a:r>
              <a:rPr sz="1575" spc="-32" dirty="0">
                <a:latin typeface="Trebuchet MS"/>
                <a:cs typeface="Trebuchet MS"/>
              </a:rPr>
              <a:t> </a:t>
            </a:r>
            <a:r>
              <a:rPr sz="1575" spc="-53" dirty="0">
                <a:latin typeface="Trebuchet MS"/>
                <a:cs typeface="Trebuchet MS"/>
              </a:rPr>
              <a:t>renewable</a:t>
            </a:r>
            <a:r>
              <a:rPr sz="1575" spc="-89" dirty="0">
                <a:latin typeface="Trebuchet MS"/>
                <a:cs typeface="Trebuchet MS"/>
              </a:rPr>
              <a:t> </a:t>
            </a:r>
            <a:r>
              <a:rPr sz="1575" spc="-11" dirty="0">
                <a:latin typeface="Trebuchet MS"/>
                <a:cs typeface="Trebuchet MS"/>
              </a:rPr>
              <a:t>energy </a:t>
            </a:r>
            <a:r>
              <a:rPr sz="1575" spc="-32" dirty="0">
                <a:latin typeface="Trebuchet MS"/>
                <a:cs typeface="Trebuchet MS"/>
              </a:rPr>
              <a:t>technologies</a:t>
            </a:r>
            <a:r>
              <a:rPr sz="1575" spc="-63" dirty="0">
                <a:latin typeface="Trebuchet MS"/>
                <a:cs typeface="Trebuchet MS"/>
              </a:rPr>
              <a:t> </a:t>
            </a:r>
            <a:r>
              <a:rPr sz="1575" dirty="0">
                <a:latin typeface="Trebuchet MS"/>
                <a:cs typeface="Trebuchet MS"/>
              </a:rPr>
              <a:t>and</a:t>
            </a:r>
            <a:r>
              <a:rPr sz="1575" spc="-58" dirty="0">
                <a:latin typeface="Trebuchet MS"/>
                <a:cs typeface="Trebuchet MS"/>
              </a:rPr>
              <a:t> </a:t>
            </a:r>
            <a:r>
              <a:rPr sz="1575" dirty="0">
                <a:latin typeface="Trebuchet MS"/>
                <a:cs typeface="Trebuchet MS"/>
              </a:rPr>
              <a:t>must</a:t>
            </a:r>
            <a:r>
              <a:rPr sz="1575" spc="-84" dirty="0">
                <a:latin typeface="Trebuchet MS"/>
                <a:cs typeface="Trebuchet MS"/>
              </a:rPr>
              <a:t> </a:t>
            </a:r>
            <a:r>
              <a:rPr sz="1575" spc="-37" dirty="0">
                <a:latin typeface="Trebuchet MS"/>
                <a:cs typeface="Trebuchet MS"/>
              </a:rPr>
              <a:t>be</a:t>
            </a:r>
            <a:r>
              <a:rPr sz="1575" spc="-79" dirty="0">
                <a:latin typeface="Trebuchet MS"/>
                <a:cs typeface="Trebuchet MS"/>
              </a:rPr>
              <a:t> </a:t>
            </a:r>
            <a:r>
              <a:rPr sz="1575" spc="-42" dirty="0">
                <a:latin typeface="Trebuchet MS"/>
                <a:cs typeface="Trebuchet MS"/>
              </a:rPr>
              <a:t>deployed</a:t>
            </a:r>
            <a:r>
              <a:rPr sz="1575" spc="-63" dirty="0">
                <a:latin typeface="Trebuchet MS"/>
                <a:cs typeface="Trebuchet MS"/>
              </a:rPr>
              <a:t> </a:t>
            </a:r>
            <a:r>
              <a:rPr sz="1575" spc="-79" dirty="0">
                <a:latin typeface="Trebuchet MS"/>
                <a:cs typeface="Trebuchet MS"/>
              </a:rPr>
              <a:t>in</a:t>
            </a:r>
            <a:r>
              <a:rPr sz="1575" spc="-47" dirty="0">
                <a:latin typeface="Trebuchet MS"/>
                <a:cs typeface="Trebuchet MS"/>
              </a:rPr>
              <a:t> </a:t>
            </a:r>
            <a:r>
              <a:rPr sz="1575" spc="-79" dirty="0">
                <a:latin typeface="Trebuchet MS"/>
                <a:cs typeface="Trebuchet MS"/>
              </a:rPr>
              <a:t>the </a:t>
            </a:r>
            <a:r>
              <a:rPr sz="1575" spc="-58" dirty="0">
                <a:latin typeface="Trebuchet MS"/>
                <a:cs typeface="Trebuchet MS"/>
              </a:rPr>
              <a:t>next</a:t>
            </a:r>
            <a:r>
              <a:rPr sz="1575" spc="-84" dirty="0">
                <a:latin typeface="Trebuchet MS"/>
                <a:cs typeface="Trebuchet MS"/>
              </a:rPr>
              <a:t> </a:t>
            </a:r>
            <a:r>
              <a:rPr sz="1575" spc="-26" dirty="0">
                <a:latin typeface="Trebuchet MS"/>
                <a:cs typeface="Trebuchet MS"/>
              </a:rPr>
              <a:t>ten years.</a:t>
            </a:r>
            <a:r>
              <a:rPr sz="1575" spc="-58" dirty="0">
                <a:latin typeface="Trebuchet MS"/>
                <a:cs typeface="Trebuchet MS"/>
              </a:rPr>
              <a:t> </a:t>
            </a:r>
            <a:r>
              <a:rPr sz="1575" dirty="0">
                <a:latin typeface="Trebuchet MS"/>
                <a:cs typeface="Trebuchet MS"/>
              </a:rPr>
              <a:t>We</a:t>
            </a:r>
            <a:r>
              <a:rPr sz="1575" spc="-100" dirty="0">
                <a:latin typeface="Trebuchet MS"/>
                <a:cs typeface="Trebuchet MS"/>
              </a:rPr>
              <a:t> </a:t>
            </a:r>
            <a:r>
              <a:rPr sz="1575" spc="-11" dirty="0">
                <a:latin typeface="Trebuchet MS"/>
                <a:cs typeface="Trebuchet MS"/>
              </a:rPr>
              <a:t>have</a:t>
            </a:r>
            <a:r>
              <a:rPr sz="1575" spc="-100" dirty="0">
                <a:latin typeface="Trebuchet MS"/>
                <a:cs typeface="Trebuchet MS"/>
              </a:rPr>
              <a:t> </a:t>
            </a:r>
            <a:r>
              <a:rPr sz="1575" spc="-79" dirty="0">
                <a:latin typeface="Trebuchet MS"/>
                <a:cs typeface="Trebuchet MS"/>
              </a:rPr>
              <a:t>the</a:t>
            </a:r>
            <a:r>
              <a:rPr sz="1575" spc="-95" dirty="0">
                <a:latin typeface="Trebuchet MS"/>
                <a:cs typeface="Trebuchet MS"/>
              </a:rPr>
              <a:t> </a:t>
            </a:r>
            <a:r>
              <a:rPr sz="1575" spc="-37" dirty="0">
                <a:latin typeface="Trebuchet MS"/>
                <a:cs typeface="Trebuchet MS"/>
              </a:rPr>
              <a:t>solution</a:t>
            </a:r>
            <a:r>
              <a:rPr sz="1575" spc="-73" dirty="0">
                <a:latin typeface="Trebuchet MS"/>
                <a:cs typeface="Trebuchet MS"/>
              </a:rPr>
              <a:t> </a:t>
            </a:r>
            <a:r>
              <a:rPr sz="1575" spc="-21" dirty="0">
                <a:latin typeface="Trebuchet MS"/>
                <a:cs typeface="Trebuchet MS"/>
              </a:rPr>
              <a:t>today</a:t>
            </a:r>
            <a:r>
              <a:rPr sz="1575" spc="-26" dirty="0">
                <a:latin typeface="Trebuchet MS"/>
                <a:cs typeface="Trebuchet MS"/>
              </a:rPr>
              <a:t> </a:t>
            </a:r>
            <a:r>
              <a:rPr sz="1575" spc="-68" dirty="0">
                <a:latin typeface="Trebuchet MS"/>
                <a:cs typeface="Trebuchet MS"/>
              </a:rPr>
              <a:t>to</a:t>
            </a:r>
            <a:r>
              <a:rPr sz="1575" spc="-89" dirty="0">
                <a:latin typeface="Trebuchet MS"/>
                <a:cs typeface="Trebuchet MS"/>
              </a:rPr>
              <a:t> </a:t>
            </a:r>
            <a:r>
              <a:rPr sz="1575" spc="-26" dirty="0">
                <a:latin typeface="Trebuchet MS"/>
                <a:cs typeface="Trebuchet MS"/>
              </a:rPr>
              <a:t>store</a:t>
            </a:r>
            <a:r>
              <a:rPr sz="1575" spc="-100" dirty="0">
                <a:latin typeface="Trebuchet MS"/>
                <a:cs typeface="Trebuchet MS"/>
              </a:rPr>
              <a:t> </a:t>
            </a:r>
            <a:r>
              <a:rPr sz="1575" spc="-84" dirty="0">
                <a:latin typeface="Trebuchet MS"/>
                <a:cs typeface="Trebuchet MS"/>
              </a:rPr>
              <a:t>all</a:t>
            </a:r>
            <a:r>
              <a:rPr sz="1575" spc="-110" dirty="0">
                <a:latin typeface="Trebuchet MS"/>
                <a:cs typeface="Trebuchet MS"/>
              </a:rPr>
              <a:t> </a:t>
            </a:r>
            <a:r>
              <a:rPr sz="1575" spc="-26" dirty="0">
                <a:latin typeface="Trebuchet MS"/>
                <a:cs typeface="Trebuchet MS"/>
              </a:rPr>
              <a:t>the </a:t>
            </a:r>
            <a:r>
              <a:rPr sz="1575" spc="-63" dirty="0">
                <a:latin typeface="Trebuchet MS"/>
                <a:cs typeface="Trebuchet MS"/>
              </a:rPr>
              <a:t>world’s</a:t>
            </a:r>
            <a:r>
              <a:rPr sz="1575" spc="-68" dirty="0">
                <a:latin typeface="Trebuchet MS"/>
                <a:cs typeface="Trebuchet MS"/>
              </a:rPr>
              <a:t> </a:t>
            </a:r>
            <a:r>
              <a:rPr sz="1575" spc="-11" dirty="0">
                <a:latin typeface="Trebuchet MS"/>
                <a:cs typeface="Trebuchet MS"/>
              </a:rPr>
              <a:t>energy.</a:t>
            </a:r>
            <a:endParaRPr sz="1575" dirty="0">
              <a:latin typeface="Trebuchet MS"/>
              <a:cs typeface="Trebuchet MS"/>
            </a:endParaRPr>
          </a:p>
        </p:txBody>
      </p:sp>
      <p:sp>
        <p:nvSpPr>
          <p:cNvPr id="18" name="object 222">
            <a:extLst>
              <a:ext uri="{FF2B5EF4-FFF2-40B4-BE49-F238E27FC236}">
                <a16:creationId xmlns:a16="http://schemas.microsoft.com/office/drawing/2014/main" id="{83F9E9D1-91FB-6891-393C-D936C6B1448D}"/>
              </a:ext>
            </a:extLst>
          </p:cNvPr>
          <p:cNvSpPr txBox="1">
            <a:spLocks/>
          </p:cNvSpPr>
          <p:nvPr/>
        </p:nvSpPr>
        <p:spPr>
          <a:xfrm>
            <a:off x="553402" y="7379172"/>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sp>
        <p:nvSpPr>
          <p:cNvPr id="7" name="object 7"/>
          <p:cNvSpPr txBox="1"/>
          <p:nvPr/>
        </p:nvSpPr>
        <p:spPr>
          <a:xfrm>
            <a:off x="766762" y="4862986"/>
            <a:ext cx="4379881" cy="691728"/>
          </a:xfrm>
          <a:prstGeom prst="rect">
            <a:avLst/>
          </a:prstGeom>
          <a:noFill/>
        </p:spPr>
        <p:txBody>
          <a:bodyPr vert="horz" wrap="square" lIns="0" tIns="37338" rIns="0" bIns="0" rtlCol="0">
            <a:spAutoFit/>
          </a:bodyPr>
          <a:lstStyle/>
          <a:p>
            <a:pPr marL="13335" marR="5334" algn="just">
              <a:lnSpc>
                <a:spcPts val="1733"/>
              </a:lnSpc>
              <a:spcBef>
                <a:spcPts val="294"/>
              </a:spcBef>
            </a:pPr>
            <a:r>
              <a:rPr sz="1575" b="1" spc="-95" dirty="0">
                <a:latin typeface="Gill Sans MT"/>
                <a:cs typeface="Gill Sans MT"/>
              </a:rPr>
              <a:t>The</a:t>
            </a:r>
            <a:r>
              <a:rPr sz="1575" b="1" spc="-5" dirty="0">
                <a:latin typeface="Gill Sans MT"/>
                <a:cs typeface="Gill Sans MT"/>
              </a:rPr>
              <a:t> </a:t>
            </a:r>
            <a:r>
              <a:rPr sz="1575" b="1" spc="-58" dirty="0">
                <a:latin typeface="Gill Sans MT"/>
                <a:cs typeface="Gill Sans MT"/>
              </a:rPr>
              <a:t>future</a:t>
            </a:r>
            <a:r>
              <a:rPr sz="1575" b="1" dirty="0">
                <a:latin typeface="Gill Sans MT"/>
                <a:cs typeface="Gill Sans MT"/>
              </a:rPr>
              <a:t> of</a:t>
            </a:r>
            <a:r>
              <a:rPr sz="1575" b="1" spc="-32" dirty="0">
                <a:latin typeface="Gill Sans MT"/>
                <a:cs typeface="Gill Sans MT"/>
              </a:rPr>
              <a:t> </a:t>
            </a:r>
            <a:r>
              <a:rPr sz="1575" b="1" spc="-100" dirty="0">
                <a:latin typeface="Gill Sans MT"/>
                <a:cs typeface="Gill Sans MT"/>
              </a:rPr>
              <a:t>our</a:t>
            </a:r>
            <a:r>
              <a:rPr sz="1575" b="1" spc="-37" dirty="0">
                <a:latin typeface="Gill Sans MT"/>
                <a:cs typeface="Gill Sans MT"/>
              </a:rPr>
              <a:t> </a:t>
            </a:r>
            <a:r>
              <a:rPr sz="1575" b="1" spc="-63" dirty="0">
                <a:latin typeface="Gill Sans MT"/>
                <a:cs typeface="Gill Sans MT"/>
              </a:rPr>
              <a:t>children</a:t>
            </a:r>
            <a:r>
              <a:rPr sz="1575" b="1" spc="-37" dirty="0">
                <a:latin typeface="Gill Sans MT"/>
                <a:cs typeface="Gill Sans MT"/>
              </a:rPr>
              <a:t> </a:t>
            </a:r>
            <a:r>
              <a:rPr sz="1575" b="1" spc="-21" dirty="0">
                <a:latin typeface="Gill Sans MT"/>
                <a:cs typeface="Gill Sans MT"/>
              </a:rPr>
              <a:t>and</a:t>
            </a:r>
            <a:r>
              <a:rPr sz="1575" b="1" spc="-42" dirty="0">
                <a:latin typeface="Gill Sans MT"/>
                <a:cs typeface="Gill Sans MT"/>
              </a:rPr>
              <a:t> </a:t>
            </a:r>
            <a:r>
              <a:rPr sz="1575" b="1" spc="-79" dirty="0">
                <a:latin typeface="Gill Sans MT"/>
                <a:cs typeface="Gill Sans MT"/>
              </a:rPr>
              <a:t>their</a:t>
            </a:r>
            <a:r>
              <a:rPr sz="1575" b="1" spc="-37" dirty="0">
                <a:latin typeface="Gill Sans MT"/>
                <a:cs typeface="Gill Sans MT"/>
              </a:rPr>
              <a:t> </a:t>
            </a:r>
            <a:r>
              <a:rPr sz="1575" b="1" spc="-11" dirty="0">
                <a:latin typeface="Gill Sans MT"/>
                <a:cs typeface="Gill Sans MT"/>
              </a:rPr>
              <a:t>children </a:t>
            </a:r>
            <a:r>
              <a:rPr sz="1575" b="1" spc="-21" dirty="0">
                <a:latin typeface="Gill Sans MT"/>
                <a:cs typeface="Gill Sans MT"/>
              </a:rPr>
              <a:t>depends</a:t>
            </a:r>
            <a:r>
              <a:rPr sz="1575" b="1" spc="-63" dirty="0">
                <a:latin typeface="Gill Sans MT"/>
                <a:cs typeface="Gill Sans MT"/>
              </a:rPr>
              <a:t> </a:t>
            </a:r>
            <a:r>
              <a:rPr sz="1575" b="1" spc="-58" dirty="0">
                <a:latin typeface="Gill Sans MT"/>
                <a:cs typeface="Gill Sans MT"/>
              </a:rPr>
              <a:t>on</a:t>
            </a:r>
            <a:r>
              <a:rPr sz="1575" b="1" spc="-53" dirty="0">
                <a:latin typeface="Gill Sans MT"/>
                <a:cs typeface="Gill Sans MT"/>
              </a:rPr>
              <a:t> </a:t>
            </a:r>
            <a:r>
              <a:rPr sz="1575" b="1" dirty="0">
                <a:latin typeface="Gill Sans MT"/>
                <a:cs typeface="Gill Sans MT"/>
              </a:rPr>
              <a:t>us</a:t>
            </a:r>
            <a:r>
              <a:rPr sz="1575" b="1" spc="-63" dirty="0">
                <a:latin typeface="Gill Sans MT"/>
                <a:cs typeface="Gill Sans MT"/>
              </a:rPr>
              <a:t> </a:t>
            </a:r>
            <a:r>
              <a:rPr sz="1575" b="1" spc="-79" dirty="0">
                <a:latin typeface="Gill Sans MT"/>
                <a:cs typeface="Gill Sans MT"/>
              </a:rPr>
              <a:t>to</a:t>
            </a:r>
            <a:r>
              <a:rPr sz="1575" b="1" spc="-58" dirty="0">
                <a:latin typeface="Gill Sans MT"/>
                <a:cs typeface="Gill Sans MT"/>
              </a:rPr>
              <a:t> </a:t>
            </a:r>
            <a:r>
              <a:rPr sz="1575" b="1" spc="-47" dirty="0">
                <a:latin typeface="Gill Sans MT"/>
                <a:cs typeface="Gill Sans MT"/>
              </a:rPr>
              <a:t>decarbonize</a:t>
            </a:r>
            <a:r>
              <a:rPr sz="1575" b="1" spc="-26" dirty="0">
                <a:latin typeface="Gill Sans MT"/>
                <a:cs typeface="Gill Sans MT"/>
              </a:rPr>
              <a:t> </a:t>
            </a:r>
            <a:r>
              <a:rPr sz="1575" b="1" spc="-53" dirty="0">
                <a:latin typeface="Gill Sans MT"/>
                <a:cs typeface="Gill Sans MT"/>
              </a:rPr>
              <a:t>the</a:t>
            </a:r>
            <a:r>
              <a:rPr sz="1575" b="1" spc="-21" dirty="0">
                <a:latin typeface="Gill Sans MT"/>
                <a:cs typeface="Gill Sans MT"/>
              </a:rPr>
              <a:t> </a:t>
            </a:r>
            <a:r>
              <a:rPr sz="1575" b="1" spc="-37" dirty="0">
                <a:latin typeface="Gill Sans MT"/>
                <a:cs typeface="Gill Sans MT"/>
              </a:rPr>
              <a:t>planet</a:t>
            </a:r>
            <a:r>
              <a:rPr sz="1575" b="1" spc="-16" dirty="0">
                <a:latin typeface="Gill Sans MT"/>
                <a:cs typeface="Gill Sans MT"/>
              </a:rPr>
              <a:t> </a:t>
            </a:r>
            <a:r>
              <a:rPr sz="1575" b="1" spc="73" dirty="0">
                <a:latin typeface="Gill Sans MT"/>
                <a:cs typeface="Gill Sans MT"/>
              </a:rPr>
              <a:t>as</a:t>
            </a:r>
            <a:r>
              <a:rPr sz="1575" b="1" spc="-63" dirty="0">
                <a:latin typeface="Gill Sans MT"/>
                <a:cs typeface="Gill Sans MT"/>
              </a:rPr>
              <a:t> </a:t>
            </a:r>
            <a:r>
              <a:rPr sz="1575" b="1" spc="-21" dirty="0">
                <a:latin typeface="Gill Sans MT"/>
                <a:cs typeface="Gill Sans MT"/>
              </a:rPr>
              <a:t>soon </a:t>
            </a:r>
            <a:r>
              <a:rPr sz="1575" b="1" spc="73" dirty="0">
                <a:latin typeface="Gill Sans MT"/>
                <a:cs typeface="Gill Sans MT"/>
              </a:rPr>
              <a:t>as</a:t>
            </a:r>
            <a:r>
              <a:rPr sz="1575" b="1" spc="-63" dirty="0">
                <a:latin typeface="Gill Sans MT"/>
                <a:cs typeface="Gill Sans MT"/>
              </a:rPr>
              <a:t> </a:t>
            </a:r>
            <a:r>
              <a:rPr sz="1575" b="1" spc="-11" dirty="0">
                <a:latin typeface="Gill Sans MT"/>
                <a:cs typeface="Gill Sans MT"/>
              </a:rPr>
              <a:t>possible.</a:t>
            </a:r>
            <a:endParaRPr sz="1575" dirty="0">
              <a:latin typeface="Gill Sans MT"/>
              <a:cs typeface="Gill Sans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999977-4ABF-51E1-2870-3DAE6FC2996A}"/>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C06D5EB-3CB9-D81E-FC20-E6BF568094D3}"/>
              </a:ext>
            </a:extLst>
          </p:cNvPr>
          <p:cNvSpPr/>
          <p:nvPr/>
        </p:nvSpPr>
        <p:spPr>
          <a:xfrm>
            <a:off x="-10870" y="-29234"/>
            <a:ext cx="12812470" cy="7801634"/>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a:extLst>
              <a:ext uri="{FF2B5EF4-FFF2-40B4-BE49-F238E27FC236}">
                <a16:creationId xmlns:a16="http://schemas.microsoft.com/office/drawing/2014/main" id="{75452F8F-A621-7C7F-9E70-182E71AD8A86}"/>
              </a:ext>
            </a:extLst>
          </p:cNvPr>
          <p:cNvSpPr txBox="1"/>
          <p:nvPr/>
        </p:nvSpPr>
        <p:spPr>
          <a:xfrm>
            <a:off x="123880" y="4019380"/>
            <a:ext cx="3138199" cy="1782411"/>
          </a:xfrm>
          <a:prstGeom prst="rect">
            <a:avLst/>
          </a:prstGeom>
          <a:noFill/>
        </p:spPr>
        <p:txBody>
          <a:bodyPr vert="horz" wrap="square" lIns="0" tIns="37338" rIns="0" bIns="0" rtlCol="0">
            <a:spAutoFit/>
          </a:bodyPr>
          <a:lstStyle/>
          <a:p>
            <a:pPr marL="13335" marR="5334" algn="l">
              <a:lnSpc>
                <a:spcPts val="1733"/>
              </a:lnSpc>
              <a:spcBef>
                <a:spcPts val="294"/>
              </a:spcBef>
            </a:pPr>
            <a:r>
              <a:rPr lang="en-US" sz="1400" b="1" i="0" dirty="0">
                <a:solidFill>
                  <a:srgbClr val="111828"/>
                </a:solidFill>
                <a:effectLst/>
                <a:latin typeface="Poppins" panose="00000500000000000000" pitchFamily="2" charset="0"/>
              </a:rPr>
              <a:t>Our Solid-State Battery Technology has been successfully implemented in high-stakes applications overseas for over four years, proving its reliability and durability in demanding environments.</a:t>
            </a:r>
            <a:endParaRPr sz="1400" dirty="0">
              <a:latin typeface="Trebuchet MS"/>
              <a:cs typeface="Trebuchet MS"/>
            </a:endParaRPr>
          </a:p>
        </p:txBody>
      </p:sp>
      <p:sp>
        <p:nvSpPr>
          <p:cNvPr id="5" name="TextBox 4">
            <a:extLst>
              <a:ext uri="{FF2B5EF4-FFF2-40B4-BE49-F238E27FC236}">
                <a16:creationId xmlns:a16="http://schemas.microsoft.com/office/drawing/2014/main" id="{BDB1789E-FA38-7103-0333-721CE7A67072}"/>
              </a:ext>
            </a:extLst>
          </p:cNvPr>
          <p:cNvSpPr txBox="1"/>
          <p:nvPr/>
        </p:nvSpPr>
        <p:spPr>
          <a:xfrm>
            <a:off x="867952" y="176444"/>
            <a:ext cx="2099938" cy="769441"/>
          </a:xfrm>
          <a:prstGeom prst="rect">
            <a:avLst/>
          </a:prstGeom>
          <a:noFill/>
        </p:spPr>
        <p:txBody>
          <a:bodyPr wrap="square" rtlCol="0">
            <a:spAutoFit/>
          </a:bodyPr>
          <a:lstStyle/>
          <a:p>
            <a:r>
              <a:rPr lang="en-US" sz="2200" b="1" dirty="0">
                <a:solidFill>
                  <a:schemeClr val="tx1"/>
                </a:solidFill>
                <a:latin typeface="BankGothic Lt BT" panose="020B0607020203060204" pitchFamily="34" charset="0"/>
                <a:ea typeface="Tahoma" panose="020B0604030504040204" pitchFamily="34" charset="0"/>
                <a:cs typeface="Arial" panose="020B0604020202020204" pitchFamily="34" charset="0"/>
              </a:rPr>
              <a:t>AC2DC STORAGE</a:t>
            </a:r>
          </a:p>
        </p:txBody>
      </p:sp>
      <p:sp>
        <p:nvSpPr>
          <p:cNvPr id="9" name="TextBox 8">
            <a:extLst>
              <a:ext uri="{FF2B5EF4-FFF2-40B4-BE49-F238E27FC236}">
                <a16:creationId xmlns:a16="http://schemas.microsoft.com/office/drawing/2014/main" id="{F847A58C-BF79-BD34-3070-BFBB2EDE14FD}"/>
              </a:ext>
            </a:extLst>
          </p:cNvPr>
          <p:cNvSpPr txBox="1"/>
          <p:nvPr/>
        </p:nvSpPr>
        <p:spPr>
          <a:xfrm>
            <a:off x="187118" y="915107"/>
            <a:ext cx="2732928" cy="415498"/>
          </a:xfrm>
          <a:prstGeom prst="rect">
            <a:avLst/>
          </a:prstGeom>
          <a:noFill/>
        </p:spPr>
        <p:txBody>
          <a:bodyPr wrap="square" rtlCol="0">
            <a:spAutoFit/>
          </a:bodyPr>
          <a:lstStyle/>
          <a:p>
            <a:r>
              <a:rPr lang="en-US" sz="1050" b="1" dirty="0">
                <a:solidFill>
                  <a:schemeClr val="tx1"/>
                </a:solidFill>
                <a:latin typeface="Tahoma" panose="020B0604030504040204" pitchFamily="34" charset="0"/>
                <a:ea typeface="Tahoma" panose="020B0604030504040204" pitchFamily="34" charset="0"/>
                <a:cs typeface="Tahoma" panose="020B0604030504040204" pitchFamily="34" charset="0"/>
              </a:rPr>
              <a:t>LEADING THE CHARGE IN BATTERY STORAGE SOLUTIONS</a:t>
            </a:r>
          </a:p>
        </p:txBody>
      </p:sp>
      <p:sp>
        <p:nvSpPr>
          <p:cNvPr id="18" name="object 222">
            <a:extLst>
              <a:ext uri="{FF2B5EF4-FFF2-40B4-BE49-F238E27FC236}">
                <a16:creationId xmlns:a16="http://schemas.microsoft.com/office/drawing/2014/main" id="{D7EDE371-B7FF-A4F3-3801-FBA23C278858}"/>
              </a:ext>
            </a:extLst>
          </p:cNvPr>
          <p:cNvSpPr txBox="1">
            <a:spLocks/>
          </p:cNvSpPr>
          <p:nvPr/>
        </p:nvSpPr>
        <p:spPr>
          <a:xfrm>
            <a:off x="390362" y="7379172"/>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sp>
        <p:nvSpPr>
          <p:cNvPr id="15" name="Title 14">
            <a:extLst>
              <a:ext uri="{FF2B5EF4-FFF2-40B4-BE49-F238E27FC236}">
                <a16:creationId xmlns:a16="http://schemas.microsoft.com/office/drawing/2014/main" id="{FF29897D-B4AD-3967-FF87-8D140AC1ED6C}"/>
              </a:ext>
            </a:extLst>
          </p:cNvPr>
          <p:cNvSpPr>
            <a:spLocks noGrp="1"/>
          </p:cNvSpPr>
          <p:nvPr>
            <p:ph type="title"/>
          </p:nvPr>
        </p:nvSpPr>
        <p:spPr>
          <a:xfrm>
            <a:off x="123880" y="2210885"/>
            <a:ext cx="2916569" cy="1138773"/>
          </a:xfrm>
        </p:spPr>
        <p:txBody>
          <a:bodyPr/>
          <a:lstStyle/>
          <a:p>
            <a:r>
              <a:rPr lang="en-US" sz="3700" dirty="0"/>
              <a:t>Why We Stand Out</a:t>
            </a:r>
          </a:p>
        </p:txBody>
      </p:sp>
      <p:pic>
        <p:nvPicPr>
          <p:cNvPr id="41" name="Picture 40" descr="A green and black logo&#10;&#10;Description automatically generated">
            <a:extLst>
              <a:ext uri="{FF2B5EF4-FFF2-40B4-BE49-F238E27FC236}">
                <a16:creationId xmlns:a16="http://schemas.microsoft.com/office/drawing/2014/main" id="{8A5BC34D-3738-65E2-4736-417F96EB5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0" y="168622"/>
            <a:ext cx="726271" cy="709645"/>
          </a:xfrm>
          <a:prstGeom prst="rect">
            <a:avLst/>
          </a:prstGeom>
        </p:spPr>
      </p:pic>
      <p:pic>
        <p:nvPicPr>
          <p:cNvPr id="3" name="Picture 2" descr="A green shield with icons around it&#10;&#10;Description automatically generated">
            <a:extLst>
              <a:ext uri="{FF2B5EF4-FFF2-40B4-BE49-F238E27FC236}">
                <a16:creationId xmlns:a16="http://schemas.microsoft.com/office/drawing/2014/main" id="{E245405B-494A-0B13-1D8B-0063D5FB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6409"/>
            <a:ext cx="7825218" cy="7825218"/>
          </a:xfrm>
          <a:prstGeom prst="rect">
            <a:avLst/>
          </a:prstGeom>
        </p:spPr>
      </p:pic>
      <p:sp>
        <p:nvSpPr>
          <p:cNvPr id="8" name="object 8">
            <a:extLst>
              <a:ext uri="{FF2B5EF4-FFF2-40B4-BE49-F238E27FC236}">
                <a16:creationId xmlns:a16="http://schemas.microsoft.com/office/drawing/2014/main" id="{65E5EC75-5B5B-A833-C67D-1B6AAF00ADB7}"/>
              </a:ext>
            </a:extLst>
          </p:cNvPr>
          <p:cNvSpPr txBox="1">
            <a:spLocks noGrp="1"/>
          </p:cNvSpPr>
          <p:nvPr>
            <p:ph type="sldNum" sz="quarter" idx="7"/>
          </p:nvPr>
        </p:nvSpPr>
        <p:spPr>
          <a:xfrm>
            <a:off x="12273877" y="7355360"/>
            <a:ext cx="295410" cy="218136"/>
          </a:xfrm>
          <a:prstGeom prst="rect">
            <a:avLst/>
          </a:prstGeom>
        </p:spPr>
        <p:txBody>
          <a:bodyPr vert="horz" wrap="square" lIns="0" tIns="0" rIns="0" bIns="0" rtlCol="0">
            <a:spAutoFit/>
          </a:bodyPr>
          <a:lstStyle/>
          <a:p>
            <a:pPr marL="140018"/>
            <a:fld id="{81D60167-4931-47E6-BA6A-407CBD079E47}" type="slidenum">
              <a:rPr spc="-53" dirty="0"/>
              <a:pPr marL="140018"/>
              <a:t>3</a:t>
            </a:fld>
            <a:endParaRPr spc="-53" dirty="0"/>
          </a:p>
        </p:txBody>
      </p:sp>
      <p:sp>
        <p:nvSpPr>
          <p:cNvPr id="14" name="object 222">
            <a:extLst>
              <a:ext uri="{FF2B5EF4-FFF2-40B4-BE49-F238E27FC236}">
                <a16:creationId xmlns:a16="http://schemas.microsoft.com/office/drawing/2014/main" id="{2848AC5E-23D7-15F9-DE9D-9B9CCDA533CA}"/>
              </a:ext>
            </a:extLst>
          </p:cNvPr>
          <p:cNvSpPr txBox="1">
            <a:spLocks/>
          </p:cNvSpPr>
          <p:nvPr/>
        </p:nvSpPr>
        <p:spPr>
          <a:xfrm>
            <a:off x="4568806" y="7298794"/>
            <a:ext cx="4876800" cy="387510"/>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200" b="1" dirty="0">
                <a:solidFill>
                  <a:schemeClr val="bg1"/>
                </a:solidFill>
                <a:latin typeface="Arial" panose="020B0604020202020204" pitchFamily="34" charset="0"/>
                <a:ea typeface="Times New Roman" panose="02020603050405020304" pitchFamily="18" charset="0"/>
              </a:rPr>
              <a:t>For more information, contact us at (813) 212-7457 or email at </a:t>
            </a:r>
            <a:r>
              <a:rPr lang="en-US" sz="1200" b="1" u="sng" dirty="0">
                <a:solidFill>
                  <a:schemeClr val="bg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support@AC2DCStorage.com</a:t>
            </a:r>
            <a:r>
              <a:rPr lang="en-US" sz="1200" b="1" u="sng" dirty="0">
                <a:solidFill>
                  <a:schemeClr val="bg1"/>
                </a:solidFill>
                <a:latin typeface="Arial" panose="020B0604020202020204" pitchFamily="34" charset="0"/>
                <a:ea typeface="Times New Roman" panose="02020603050405020304" pitchFamily="18" charset="0"/>
              </a:rPr>
              <a:t> </a:t>
            </a:r>
            <a:r>
              <a:rPr lang="en-US" sz="1200" b="1" dirty="0">
                <a:solidFill>
                  <a:schemeClr val="bg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www.AC2DCStorage.com</a:t>
            </a:r>
            <a:r>
              <a:rPr lang="en-US" sz="1200" b="1" dirty="0">
                <a:solidFill>
                  <a:schemeClr val="bg1"/>
                </a:solidFill>
                <a:latin typeface="Arial" panose="020B0604020202020204" pitchFamily="34" charset="0"/>
                <a:ea typeface="Times New Roman" panose="02020603050405020304" pitchFamily="18" charset="0"/>
              </a:rPr>
              <a:t> </a:t>
            </a:r>
          </a:p>
        </p:txBody>
      </p:sp>
      <p:sp>
        <p:nvSpPr>
          <p:cNvPr id="10" name="Rectangle: Rounded Corners 9">
            <a:extLst>
              <a:ext uri="{FF2B5EF4-FFF2-40B4-BE49-F238E27FC236}">
                <a16:creationId xmlns:a16="http://schemas.microsoft.com/office/drawing/2014/main" id="{ECA16869-BBDC-5437-D896-653F1A7CDC5D}"/>
              </a:ext>
            </a:extLst>
          </p:cNvPr>
          <p:cNvSpPr/>
          <p:nvPr/>
        </p:nvSpPr>
        <p:spPr>
          <a:xfrm>
            <a:off x="9706010" y="5852803"/>
            <a:ext cx="2863277"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4">
            <a:extLst>
              <a:ext uri="{FF2B5EF4-FFF2-40B4-BE49-F238E27FC236}">
                <a16:creationId xmlns:a16="http://schemas.microsoft.com/office/drawing/2014/main" id="{F64F3EB7-640A-18F6-5C00-464935E6C4F9}"/>
              </a:ext>
            </a:extLst>
          </p:cNvPr>
          <p:cNvSpPr txBox="1">
            <a:spLocks/>
          </p:cNvSpPr>
          <p:nvPr/>
        </p:nvSpPr>
        <p:spPr>
          <a:xfrm>
            <a:off x="9677400" y="5956804"/>
            <a:ext cx="2863277" cy="553998"/>
          </a:xfrm>
          <a:prstGeom prst="rect">
            <a:avLst/>
          </a:prstGeom>
        </p:spPr>
        <p:txBody>
          <a:bodyPr wrap="square" lIns="0" tIns="0" rIns="0" bIns="0">
            <a:spAutoFit/>
          </a:bodyPr>
          <a:lstStyle>
            <a:lvl1pPr>
              <a:defRPr sz="2678" b="1" i="0">
                <a:solidFill>
                  <a:srgbClr val="020202"/>
                </a:solidFill>
                <a:latin typeface="Gill Sans MT"/>
                <a:ea typeface="+mj-ea"/>
                <a:cs typeface="Gill Sans MT"/>
              </a:defRPr>
            </a:lvl1pPr>
          </a:lstStyle>
          <a:p>
            <a:pPr algn="ctr"/>
            <a:r>
              <a:rPr lang="en-US" sz="1800" dirty="0">
                <a:solidFill>
                  <a:schemeClr val="tx1"/>
                </a:solidFill>
                <a:hlinkClick r:id="rId6">
                  <a:extLst>
                    <a:ext uri="{A12FA001-AC4F-418D-AE19-62706E023703}">
                      <ahyp:hlinkClr xmlns:ahyp="http://schemas.microsoft.com/office/drawing/2018/hyperlinkcolor" val="tx"/>
                    </a:ext>
                  </a:extLst>
                </a:hlinkClick>
              </a:rPr>
              <a:t>Sustainable and Economical</a:t>
            </a:r>
            <a:endParaRPr lang="en-US" sz="1800" dirty="0">
              <a:solidFill>
                <a:schemeClr val="tx1"/>
              </a:solidFill>
            </a:endParaRPr>
          </a:p>
        </p:txBody>
      </p:sp>
      <p:cxnSp>
        <p:nvCxnSpPr>
          <p:cNvPr id="23" name="Straight Connector 22">
            <a:extLst>
              <a:ext uri="{FF2B5EF4-FFF2-40B4-BE49-F238E27FC236}">
                <a16:creationId xmlns:a16="http://schemas.microsoft.com/office/drawing/2014/main" id="{58BC9CD3-CC00-D79B-82D0-82017A2C32BE}"/>
              </a:ext>
            </a:extLst>
          </p:cNvPr>
          <p:cNvCxnSpPr>
            <a:cxnSpLocks/>
            <a:stCxn id="10" idx="1"/>
          </p:cNvCxnSpPr>
          <p:nvPr/>
        </p:nvCxnSpPr>
        <p:spPr>
          <a:xfrm flipH="1">
            <a:off x="9255790" y="6233803"/>
            <a:ext cx="4502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64FF4DA-04BD-1D17-F278-1AC666D00D28}"/>
              </a:ext>
            </a:extLst>
          </p:cNvPr>
          <p:cNvSpPr/>
          <p:nvPr/>
        </p:nvSpPr>
        <p:spPr>
          <a:xfrm>
            <a:off x="9677400" y="951035"/>
            <a:ext cx="2863277"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F290A21-0289-BE36-7F7E-6C2DE51EC5B4}"/>
              </a:ext>
            </a:extLst>
          </p:cNvPr>
          <p:cNvCxnSpPr>
            <a:cxnSpLocks/>
            <a:stCxn id="25" idx="1"/>
          </p:cNvCxnSpPr>
          <p:nvPr/>
        </p:nvCxnSpPr>
        <p:spPr>
          <a:xfrm flipH="1">
            <a:off x="9296400" y="1332035"/>
            <a:ext cx="381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14">
            <a:extLst>
              <a:ext uri="{FF2B5EF4-FFF2-40B4-BE49-F238E27FC236}">
                <a16:creationId xmlns:a16="http://schemas.microsoft.com/office/drawing/2014/main" id="{3E3A34B5-BCC0-567C-9DA6-47989034470F}"/>
              </a:ext>
            </a:extLst>
          </p:cNvPr>
          <p:cNvSpPr txBox="1">
            <a:spLocks/>
          </p:cNvSpPr>
          <p:nvPr/>
        </p:nvSpPr>
        <p:spPr>
          <a:xfrm>
            <a:off x="9677401" y="1042428"/>
            <a:ext cx="2863277" cy="553998"/>
          </a:xfrm>
          <a:prstGeom prst="rect">
            <a:avLst/>
          </a:prstGeom>
        </p:spPr>
        <p:txBody>
          <a:bodyPr wrap="square" lIns="0" tIns="0" rIns="0" bIns="0">
            <a:spAutoFit/>
          </a:bodyPr>
          <a:lstStyle>
            <a:lvl1pPr>
              <a:defRPr sz="2678" b="1" i="0">
                <a:solidFill>
                  <a:srgbClr val="020202"/>
                </a:solidFill>
                <a:latin typeface="Gill Sans MT"/>
                <a:ea typeface="+mj-ea"/>
                <a:cs typeface="Gill Sans MT"/>
              </a:defRPr>
            </a:lvl1pPr>
          </a:lstStyle>
          <a:p>
            <a:pPr algn="ctr"/>
            <a:r>
              <a:rPr lang="en-US" sz="1800" dirty="0">
                <a:solidFill>
                  <a:schemeClr val="tx1"/>
                </a:solidFill>
                <a:hlinkClick r:id="rId6">
                  <a:extLst>
                    <a:ext uri="{A12FA001-AC4F-418D-AE19-62706E023703}">
                      <ahyp:hlinkClr xmlns:ahyp="http://schemas.microsoft.com/office/drawing/2018/hyperlinkcolor" val="tx"/>
                    </a:ext>
                  </a:extLst>
                </a:hlinkClick>
              </a:rPr>
              <a:t>Superior Performance in All Conditions</a:t>
            </a:r>
            <a:endParaRPr lang="en-US" sz="1800" dirty="0">
              <a:solidFill>
                <a:schemeClr val="tx1"/>
              </a:solidFill>
            </a:endParaRPr>
          </a:p>
        </p:txBody>
      </p:sp>
      <p:sp>
        <p:nvSpPr>
          <p:cNvPr id="31" name="Rectangle: Rounded Corners 30">
            <a:extLst>
              <a:ext uri="{FF2B5EF4-FFF2-40B4-BE49-F238E27FC236}">
                <a16:creationId xmlns:a16="http://schemas.microsoft.com/office/drawing/2014/main" id="{A98D29EA-504E-9790-2178-62FA446B92E1}"/>
              </a:ext>
            </a:extLst>
          </p:cNvPr>
          <p:cNvSpPr/>
          <p:nvPr/>
        </p:nvSpPr>
        <p:spPr>
          <a:xfrm>
            <a:off x="9677400" y="3401919"/>
            <a:ext cx="2863277"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5410E92D-F534-1860-9B0F-3040B8E3555A}"/>
              </a:ext>
            </a:extLst>
          </p:cNvPr>
          <p:cNvCxnSpPr>
            <a:cxnSpLocks/>
          </p:cNvCxnSpPr>
          <p:nvPr/>
        </p:nvCxnSpPr>
        <p:spPr>
          <a:xfrm flipH="1">
            <a:off x="8408409" y="3782919"/>
            <a:ext cx="126899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4">
            <a:extLst>
              <a:ext uri="{FF2B5EF4-FFF2-40B4-BE49-F238E27FC236}">
                <a16:creationId xmlns:a16="http://schemas.microsoft.com/office/drawing/2014/main" id="{DDCB2279-882E-09C7-97BA-BC9C25912443}"/>
              </a:ext>
            </a:extLst>
          </p:cNvPr>
          <p:cNvSpPr txBox="1">
            <a:spLocks/>
          </p:cNvSpPr>
          <p:nvPr/>
        </p:nvSpPr>
        <p:spPr>
          <a:xfrm>
            <a:off x="9706011" y="3505920"/>
            <a:ext cx="2863277" cy="553998"/>
          </a:xfrm>
          <a:prstGeom prst="rect">
            <a:avLst/>
          </a:prstGeom>
        </p:spPr>
        <p:txBody>
          <a:bodyPr wrap="square" lIns="0" tIns="0" rIns="0" bIns="0">
            <a:spAutoFit/>
          </a:bodyPr>
          <a:lstStyle>
            <a:lvl1pPr>
              <a:defRPr sz="2678" b="1" i="0">
                <a:solidFill>
                  <a:srgbClr val="020202"/>
                </a:solidFill>
                <a:latin typeface="Gill Sans MT"/>
                <a:ea typeface="+mj-ea"/>
                <a:cs typeface="Gill Sans MT"/>
              </a:defRPr>
            </a:lvl1pPr>
          </a:lstStyle>
          <a:p>
            <a:pPr algn="ctr"/>
            <a:r>
              <a:rPr lang="en-US" sz="1800" dirty="0">
                <a:solidFill>
                  <a:schemeClr val="tx1"/>
                </a:solidFill>
                <a:hlinkClick r:id="rId6">
                  <a:extLst>
                    <a:ext uri="{A12FA001-AC4F-418D-AE19-62706E023703}">
                      <ahyp:hlinkClr xmlns:ahyp="http://schemas.microsoft.com/office/drawing/2018/hyperlinkcolor" val="tx"/>
                    </a:ext>
                  </a:extLst>
                </a:hlinkClick>
              </a:rPr>
              <a:t>Unmatched Safety &amp; Reliability</a:t>
            </a:r>
            <a:endParaRPr lang="en-US" sz="1800" dirty="0">
              <a:solidFill>
                <a:schemeClr val="tx1"/>
              </a:solidFill>
            </a:endParaRPr>
          </a:p>
        </p:txBody>
      </p:sp>
    </p:spTree>
    <p:extLst>
      <p:ext uri="{BB962C8B-B14F-4D97-AF65-F5344CB8AC3E}">
        <p14:creationId xmlns:p14="http://schemas.microsoft.com/office/powerpoint/2010/main" val="423170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0" y="0"/>
            <a:ext cx="13335000" cy="7772400"/>
          </a:xfrm>
          <a:prstGeom prst="rect">
            <a:avLst/>
          </a:prstGeom>
        </p:spPr>
      </p:pic>
      <p:sp>
        <p:nvSpPr>
          <p:cNvPr id="3" name="object 3"/>
          <p:cNvSpPr txBox="1">
            <a:spLocks noGrp="1"/>
          </p:cNvSpPr>
          <p:nvPr>
            <p:ph type="title"/>
          </p:nvPr>
        </p:nvSpPr>
        <p:spPr>
          <a:xfrm>
            <a:off x="676754" y="873846"/>
            <a:ext cx="11350085" cy="1657922"/>
          </a:xfrm>
          <a:prstGeom prst="rect">
            <a:avLst/>
          </a:prstGeom>
        </p:spPr>
        <p:txBody>
          <a:bodyPr vert="horz" wrap="square" lIns="0" tIns="168688" rIns="0" bIns="0" rtlCol="0">
            <a:spAutoFit/>
          </a:bodyPr>
          <a:lstStyle/>
          <a:p>
            <a:pPr marL="13335" marR="5334">
              <a:lnSpc>
                <a:spcPts val="5754"/>
              </a:lnSpc>
              <a:spcBef>
                <a:spcPts val="1328"/>
              </a:spcBef>
            </a:pPr>
            <a:r>
              <a:rPr sz="5828" spc="-26" dirty="0">
                <a:solidFill>
                  <a:srgbClr val="9CB27D"/>
                </a:solidFill>
              </a:rPr>
              <a:t>Solid</a:t>
            </a:r>
            <a:r>
              <a:rPr sz="5828" spc="-326" dirty="0">
                <a:solidFill>
                  <a:srgbClr val="9CB27D"/>
                </a:solidFill>
              </a:rPr>
              <a:t> </a:t>
            </a:r>
            <a:r>
              <a:rPr sz="5828" spc="-168" dirty="0">
                <a:solidFill>
                  <a:srgbClr val="9CB27D"/>
                </a:solidFill>
              </a:rPr>
              <a:t>State</a:t>
            </a:r>
            <a:r>
              <a:rPr sz="5828" spc="-236" dirty="0">
                <a:solidFill>
                  <a:srgbClr val="9CB27D"/>
                </a:solidFill>
              </a:rPr>
              <a:t> </a:t>
            </a:r>
            <a:r>
              <a:rPr lang="en-US" sz="5828" spc="-236" dirty="0">
                <a:solidFill>
                  <a:srgbClr val="9CB27D"/>
                </a:solidFill>
              </a:rPr>
              <a:t>Battery </a:t>
            </a:r>
            <a:r>
              <a:rPr sz="5828" spc="-105" dirty="0">
                <a:solidFill>
                  <a:srgbClr val="9CB27D"/>
                </a:solidFill>
              </a:rPr>
              <a:t>Technology </a:t>
            </a:r>
            <a:r>
              <a:rPr sz="5828" spc="-37" dirty="0">
                <a:solidFill>
                  <a:srgbClr val="9CB27D"/>
                </a:solidFill>
              </a:rPr>
              <a:t>and</a:t>
            </a:r>
            <a:r>
              <a:rPr sz="5828" spc="-326" dirty="0">
                <a:solidFill>
                  <a:srgbClr val="9CB27D"/>
                </a:solidFill>
              </a:rPr>
              <a:t> </a:t>
            </a:r>
            <a:r>
              <a:rPr sz="5828" spc="-200" dirty="0">
                <a:solidFill>
                  <a:srgbClr val="9CB27D"/>
                </a:solidFill>
              </a:rPr>
              <a:t>Energy</a:t>
            </a:r>
            <a:r>
              <a:rPr sz="5828" spc="-214" dirty="0">
                <a:solidFill>
                  <a:srgbClr val="9CB27D"/>
                </a:solidFill>
              </a:rPr>
              <a:t> </a:t>
            </a:r>
            <a:r>
              <a:rPr sz="5828" spc="-163" dirty="0">
                <a:solidFill>
                  <a:srgbClr val="9CB27D"/>
                </a:solidFill>
              </a:rPr>
              <a:t>Storage</a:t>
            </a:r>
            <a:r>
              <a:rPr sz="5828" spc="-240" dirty="0">
                <a:solidFill>
                  <a:srgbClr val="9CB27D"/>
                </a:solidFill>
              </a:rPr>
              <a:t> </a:t>
            </a:r>
            <a:r>
              <a:rPr sz="5828" spc="-11" dirty="0">
                <a:solidFill>
                  <a:srgbClr val="9CB27D"/>
                </a:solidFill>
              </a:rPr>
              <a:t>Systems</a:t>
            </a:r>
            <a:endParaRPr sz="5828" dirty="0">
              <a:solidFill>
                <a:srgbClr val="9CB27D"/>
              </a:solidFill>
            </a:endParaRPr>
          </a:p>
        </p:txBody>
      </p:sp>
      <p:grpSp>
        <p:nvGrpSpPr>
          <p:cNvPr id="4" name="object 4"/>
          <p:cNvGrpSpPr/>
          <p:nvPr/>
        </p:nvGrpSpPr>
        <p:grpSpPr>
          <a:xfrm>
            <a:off x="7692894" y="4406933"/>
            <a:ext cx="81044" cy="2356300"/>
            <a:chOff x="6715136" y="4138168"/>
            <a:chExt cx="77184" cy="2244095"/>
          </a:xfrm>
          <a:solidFill>
            <a:srgbClr val="9CB27D"/>
          </a:solidFill>
        </p:grpSpPr>
        <p:pic>
          <p:nvPicPr>
            <p:cNvPr id="5" name="object 5"/>
            <p:cNvPicPr/>
            <p:nvPr/>
          </p:nvPicPr>
          <p:blipFill>
            <a:blip r:embed="rId3" cstate="print"/>
            <a:stretch>
              <a:fillRect/>
            </a:stretch>
          </p:blipFill>
          <p:spPr>
            <a:xfrm>
              <a:off x="6715136" y="4138168"/>
              <a:ext cx="77184" cy="77184"/>
            </a:xfrm>
            <a:prstGeom prst="rect">
              <a:avLst/>
            </a:prstGeom>
            <a:grpFill/>
          </p:spPr>
        </p:pic>
        <p:pic>
          <p:nvPicPr>
            <p:cNvPr id="6" name="object 6"/>
            <p:cNvPicPr/>
            <p:nvPr/>
          </p:nvPicPr>
          <p:blipFill>
            <a:blip r:embed="rId3" cstate="print"/>
            <a:stretch>
              <a:fillRect/>
            </a:stretch>
          </p:blipFill>
          <p:spPr>
            <a:xfrm>
              <a:off x="6715136" y="4471543"/>
              <a:ext cx="77184" cy="77184"/>
            </a:xfrm>
            <a:prstGeom prst="rect">
              <a:avLst/>
            </a:prstGeom>
            <a:grpFill/>
          </p:spPr>
        </p:pic>
        <p:pic>
          <p:nvPicPr>
            <p:cNvPr id="7" name="object 7"/>
            <p:cNvPicPr/>
            <p:nvPr/>
          </p:nvPicPr>
          <p:blipFill>
            <a:blip r:embed="rId3" cstate="print"/>
            <a:stretch>
              <a:fillRect/>
            </a:stretch>
          </p:blipFill>
          <p:spPr>
            <a:xfrm>
              <a:off x="6715136" y="4804919"/>
              <a:ext cx="77184" cy="77184"/>
            </a:xfrm>
            <a:prstGeom prst="rect">
              <a:avLst/>
            </a:prstGeom>
            <a:grpFill/>
          </p:spPr>
        </p:pic>
        <p:pic>
          <p:nvPicPr>
            <p:cNvPr id="8" name="object 8"/>
            <p:cNvPicPr/>
            <p:nvPr/>
          </p:nvPicPr>
          <p:blipFill>
            <a:blip r:embed="rId3" cstate="print"/>
            <a:stretch>
              <a:fillRect/>
            </a:stretch>
          </p:blipFill>
          <p:spPr>
            <a:xfrm>
              <a:off x="6715136" y="5338319"/>
              <a:ext cx="77184" cy="77184"/>
            </a:xfrm>
            <a:prstGeom prst="rect">
              <a:avLst/>
            </a:prstGeom>
            <a:grpFill/>
          </p:spPr>
        </p:pic>
        <p:pic>
          <p:nvPicPr>
            <p:cNvPr id="9" name="object 9"/>
            <p:cNvPicPr/>
            <p:nvPr/>
          </p:nvPicPr>
          <p:blipFill>
            <a:blip r:embed="rId3" cstate="print"/>
            <a:stretch>
              <a:fillRect/>
            </a:stretch>
          </p:blipFill>
          <p:spPr>
            <a:xfrm>
              <a:off x="6715136" y="5871722"/>
              <a:ext cx="77184" cy="77184"/>
            </a:xfrm>
            <a:prstGeom prst="rect">
              <a:avLst/>
            </a:prstGeom>
            <a:grpFill/>
          </p:spPr>
        </p:pic>
        <p:pic>
          <p:nvPicPr>
            <p:cNvPr id="16" name="object 9">
              <a:extLst>
                <a:ext uri="{FF2B5EF4-FFF2-40B4-BE49-F238E27FC236}">
                  <a16:creationId xmlns:a16="http://schemas.microsoft.com/office/drawing/2014/main" id="{7094A8B8-B1D9-5C58-C624-75DD17D1284C}"/>
                </a:ext>
              </a:extLst>
            </p:cNvPr>
            <p:cNvPicPr/>
            <p:nvPr/>
          </p:nvPicPr>
          <p:blipFill>
            <a:blip r:embed="rId3" cstate="print"/>
            <a:stretch>
              <a:fillRect/>
            </a:stretch>
          </p:blipFill>
          <p:spPr>
            <a:xfrm>
              <a:off x="6715136" y="6305079"/>
              <a:ext cx="77184" cy="77184"/>
            </a:xfrm>
            <a:prstGeom prst="rect">
              <a:avLst/>
            </a:prstGeom>
            <a:grpFill/>
          </p:spPr>
        </p:pic>
      </p:grpSp>
      <p:sp>
        <p:nvSpPr>
          <p:cNvPr id="10" name="object 10"/>
          <p:cNvSpPr txBox="1"/>
          <p:nvPr/>
        </p:nvSpPr>
        <p:spPr>
          <a:xfrm>
            <a:off x="7774212" y="3824158"/>
            <a:ext cx="5027388" cy="3067122"/>
          </a:xfrm>
          <a:prstGeom prst="rect">
            <a:avLst/>
          </a:prstGeom>
        </p:spPr>
        <p:txBody>
          <a:bodyPr vert="horz" wrap="square" lIns="0" tIns="138684" rIns="0" bIns="0" rtlCol="0">
            <a:spAutoFit/>
          </a:bodyPr>
          <a:lstStyle/>
          <a:p>
            <a:pPr marL="13335">
              <a:spcBef>
                <a:spcPts val="1092"/>
              </a:spcBef>
            </a:pPr>
            <a:r>
              <a:rPr sz="1600" b="1" spc="-21" dirty="0">
                <a:solidFill>
                  <a:srgbClr val="9CB27D"/>
                </a:solidFill>
                <a:latin typeface="Tahoma" panose="020B0604030504040204" pitchFamily="34" charset="0"/>
                <a:ea typeface="Tahoma" panose="020B0604030504040204" pitchFamily="34" charset="0"/>
                <a:cs typeface="Tahoma" panose="020B0604030504040204" pitchFamily="34" charset="0"/>
              </a:rPr>
              <a:t>Revolutionary</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and</a:t>
            </a:r>
            <a:r>
              <a:rPr sz="1600" b="1" spc="-5"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Innovative</a:t>
            </a:r>
            <a:r>
              <a:rPr sz="1600" b="1" spc="-42"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Technology</a:t>
            </a:r>
            <a:endParaRPr sz="1600" dirty="0">
              <a:solidFill>
                <a:srgbClr val="9CB27D"/>
              </a:solidFill>
              <a:latin typeface="Tahoma" panose="020B0604030504040204" pitchFamily="34" charset="0"/>
              <a:ea typeface="Tahoma" panose="020B0604030504040204" pitchFamily="34" charset="0"/>
              <a:cs typeface="Tahoma" panose="020B0604030504040204" pitchFamily="34" charset="0"/>
            </a:endParaRPr>
          </a:p>
          <a:p>
            <a:pPr marL="215359" marR="5334">
              <a:lnSpc>
                <a:spcPct val="156300"/>
              </a:lnSpc>
            </a:pP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Safe:</a:t>
            </a:r>
            <a:r>
              <a:rPr sz="1600" b="1" spc="68"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Non-</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explosive,</a:t>
            </a: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Non-</a:t>
            </a:r>
            <a:r>
              <a:rPr sz="1600" b="1" spc="-63" dirty="0">
                <a:solidFill>
                  <a:srgbClr val="9CB27D"/>
                </a:solidFill>
                <a:latin typeface="Tahoma" panose="020B0604030504040204" pitchFamily="34" charset="0"/>
                <a:ea typeface="Tahoma" panose="020B0604030504040204" pitchFamily="34" charset="0"/>
                <a:cs typeface="Tahoma" panose="020B0604030504040204" pitchFamily="34" charset="0"/>
              </a:rPr>
              <a:t>Toxic</a:t>
            </a:r>
            <a:r>
              <a:rPr lang="en-US" sz="1600" b="1" spc="-63" dirty="0">
                <a:solidFill>
                  <a:srgbClr val="9CB27D"/>
                </a:solidFill>
                <a:latin typeface="Tahoma" panose="020B0604030504040204" pitchFamily="34" charset="0"/>
                <a:ea typeface="Tahoma" panose="020B0604030504040204" pitchFamily="34" charset="0"/>
                <a:cs typeface="Tahoma" panose="020B0604030504040204" pitchFamily="34" charset="0"/>
              </a:rPr>
              <a:t>,</a:t>
            </a:r>
            <a:r>
              <a:rPr sz="1600" b="1" spc="58"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and</a:t>
            </a:r>
            <a:r>
              <a:rPr sz="1600" b="1" spc="73"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Non-</a:t>
            </a:r>
            <a:r>
              <a:rPr sz="1600" b="1" spc="-21" dirty="0">
                <a:solidFill>
                  <a:srgbClr val="9CB27D"/>
                </a:solidFill>
                <a:latin typeface="Tahoma" panose="020B0604030504040204" pitchFamily="34" charset="0"/>
                <a:ea typeface="Tahoma" panose="020B0604030504040204" pitchFamily="34" charset="0"/>
                <a:cs typeface="Tahoma" panose="020B0604030504040204" pitchFamily="34" charset="0"/>
              </a:rPr>
              <a:t>Flammable </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Recyclable,</a:t>
            </a:r>
            <a:r>
              <a:rPr sz="1600" b="1" spc="-21"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Upcyclable</a:t>
            </a:r>
            <a:r>
              <a:rPr lang="en-US"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a:t>
            </a: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and</a:t>
            </a:r>
            <a:r>
              <a:rPr sz="1600" b="1" spc="16"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Sustainable</a:t>
            </a:r>
            <a:endParaRPr sz="1600" dirty="0">
              <a:solidFill>
                <a:srgbClr val="9CB27D"/>
              </a:solidFill>
              <a:latin typeface="Tahoma" panose="020B0604030504040204" pitchFamily="34" charset="0"/>
              <a:ea typeface="Tahoma" panose="020B0604030504040204" pitchFamily="34" charset="0"/>
              <a:cs typeface="Tahoma" panose="020B0604030504040204" pitchFamily="34" charset="0"/>
            </a:endParaRPr>
          </a:p>
          <a:p>
            <a:pPr marL="215359" marR="51340">
              <a:lnSpc>
                <a:spcPts val="1659"/>
              </a:lnSpc>
              <a:spcBef>
                <a:spcPts val="1134"/>
              </a:spcBef>
            </a:pPr>
            <a:r>
              <a:rPr sz="1600" b="1" spc="-26" dirty="0">
                <a:solidFill>
                  <a:srgbClr val="9CB27D"/>
                </a:solidFill>
                <a:latin typeface="Tahoma" panose="020B0604030504040204" pitchFamily="34" charset="0"/>
                <a:ea typeface="Tahoma" panose="020B0604030504040204" pitchFamily="34" charset="0"/>
                <a:cs typeface="Tahoma" panose="020B0604030504040204" pitchFamily="34" charset="0"/>
              </a:rPr>
              <a:t>Superior</a:t>
            </a:r>
            <a:r>
              <a:rPr sz="1600" b="1" spc="-32"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Technical</a:t>
            </a: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32" dirty="0">
                <a:solidFill>
                  <a:srgbClr val="9CB27D"/>
                </a:solidFill>
                <a:latin typeface="Tahoma" panose="020B0604030504040204" pitchFamily="34" charset="0"/>
                <a:ea typeface="Tahoma" panose="020B0604030504040204" pitchFamily="34" charset="0"/>
                <a:cs typeface="Tahoma" panose="020B0604030504040204" pitchFamily="34" charset="0"/>
              </a:rPr>
              <a:t>Performance</a:t>
            </a:r>
            <a:r>
              <a:rPr sz="1600" b="1" spc="-42"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in</a:t>
            </a:r>
            <a:r>
              <a:rPr sz="1600" b="1" spc="5"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63" dirty="0">
                <a:solidFill>
                  <a:srgbClr val="9CB27D"/>
                </a:solidFill>
                <a:latin typeface="Tahoma" panose="020B0604030504040204" pitchFamily="34" charset="0"/>
                <a:ea typeface="Tahoma" panose="020B0604030504040204" pitchFamily="34" charset="0"/>
                <a:cs typeface="Tahoma" panose="020B0604030504040204" pitchFamily="34" charset="0"/>
              </a:rPr>
              <a:t>Temperature</a:t>
            </a: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26" dirty="0">
                <a:solidFill>
                  <a:srgbClr val="9CB27D"/>
                </a:solidFill>
                <a:latin typeface="Tahoma" panose="020B0604030504040204" pitchFamily="34" charset="0"/>
                <a:ea typeface="Tahoma" panose="020B0604030504040204" pitchFamily="34" charset="0"/>
                <a:cs typeface="Tahoma" panose="020B0604030504040204" pitchFamily="34" charset="0"/>
              </a:rPr>
              <a:t>and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Output</a:t>
            </a:r>
            <a:endParaRPr sz="1600" dirty="0">
              <a:solidFill>
                <a:srgbClr val="9CB27D"/>
              </a:solidFill>
              <a:latin typeface="Tahoma" panose="020B0604030504040204" pitchFamily="34" charset="0"/>
              <a:ea typeface="Tahoma" panose="020B0604030504040204" pitchFamily="34" charset="0"/>
              <a:cs typeface="Tahoma" panose="020B0604030504040204" pitchFamily="34" charset="0"/>
            </a:endParaRPr>
          </a:p>
          <a:p>
            <a:pPr marL="215359" marR="59341">
              <a:lnSpc>
                <a:spcPts val="1659"/>
              </a:lnSpc>
              <a:spcBef>
                <a:spcPts val="1092"/>
              </a:spcBef>
            </a:pP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Democratizing</a:t>
            </a:r>
            <a:r>
              <a:rPr sz="1600" b="1" spc="-53"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Energy</a:t>
            </a:r>
            <a:r>
              <a:rPr sz="1600" b="1" spc="-4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Storage</a:t>
            </a:r>
            <a:r>
              <a:rPr sz="1600" b="1" spc="-79"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with</a:t>
            </a: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dirty="0">
                <a:solidFill>
                  <a:srgbClr val="9CB27D"/>
                </a:solidFill>
                <a:latin typeface="Tahoma" panose="020B0604030504040204" pitchFamily="34" charset="0"/>
                <a:ea typeface="Tahoma" panose="020B0604030504040204" pitchFamily="34" charset="0"/>
                <a:cs typeface="Tahoma" panose="020B0604030504040204" pitchFamily="34" charset="0"/>
              </a:rPr>
              <a:t>Affordable</a:t>
            </a:r>
            <a:r>
              <a:rPr sz="1600" b="1" spc="-79"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lang="en-US" sz="1600" b="1" spc="-21" dirty="0">
                <a:solidFill>
                  <a:srgbClr val="9CB27D"/>
                </a:solidFill>
                <a:latin typeface="Tahoma" panose="020B0604030504040204" pitchFamily="34" charset="0"/>
                <a:ea typeface="Tahoma" panose="020B0604030504040204" pitchFamily="34" charset="0"/>
                <a:cs typeface="Tahoma" panose="020B0604030504040204" pitchFamily="34" charset="0"/>
              </a:rPr>
              <a:t>Long-Term</a:t>
            </a:r>
            <a:r>
              <a:rPr sz="1600" b="1" spc="-16"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Solution</a:t>
            </a:r>
            <a:endParaRPr sz="1600" dirty="0">
              <a:solidFill>
                <a:srgbClr val="9CB27D"/>
              </a:solidFill>
              <a:latin typeface="Tahoma" panose="020B0604030504040204" pitchFamily="34" charset="0"/>
              <a:ea typeface="Tahoma" panose="020B0604030504040204" pitchFamily="34" charset="0"/>
              <a:cs typeface="Tahoma" panose="020B0604030504040204" pitchFamily="34" charset="0"/>
            </a:endParaRPr>
          </a:p>
          <a:p>
            <a:pPr marL="215359">
              <a:spcBef>
                <a:spcPts val="950"/>
              </a:spcBef>
            </a:pPr>
            <a:r>
              <a:rPr sz="1600" b="1" spc="-21" dirty="0">
                <a:solidFill>
                  <a:srgbClr val="9CB27D"/>
                </a:solidFill>
                <a:latin typeface="Tahoma" panose="020B0604030504040204" pitchFamily="34" charset="0"/>
                <a:ea typeface="Tahoma" panose="020B0604030504040204" pitchFamily="34" charset="0"/>
                <a:cs typeface="Tahoma" panose="020B0604030504040204" pitchFamily="34" charset="0"/>
              </a:rPr>
              <a:t>Veriﬁed</a:t>
            </a:r>
            <a:r>
              <a:rPr sz="1600" b="1" spc="-37"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Technical</a:t>
            </a:r>
            <a:r>
              <a:rPr sz="1600" b="1" spc="-73" dirty="0">
                <a:solidFill>
                  <a:srgbClr val="9CB27D"/>
                </a:solidFill>
                <a:latin typeface="Tahoma" panose="020B0604030504040204" pitchFamily="34" charset="0"/>
                <a:ea typeface="Tahoma" panose="020B0604030504040204" pitchFamily="34" charset="0"/>
                <a:cs typeface="Tahoma" panose="020B0604030504040204" pitchFamily="34" charset="0"/>
              </a:rPr>
              <a:t> </a:t>
            </a:r>
            <a:r>
              <a:rPr sz="1600" b="1" spc="-11" dirty="0">
                <a:solidFill>
                  <a:srgbClr val="9CB27D"/>
                </a:solidFill>
                <a:latin typeface="Tahoma" panose="020B0604030504040204" pitchFamily="34" charset="0"/>
                <a:ea typeface="Tahoma" panose="020B0604030504040204" pitchFamily="34" charset="0"/>
                <a:cs typeface="Tahoma" panose="020B0604030504040204" pitchFamily="34" charset="0"/>
              </a:rPr>
              <a:t>Performance</a:t>
            </a:r>
            <a:endParaRPr sz="1600" dirty="0">
              <a:solidFill>
                <a:srgbClr val="9CB27D"/>
              </a:solidFill>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txBox="1">
            <a:spLocks noGrp="1"/>
          </p:cNvSpPr>
          <p:nvPr>
            <p:ph type="sldNum" sz="quarter" idx="7"/>
          </p:nvPr>
        </p:nvSpPr>
        <p:spPr>
          <a:xfrm>
            <a:off x="12361516" y="7308844"/>
            <a:ext cx="295410" cy="218136"/>
          </a:xfrm>
          <a:prstGeom prst="rect">
            <a:avLst/>
          </a:prstGeom>
        </p:spPr>
        <p:txBody>
          <a:bodyPr vert="horz" wrap="square" lIns="0" tIns="0" rIns="0" bIns="0" rtlCol="0">
            <a:spAutoFit/>
          </a:bodyPr>
          <a:lstStyle/>
          <a:p>
            <a:pPr marL="140018"/>
            <a:fld id="{81D60167-4931-47E6-BA6A-407CBD079E47}" type="slidenum">
              <a:rPr spc="-53" dirty="0">
                <a:solidFill>
                  <a:schemeClr val="bg1"/>
                </a:solidFill>
              </a:rPr>
              <a:pPr marL="140018"/>
              <a:t>4</a:t>
            </a:fld>
            <a:endParaRPr spc="-53" dirty="0">
              <a:solidFill>
                <a:schemeClr val="bg1"/>
              </a:solidFill>
            </a:endParaRPr>
          </a:p>
        </p:txBody>
      </p:sp>
      <p:sp>
        <p:nvSpPr>
          <p:cNvPr id="14" name="object 222">
            <a:extLst>
              <a:ext uri="{FF2B5EF4-FFF2-40B4-BE49-F238E27FC236}">
                <a16:creationId xmlns:a16="http://schemas.microsoft.com/office/drawing/2014/main" id="{1022DCB1-A885-524E-AA3F-25BB55EBAFEC}"/>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bg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bg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support@AC2DCStorage.com</a:t>
            </a:r>
            <a:r>
              <a:rPr lang="en-US" sz="1050" u="sng" dirty="0">
                <a:solidFill>
                  <a:schemeClr val="bg1"/>
                </a:solidFill>
                <a:latin typeface="Arial" panose="020B0604020202020204" pitchFamily="34" charset="0"/>
                <a:ea typeface="Times New Roman" panose="02020603050405020304" pitchFamily="18" charset="0"/>
              </a:rPr>
              <a:t> </a:t>
            </a:r>
            <a:r>
              <a:rPr lang="en-US" sz="1050" b="1" dirty="0">
                <a:solidFill>
                  <a:schemeClr val="bg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www.AC2DCStorage.com</a:t>
            </a:r>
            <a:r>
              <a:rPr lang="en-US" sz="1050" b="1" dirty="0">
                <a:solidFill>
                  <a:schemeClr val="bg1"/>
                </a:solidFill>
                <a:latin typeface="Arial" panose="020B0604020202020204" pitchFamily="34" charset="0"/>
                <a:ea typeface="Times New Roman" panose="02020603050405020304" pitchFamily="18" charset="0"/>
              </a:rPr>
              <a:t> </a:t>
            </a:r>
          </a:p>
        </p:txBody>
      </p:sp>
      <p:sp>
        <p:nvSpPr>
          <p:cNvPr id="12" name="object 222">
            <a:extLst>
              <a:ext uri="{FF2B5EF4-FFF2-40B4-BE49-F238E27FC236}">
                <a16:creationId xmlns:a16="http://schemas.microsoft.com/office/drawing/2014/main" id="{CEC8F229-7FF3-1BCC-77F2-F8CA3C97E493}"/>
              </a:ext>
            </a:extLst>
          </p:cNvPr>
          <p:cNvSpPr txBox="1">
            <a:spLocks/>
          </p:cNvSpPr>
          <p:nvPr/>
        </p:nvSpPr>
        <p:spPr>
          <a:xfrm>
            <a:off x="390362" y="7344190"/>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pic>
        <p:nvPicPr>
          <p:cNvPr id="13" name="Picture 12" descr="A green and black logo&#10;&#10;Description automatically generated">
            <a:extLst>
              <a:ext uri="{FF2B5EF4-FFF2-40B4-BE49-F238E27FC236}">
                <a16:creationId xmlns:a16="http://schemas.microsoft.com/office/drawing/2014/main" id="{C55E53D1-5BFA-1A7F-8FA9-365CC04C50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10" y="168622"/>
            <a:ext cx="726271" cy="7096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3400" y="0"/>
            <a:ext cx="13639800" cy="7772400"/>
          </a:xfrm>
          <a:prstGeom prst="rect">
            <a:avLst/>
          </a:prstGeom>
        </p:spPr>
      </p:pic>
      <p:sp>
        <p:nvSpPr>
          <p:cNvPr id="3" name="object 3"/>
          <p:cNvSpPr txBox="1">
            <a:spLocks noGrp="1"/>
          </p:cNvSpPr>
          <p:nvPr>
            <p:ph type="title"/>
          </p:nvPr>
        </p:nvSpPr>
        <p:spPr>
          <a:xfrm>
            <a:off x="3027037" y="396974"/>
            <a:ext cx="6464808" cy="910314"/>
          </a:xfrm>
          <a:prstGeom prst="rect">
            <a:avLst/>
          </a:prstGeom>
        </p:spPr>
        <p:txBody>
          <a:bodyPr vert="horz" wrap="square" lIns="0" tIns="13335" rIns="0" bIns="0" rtlCol="0">
            <a:spAutoFit/>
          </a:bodyPr>
          <a:lstStyle/>
          <a:p>
            <a:pPr marL="13335" algn="ctr">
              <a:spcBef>
                <a:spcPts val="105"/>
              </a:spcBef>
            </a:pPr>
            <a:r>
              <a:rPr lang="en-US" sz="5828" spc="-247" dirty="0">
                <a:solidFill>
                  <a:srgbClr val="FFFFFF"/>
                </a:solidFill>
              </a:rPr>
              <a:t>Product</a:t>
            </a:r>
            <a:r>
              <a:rPr sz="5828" spc="-173" dirty="0">
                <a:solidFill>
                  <a:srgbClr val="FFFFFF"/>
                </a:solidFill>
              </a:rPr>
              <a:t> </a:t>
            </a:r>
            <a:r>
              <a:rPr sz="5828" spc="-205" dirty="0">
                <a:solidFill>
                  <a:srgbClr val="FFFFFF"/>
                </a:solidFill>
              </a:rPr>
              <a:t>Overview</a:t>
            </a:r>
            <a:endParaRPr sz="5828" dirty="0"/>
          </a:p>
        </p:txBody>
      </p:sp>
      <p:sp>
        <p:nvSpPr>
          <p:cNvPr id="16" name="object 16"/>
          <p:cNvSpPr txBox="1">
            <a:spLocks noGrp="1"/>
          </p:cNvSpPr>
          <p:nvPr>
            <p:ph type="sldNum" sz="quarter" idx="7"/>
          </p:nvPr>
        </p:nvSpPr>
        <p:spPr>
          <a:xfrm>
            <a:off x="12361516" y="7327058"/>
            <a:ext cx="295410" cy="218136"/>
          </a:xfrm>
          <a:prstGeom prst="rect">
            <a:avLst/>
          </a:prstGeom>
        </p:spPr>
        <p:txBody>
          <a:bodyPr vert="horz" wrap="square" lIns="0" tIns="0" rIns="0" bIns="0" rtlCol="0">
            <a:spAutoFit/>
          </a:bodyPr>
          <a:lstStyle/>
          <a:p>
            <a:pPr marL="140018"/>
            <a:fld id="{81D60167-4931-47E6-BA6A-407CBD079E47}" type="slidenum">
              <a:rPr spc="-53" dirty="0">
                <a:solidFill>
                  <a:schemeClr val="bg1"/>
                </a:solidFill>
              </a:rPr>
              <a:pPr marL="140018"/>
              <a:t>5</a:t>
            </a:fld>
            <a:endParaRPr spc="-53" dirty="0">
              <a:solidFill>
                <a:schemeClr val="bg1"/>
              </a:solidFill>
            </a:endParaRPr>
          </a:p>
        </p:txBody>
      </p:sp>
      <p:sp>
        <p:nvSpPr>
          <p:cNvPr id="5" name="object 5"/>
          <p:cNvSpPr txBox="1"/>
          <p:nvPr/>
        </p:nvSpPr>
        <p:spPr>
          <a:xfrm>
            <a:off x="837093" y="1333431"/>
            <a:ext cx="1846230" cy="353558"/>
          </a:xfrm>
          <a:prstGeom prst="rect">
            <a:avLst/>
          </a:prstGeom>
        </p:spPr>
        <p:txBody>
          <a:bodyPr vert="horz" wrap="square" lIns="0" tIns="45339" rIns="0" bIns="0" rtlCol="0">
            <a:spAutoFit/>
          </a:bodyPr>
          <a:lstStyle/>
          <a:p>
            <a:pPr marL="13335" marR="5334">
              <a:lnSpc>
                <a:spcPts val="2436"/>
              </a:lnSpc>
              <a:spcBef>
                <a:spcPts val="357"/>
              </a:spcBef>
            </a:pPr>
            <a:r>
              <a:rPr sz="2205" b="1" spc="-120" dirty="0">
                <a:solidFill>
                  <a:srgbClr val="FFFFFF"/>
                </a:solidFill>
                <a:latin typeface="Gill Sans MT"/>
                <a:cs typeface="Gill Sans MT"/>
              </a:rPr>
              <a:t>The</a:t>
            </a:r>
            <a:r>
              <a:rPr sz="2205" b="1" spc="-58" dirty="0">
                <a:solidFill>
                  <a:srgbClr val="FFFFFF"/>
                </a:solidFill>
                <a:latin typeface="Gill Sans MT"/>
                <a:cs typeface="Gill Sans MT"/>
              </a:rPr>
              <a:t> </a:t>
            </a:r>
            <a:r>
              <a:rPr lang="en-US" sz="2205" b="1" spc="-84" dirty="0">
                <a:solidFill>
                  <a:srgbClr val="FFFFFF"/>
                </a:solidFill>
                <a:latin typeface="Gill Sans MT"/>
                <a:cs typeface="Gill Sans MT"/>
              </a:rPr>
              <a:t>Product</a:t>
            </a:r>
            <a:endParaRPr sz="2205" dirty="0">
              <a:latin typeface="Gill Sans MT"/>
              <a:cs typeface="Gill Sans MT"/>
            </a:endParaRPr>
          </a:p>
        </p:txBody>
      </p:sp>
      <p:sp>
        <p:nvSpPr>
          <p:cNvPr id="8" name="object 8"/>
          <p:cNvSpPr txBox="1"/>
          <p:nvPr/>
        </p:nvSpPr>
        <p:spPr>
          <a:xfrm>
            <a:off x="8012812" y="1333431"/>
            <a:ext cx="3187901" cy="353558"/>
          </a:xfrm>
          <a:prstGeom prst="rect">
            <a:avLst/>
          </a:prstGeom>
        </p:spPr>
        <p:txBody>
          <a:bodyPr vert="horz" wrap="square" lIns="0" tIns="45339" rIns="0" bIns="0" rtlCol="0">
            <a:spAutoFit/>
          </a:bodyPr>
          <a:lstStyle/>
          <a:p>
            <a:pPr marL="13335" marR="5334">
              <a:lnSpc>
                <a:spcPts val="2436"/>
              </a:lnSpc>
              <a:spcBef>
                <a:spcPts val="357"/>
              </a:spcBef>
            </a:pPr>
            <a:r>
              <a:rPr sz="2205" b="1" spc="-42" dirty="0">
                <a:solidFill>
                  <a:srgbClr val="FFFFFF"/>
                </a:solidFill>
                <a:latin typeface="Gill Sans MT"/>
                <a:cs typeface="Gill Sans MT"/>
              </a:rPr>
              <a:t>Solid</a:t>
            </a:r>
            <a:r>
              <a:rPr sz="2205" b="1" spc="-73" dirty="0">
                <a:solidFill>
                  <a:srgbClr val="FFFFFF"/>
                </a:solidFill>
                <a:latin typeface="Gill Sans MT"/>
                <a:cs typeface="Gill Sans MT"/>
              </a:rPr>
              <a:t> </a:t>
            </a:r>
            <a:r>
              <a:rPr sz="2205" b="1" spc="-21" dirty="0">
                <a:solidFill>
                  <a:srgbClr val="FFFFFF"/>
                </a:solidFill>
                <a:latin typeface="Gill Sans MT"/>
                <a:cs typeface="Gill Sans MT"/>
              </a:rPr>
              <a:t>State </a:t>
            </a:r>
            <a:r>
              <a:rPr sz="2205" b="1" spc="-58" dirty="0">
                <a:solidFill>
                  <a:srgbClr val="FFFFFF"/>
                </a:solidFill>
                <a:latin typeface="Gill Sans MT"/>
                <a:cs typeface="Gill Sans MT"/>
              </a:rPr>
              <a:t>Technology</a:t>
            </a:r>
            <a:endParaRPr sz="2205" dirty="0">
              <a:latin typeface="Gill Sans MT"/>
              <a:cs typeface="Gill Sans MT"/>
            </a:endParaRPr>
          </a:p>
        </p:txBody>
      </p:sp>
      <p:sp>
        <p:nvSpPr>
          <p:cNvPr id="10" name="object 10"/>
          <p:cNvSpPr txBox="1"/>
          <p:nvPr/>
        </p:nvSpPr>
        <p:spPr>
          <a:xfrm>
            <a:off x="831933" y="4156941"/>
            <a:ext cx="1692212" cy="661335"/>
          </a:xfrm>
          <a:prstGeom prst="rect">
            <a:avLst/>
          </a:prstGeom>
        </p:spPr>
        <p:txBody>
          <a:bodyPr vert="horz" wrap="square" lIns="0" tIns="45339" rIns="0" bIns="0" rtlCol="0">
            <a:spAutoFit/>
          </a:bodyPr>
          <a:lstStyle/>
          <a:p>
            <a:pPr marL="13335" marR="5334">
              <a:lnSpc>
                <a:spcPts val="2436"/>
              </a:lnSpc>
              <a:spcBef>
                <a:spcPts val="357"/>
              </a:spcBef>
            </a:pPr>
            <a:r>
              <a:rPr sz="2205" b="1" spc="-53" dirty="0">
                <a:solidFill>
                  <a:srgbClr val="FFFFFF"/>
                </a:solidFill>
                <a:latin typeface="Gill Sans MT"/>
                <a:cs typeface="Gill Sans MT"/>
              </a:rPr>
              <a:t>Management </a:t>
            </a:r>
            <a:r>
              <a:rPr sz="2205" b="1" spc="-21" dirty="0">
                <a:solidFill>
                  <a:srgbClr val="FFFFFF"/>
                </a:solidFill>
                <a:latin typeface="Gill Sans MT"/>
                <a:cs typeface="Gill Sans MT"/>
              </a:rPr>
              <a:t>Team</a:t>
            </a:r>
            <a:endParaRPr sz="2205" dirty="0">
              <a:latin typeface="Gill Sans MT"/>
              <a:cs typeface="Gill Sans MT"/>
            </a:endParaRPr>
          </a:p>
        </p:txBody>
      </p:sp>
      <p:sp>
        <p:nvSpPr>
          <p:cNvPr id="12" name="object 12"/>
          <p:cNvSpPr txBox="1"/>
          <p:nvPr/>
        </p:nvSpPr>
        <p:spPr>
          <a:xfrm>
            <a:off x="4512383" y="2528809"/>
            <a:ext cx="2381631" cy="661335"/>
          </a:xfrm>
          <a:prstGeom prst="rect">
            <a:avLst/>
          </a:prstGeom>
        </p:spPr>
        <p:txBody>
          <a:bodyPr vert="horz" wrap="square" lIns="0" tIns="45339" rIns="0" bIns="0" rtlCol="0">
            <a:spAutoFit/>
          </a:bodyPr>
          <a:lstStyle/>
          <a:p>
            <a:pPr marL="13335" marR="5334">
              <a:lnSpc>
                <a:spcPts val="2436"/>
              </a:lnSpc>
              <a:spcBef>
                <a:spcPts val="357"/>
              </a:spcBef>
            </a:pPr>
            <a:r>
              <a:rPr sz="2205" b="1" spc="-21" dirty="0">
                <a:solidFill>
                  <a:srgbClr val="FFFFFF"/>
                </a:solidFill>
                <a:latin typeface="Gill Sans MT"/>
                <a:cs typeface="Gill Sans MT"/>
              </a:rPr>
              <a:t>Seizing</a:t>
            </a:r>
            <a:r>
              <a:rPr sz="2205" b="1" spc="-84" dirty="0">
                <a:solidFill>
                  <a:srgbClr val="FFFFFF"/>
                </a:solidFill>
                <a:latin typeface="Gill Sans MT"/>
                <a:cs typeface="Gill Sans MT"/>
              </a:rPr>
              <a:t> </a:t>
            </a:r>
            <a:r>
              <a:rPr sz="2205" b="1" spc="-100" dirty="0">
                <a:solidFill>
                  <a:srgbClr val="FFFFFF"/>
                </a:solidFill>
                <a:latin typeface="Gill Sans MT"/>
                <a:cs typeface="Gill Sans MT"/>
              </a:rPr>
              <a:t>the</a:t>
            </a:r>
            <a:r>
              <a:rPr sz="2205" b="1" spc="-73" dirty="0">
                <a:solidFill>
                  <a:srgbClr val="FFFFFF"/>
                </a:solidFill>
                <a:latin typeface="Gill Sans MT"/>
                <a:cs typeface="Gill Sans MT"/>
              </a:rPr>
              <a:t> </a:t>
            </a:r>
            <a:r>
              <a:rPr sz="2205" b="1" spc="-68" dirty="0">
                <a:solidFill>
                  <a:srgbClr val="FFFFFF"/>
                </a:solidFill>
                <a:latin typeface="Gill Sans MT"/>
                <a:cs typeface="Gill Sans MT"/>
              </a:rPr>
              <a:t>Market </a:t>
            </a:r>
            <a:r>
              <a:rPr sz="2205" b="1" spc="-26" dirty="0">
                <a:solidFill>
                  <a:srgbClr val="FFFFFF"/>
                </a:solidFill>
                <a:latin typeface="Gill Sans MT"/>
                <a:cs typeface="Gill Sans MT"/>
              </a:rPr>
              <a:t>Opportunity</a:t>
            </a:r>
            <a:endParaRPr sz="2205">
              <a:latin typeface="Gill Sans MT"/>
              <a:cs typeface="Gill Sans MT"/>
            </a:endParaRPr>
          </a:p>
        </p:txBody>
      </p:sp>
      <p:sp>
        <p:nvSpPr>
          <p:cNvPr id="14" name="object 14"/>
          <p:cNvSpPr txBox="1"/>
          <p:nvPr/>
        </p:nvSpPr>
        <p:spPr>
          <a:xfrm>
            <a:off x="8052817" y="4156940"/>
            <a:ext cx="2558987" cy="661335"/>
          </a:xfrm>
          <a:prstGeom prst="rect">
            <a:avLst/>
          </a:prstGeom>
        </p:spPr>
        <p:txBody>
          <a:bodyPr vert="horz" wrap="square" lIns="0" tIns="45339" rIns="0" bIns="0" rtlCol="0">
            <a:spAutoFit/>
          </a:bodyPr>
          <a:lstStyle/>
          <a:p>
            <a:pPr marL="13335" marR="5334">
              <a:lnSpc>
                <a:spcPts val="2436"/>
              </a:lnSpc>
              <a:spcBef>
                <a:spcPts val="357"/>
              </a:spcBef>
            </a:pPr>
            <a:r>
              <a:rPr sz="2205" b="1" spc="-21" dirty="0">
                <a:solidFill>
                  <a:srgbClr val="FFFFFF"/>
                </a:solidFill>
                <a:latin typeface="Gill Sans MT"/>
                <a:cs typeface="Gill Sans MT"/>
              </a:rPr>
              <a:t>Shipping</a:t>
            </a:r>
            <a:r>
              <a:rPr sz="2205" b="1" spc="-95" dirty="0">
                <a:solidFill>
                  <a:srgbClr val="FFFFFF"/>
                </a:solidFill>
                <a:latin typeface="Gill Sans MT"/>
                <a:cs typeface="Gill Sans MT"/>
              </a:rPr>
              <a:t> </a:t>
            </a:r>
            <a:r>
              <a:rPr sz="2205" b="1" spc="-42" dirty="0">
                <a:solidFill>
                  <a:srgbClr val="FFFFFF"/>
                </a:solidFill>
                <a:latin typeface="Gill Sans MT"/>
                <a:cs typeface="Gill Sans MT"/>
              </a:rPr>
              <a:t>Solid</a:t>
            </a:r>
            <a:r>
              <a:rPr sz="2205" b="1" spc="-79" dirty="0">
                <a:solidFill>
                  <a:srgbClr val="FFFFFF"/>
                </a:solidFill>
                <a:latin typeface="Gill Sans MT"/>
                <a:cs typeface="Gill Sans MT"/>
              </a:rPr>
              <a:t> </a:t>
            </a:r>
            <a:r>
              <a:rPr sz="2205" b="1" spc="-68" dirty="0">
                <a:solidFill>
                  <a:srgbClr val="FFFFFF"/>
                </a:solidFill>
                <a:latin typeface="Gill Sans MT"/>
                <a:cs typeface="Gill Sans MT"/>
              </a:rPr>
              <a:t>State </a:t>
            </a:r>
            <a:r>
              <a:rPr sz="2205" b="1" spc="-21" dirty="0">
                <a:solidFill>
                  <a:srgbClr val="FFFFFF"/>
                </a:solidFill>
                <a:latin typeface="Gill Sans MT"/>
                <a:cs typeface="Gill Sans MT"/>
              </a:rPr>
              <a:t>Systems</a:t>
            </a:r>
            <a:r>
              <a:rPr sz="2205" b="1" spc="-131" dirty="0">
                <a:solidFill>
                  <a:srgbClr val="FFFFFF"/>
                </a:solidFill>
                <a:latin typeface="Gill Sans MT"/>
                <a:cs typeface="Gill Sans MT"/>
              </a:rPr>
              <a:t> </a:t>
            </a:r>
            <a:r>
              <a:rPr lang="en-US" sz="2205" b="1" spc="-21" dirty="0">
                <a:solidFill>
                  <a:srgbClr val="FFFFFF"/>
                </a:solidFill>
                <a:latin typeface="Gill Sans MT"/>
                <a:cs typeface="Gill Sans MT"/>
              </a:rPr>
              <a:t>NOW!</a:t>
            </a:r>
            <a:endParaRPr sz="2205" dirty="0">
              <a:latin typeface="Gill Sans MT"/>
              <a:cs typeface="Gill Sans MT"/>
            </a:endParaRPr>
          </a:p>
        </p:txBody>
      </p:sp>
      <p:sp>
        <p:nvSpPr>
          <p:cNvPr id="20" name="Rectangle 19">
            <a:extLst>
              <a:ext uri="{FF2B5EF4-FFF2-40B4-BE49-F238E27FC236}">
                <a16:creationId xmlns:a16="http://schemas.microsoft.com/office/drawing/2014/main" id="{549B5D38-E4B1-D904-7FD5-DC31BA2E2DCD}"/>
              </a:ext>
            </a:extLst>
          </p:cNvPr>
          <p:cNvSpPr/>
          <p:nvPr/>
        </p:nvSpPr>
        <p:spPr>
          <a:xfrm>
            <a:off x="735559" y="1830757"/>
            <a:ext cx="3335684" cy="1085458"/>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95B36E-1B99-0C6D-4203-FFBBCEF351AA}"/>
              </a:ext>
            </a:extLst>
          </p:cNvPr>
          <p:cNvSpPr txBox="1"/>
          <p:nvPr/>
        </p:nvSpPr>
        <p:spPr>
          <a:xfrm>
            <a:off x="735559" y="1967710"/>
            <a:ext cx="3416640" cy="738664"/>
          </a:xfrm>
          <a:prstGeom prst="rect">
            <a:avLst/>
          </a:prstGeom>
          <a:noFill/>
        </p:spPr>
        <p:txBody>
          <a:bodyPr wrap="square" rtlCol="0">
            <a:spAutoFit/>
          </a:bodyPr>
          <a:lstStyle/>
          <a:p>
            <a:pPr algn="l"/>
            <a:r>
              <a:rPr lang="en-US" sz="1400" b="1" spc="-63" dirty="0">
                <a:solidFill>
                  <a:schemeClr val="tx1"/>
                </a:solidFill>
                <a:latin typeface="Tahoma" panose="020B0604030504040204" pitchFamily="34" charset="0"/>
                <a:ea typeface="Tahoma" panose="020B0604030504040204" pitchFamily="34" charset="0"/>
                <a:cs typeface="Tahoma" panose="020B0604030504040204" pitchFamily="34" charset="0"/>
              </a:rPr>
              <a:t>Tried</a:t>
            </a:r>
            <a:r>
              <a:rPr lang="en-US"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and</a:t>
            </a:r>
            <a:r>
              <a:rPr lang="en-US"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tested</a:t>
            </a:r>
            <a:r>
              <a:rPr lang="en-US"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disruptive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solid-state</a:t>
            </a:r>
            <a:r>
              <a:rPr lang="en-US" sz="1400" b="1" spc="-63"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batteries</a:t>
            </a:r>
            <a:r>
              <a:rPr lang="en-US"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through</a:t>
            </a:r>
            <a:r>
              <a:rPr lang="en-US" sz="1400" b="1" spc="-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an </a:t>
            </a:r>
            <a:r>
              <a:rPr lang="en-US"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exclusive,</a:t>
            </a:r>
            <a:r>
              <a:rPr lang="en-US"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worldwide</a:t>
            </a:r>
            <a:r>
              <a:rPr lang="en-US" sz="1400" b="1" spc="-53"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agreement.</a:t>
            </a:r>
            <a:endPar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DA74677-F29B-45A1-95EF-7A8215432FFF}"/>
              </a:ext>
            </a:extLst>
          </p:cNvPr>
          <p:cNvSpPr/>
          <p:nvPr/>
        </p:nvSpPr>
        <p:spPr>
          <a:xfrm>
            <a:off x="4300294" y="3374571"/>
            <a:ext cx="3335684" cy="1462113"/>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3"/>
          <p:cNvSpPr txBox="1"/>
          <p:nvPr/>
        </p:nvSpPr>
        <p:spPr>
          <a:xfrm>
            <a:off x="4207916" y="3346960"/>
            <a:ext cx="3520439" cy="1414298"/>
          </a:xfrm>
          <a:prstGeom prst="rect">
            <a:avLst/>
          </a:prstGeom>
          <a:noFill/>
        </p:spPr>
        <p:txBody>
          <a:bodyPr vert="horz" wrap="square" lIns="0" tIns="156020" rIns="0" bIns="0" rtlCol="0">
            <a:spAutoFit/>
          </a:bodyPr>
          <a:lstStyle/>
          <a:p>
            <a:pPr marL="279368" marR="449390">
              <a:lnSpc>
                <a:spcPts val="1418"/>
              </a:lnSpc>
              <a:spcBef>
                <a:spcPts val="1228"/>
              </a:spcBef>
            </a:pP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With</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the</a:t>
            </a:r>
            <a:r>
              <a:rPr sz="1400" b="1" spc="-89"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global</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concern</a:t>
            </a: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over energy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security</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and</a:t>
            </a:r>
            <a:r>
              <a:rPr sz="1400" b="1" spc="-53"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eﬃciency</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an</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63" dirty="0">
                <a:solidFill>
                  <a:schemeClr val="tx1"/>
                </a:solidFill>
                <a:latin typeface="Tahoma" panose="020B0604030504040204" pitchFamily="34" charset="0"/>
                <a:ea typeface="Tahoma" panose="020B0604030504040204" pitchFamily="34" charset="0"/>
                <a:cs typeface="Tahoma" panose="020B0604030504040204" pitchFamily="34" charset="0"/>
              </a:rPr>
              <a:t>all-</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time</a:t>
            </a:r>
            <a:r>
              <a:rPr sz="1400" b="1" spc="-6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high, </a:t>
            </a:r>
            <a:r>
              <a:rPr lang="en-US"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we have </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the</a:t>
            </a:r>
            <a:r>
              <a:rPr sz="1400" b="1" spc="-79"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opportunity</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to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lead</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the</a:t>
            </a:r>
            <a:r>
              <a:rPr sz="1400" b="1" spc="-79"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market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in</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energy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storage</a:t>
            </a:r>
            <a:r>
              <a:rPr sz="1400" b="1" spc="-9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because</a:t>
            </a:r>
            <a:r>
              <a:rPr sz="1400" b="1" spc="-9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of</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its </a:t>
            </a: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revolutionary</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solid</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state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technology.</a:t>
            </a:r>
            <a:endParaRPr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object 222">
            <a:extLst>
              <a:ext uri="{FF2B5EF4-FFF2-40B4-BE49-F238E27FC236}">
                <a16:creationId xmlns:a16="http://schemas.microsoft.com/office/drawing/2014/main" id="{D9B25742-BDBC-0A73-BAD6-335E8125F90C}"/>
              </a:ext>
            </a:extLst>
          </p:cNvPr>
          <p:cNvSpPr txBox="1">
            <a:spLocks/>
          </p:cNvSpPr>
          <p:nvPr/>
        </p:nvSpPr>
        <p:spPr>
          <a:xfrm>
            <a:off x="4419600" y="7072757"/>
            <a:ext cx="3029317"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bg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bg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support@AC2DCStorage.com</a:t>
            </a:r>
            <a:r>
              <a:rPr lang="en-US" sz="1050" u="sng" dirty="0">
                <a:solidFill>
                  <a:schemeClr val="bg1"/>
                </a:solidFill>
                <a:latin typeface="Arial" panose="020B0604020202020204" pitchFamily="34" charset="0"/>
                <a:ea typeface="Times New Roman" panose="02020603050405020304" pitchFamily="18" charset="0"/>
              </a:rPr>
              <a:t> </a:t>
            </a:r>
            <a:r>
              <a:rPr lang="en-US" sz="1050" b="1" dirty="0">
                <a:solidFill>
                  <a:schemeClr val="bg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www.AC2DCStorage.com</a:t>
            </a:r>
            <a:r>
              <a:rPr lang="en-US" sz="1050" b="1" dirty="0">
                <a:solidFill>
                  <a:schemeClr val="bg1"/>
                </a:solidFill>
                <a:latin typeface="Arial" panose="020B0604020202020204" pitchFamily="34" charset="0"/>
                <a:ea typeface="Times New Roman" panose="02020603050405020304" pitchFamily="18" charset="0"/>
              </a:rPr>
              <a:t> </a:t>
            </a:r>
          </a:p>
        </p:txBody>
      </p:sp>
      <p:sp>
        <p:nvSpPr>
          <p:cNvPr id="6" name="object 222">
            <a:extLst>
              <a:ext uri="{FF2B5EF4-FFF2-40B4-BE49-F238E27FC236}">
                <a16:creationId xmlns:a16="http://schemas.microsoft.com/office/drawing/2014/main" id="{C9F5CAD2-8838-C815-B270-076732E10D22}"/>
              </a:ext>
            </a:extLst>
          </p:cNvPr>
          <p:cNvSpPr txBox="1">
            <a:spLocks/>
          </p:cNvSpPr>
          <p:nvPr/>
        </p:nvSpPr>
        <p:spPr>
          <a:xfrm>
            <a:off x="390362" y="7344190"/>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pic>
        <p:nvPicPr>
          <p:cNvPr id="7" name="Picture 6" descr="A green and black logo&#10;&#10;Description automatically generated">
            <a:extLst>
              <a:ext uri="{FF2B5EF4-FFF2-40B4-BE49-F238E27FC236}">
                <a16:creationId xmlns:a16="http://schemas.microsoft.com/office/drawing/2014/main" id="{4D912D83-5F2D-F513-D4FF-D534B6675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52" y="219979"/>
            <a:ext cx="1100619" cy="1075423"/>
          </a:xfrm>
          <a:prstGeom prst="rect">
            <a:avLst/>
          </a:prstGeom>
        </p:spPr>
      </p:pic>
      <p:sp>
        <p:nvSpPr>
          <p:cNvPr id="17" name="Rectangle 16">
            <a:extLst>
              <a:ext uri="{FF2B5EF4-FFF2-40B4-BE49-F238E27FC236}">
                <a16:creationId xmlns:a16="http://schemas.microsoft.com/office/drawing/2014/main" id="{CF77ACC7-72EE-437B-37AD-0E3B7F5D03B5}"/>
              </a:ext>
            </a:extLst>
          </p:cNvPr>
          <p:cNvSpPr/>
          <p:nvPr/>
        </p:nvSpPr>
        <p:spPr>
          <a:xfrm>
            <a:off x="735559" y="5027139"/>
            <a:ext cx="3335684" cy="1331793"/>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1"/>
          <p:cNvSpPr txBox="1"/>
          <p:nvPr/>
        </p:nvSpPr>
        <p:spPr>
          <a:xfrm>
            <a:off x="578569" y="4970329"/>
            <a:ext cx="3787130" cy="1254959"/>
          </a:xfrm>
          <a:prstGeom prst="rect">
            <a:avLst/>
          </a:prstGeom>
          <a:noFill/>
        </p:spPr>
        <p:txBody>
          <a:bodyPr vert="horz" wrap="square" lIns="0" tIns="176022" rIns="0" bIns="0" rtlCol="0">
            <a:spAutoFit/>
          </a:bodyPr>
          <a:lstStyle/>
          <a:p>
            <a:pPr marL="329375" marR="406718">
              <a:lnSpc>
                <a:spcPts val="1418"/>
              </a:lnSpc>
              <a:spcBef>
                <a:spcPts val="1386"/>
              </a:spcBef>
            </a:pP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The</a:t>
            </a:r>
            <a:r>
              <a:rPr sz="1400" b="1" spc="-63"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management</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team </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has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extensive</a:t>
            </a:r>
            <a:r>
              <a:rPr sz="1400" b="1" spc="-84"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expertise</a:t>
            </a:r>
            <a:r>
              <a:rPr sz="1400" b="1" spc="-79"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in</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technology, </a:t>
            </a:r>
            <a:r>
              <a:rPr sz="1400" b="1" spc="-63" dirty="0">
                <a:solidFill>
                  <a:schemeClr val="tx1"/>
                </a:solidFill>
                <a:latin typeface="Tahoma" panose="020B0604030504040204" pitchFamily="34" charset="0"/>
                <a:ea typeface="Tahoma" panose="020B0604030504040204" pitchFamily="34" charset="0"/>
                <a:cs typeface="Tahoma" panose="020B0604030504040204" pitchFamily="34" charset="0"/>
              </a:rPr>
              <a:t>energy,</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manufacturing,</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 product, </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marketing,</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distribution,</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 renewable </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infrastructure</a:t>
            </a:r>
            <a:r>
              <a:rPr sz="1400" b="1" spc="-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projects</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and </a:t>
            </a: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international</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markets.</a:t>
            </a:r>
            <a:endParaRPr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A96CE244-96F5-B6DD-705A-FA1BB562E3CE}"/>
              </a:ext>
            </a:extLst>
          </p:cNvPr>
          <p:cNvSpPr/>
          <p:nvPr/>
        </p:nvSpPr>
        <p:spPr>
          <a:xfrm>
            <a:off x="7865028" y="1830757"/>
            <a:ext cx="3793571" cy="1085458"/>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4E9320B-29EB-5BD9-2F0C-84A668062EBE}"/>
              </a:ext>
            </a:extLst>
          </p:cNvPr>
          <p:cNvSpPr/>
          <p:nvPr/>
        </p:nvSpPr>
        <p:spPr>
          <a:xfrm>
            <a:off x="7933242" y="5027139"/>
            <a:ext cx="3725358" cy="1331793"/>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15"/>
          <p:cNvSpPr txBox="1"/>
          <p:nvPr/>
        </p:nvSpPr>
        <p:spPr>
          <a:xfrm>
            <a:off x="7726276" y="5016174"/>
            <a:ext cx="4324525" cy="1209114"/>
          </a:xfrm>
          <a:prstGeom prst="rect">
            <a:avLst/>
          </a:prstGeom>
          <a:noFill/>
        </p:spPr>
        <p:txBody>
          <a:bodyPr vert="horz" wrap="square" lIns="0" tIns="156020" rIns="0" bIns="0" rtlCol="0">
            <a:spAutoFit/>
          </a:bodyPr>
          <a:lstStyle/>
          <a:p>
            <a:pPr marL="319373" marR="460058">
              <a:lnSpc>
                <a:spcPts val="1418"/>
              </a:lnSpc>
              <a:spcBef>
                <a:spcPts val="630"/>
              </a:spcBef>
            </a:pPr>
            <a:r>
              <a:rPr lang="en-US"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We are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shipping</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residential,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commercial</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and</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chemeClr val="tx1"/>
                </a:solidFill>
                <a:latin typeface="Tahoma" panose="020B0604030504040204" pitchFamily="34" charset="0"/>
                <a:ea typeface="Tahoma" panose="020B0604030504040204" pitchFamily="34" charset="0"/>
                <a:cs typeface="Tahoma" panose="020B0604030504040204" pitchFamily="34" charset="0"/>
              </a:rPr>
              <a:t>utility</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 energy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storage</a:t>
            </a:r>
            <a:r>
              <a:rPr sz="1400" b="1" spc="-53"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systems</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in</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Q</a:t>
            </a:r>
            <a:r>
              <a:rPr lang="en-US"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2024</a:t>
            </a:r>
            <a:r>
              <a:rPr lang="en-US"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 and beyond</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19373" marR="698087">
              <a:lnSpc>
                <a:spcPts val="1418"/>
              </a:lnSpc>
              <a:spcBef>
                <a:spcPts val="630"/>
              </a:spcBef>
            </a:pP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Production</a:t>
            </a:r>
            <a:r>
              <a:rPr sz="1400" b="1" spc="-5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capacity</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for</a:t>
            </a:r>
            <a:r>
              <a:rPr sz="1400" b="1" spc="-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2024-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2027:</a:t>
            </a:r>
            <a:endPar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19373" marR="698087">
              <a:lnSpc>
                <a:spcPts val="1418"/>
              </a:lnSpc>
              <a:spcBef>
                <a:spcPts val="630"/>
              </a:spcBef>
            </a:pP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U</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sz="1400" b="1" spc="-3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to</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GWh.</a:t>
            </a:r>
            <a:endParaRPr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object 9"/>
          <p:cNvSpPr txBox="1"/>
          <p:nvPr/>
        </p:nvSpPr>
        <p:spPr>
          <a:xfrm>
            <a:off x="7817190" y="1855291"/>
            <a:ext cx="4122607" cy="875689"/>
          </a:xfrm>
          <a:prstGeom prst="rect">
            <a:avLst/>
          </a:prstGeom>
          <a:noFill/>
        </p:spPr>
        <p:txBody>
          <a:bodyPr vert="horz" wrap="square" lIns="0" tIns="156020" rIns="0" bIns="0" rtlCol="0">
            <a:spAutoFit/>
          </a:bodyPr>
          <a:lstStyle/>
          <a:p>
            <a:pPr marL="284702" marR="432054">
              <a:lnSpc>
                <a:spcPts val="1418"/>
              </a:lnSpc>
              <a:spcBef>
                <a:spcPts val="1228"/>
              </a:spcBef>
            </a:pPr>
            <a:r>
              <a:rPr sz="1400" b="1" spc="63" dirty="0">
                <a:solidFill>
                  <a:schemeClr val="tx1"/>
                </a:solidFill>
                <a:latin typeface="Tahoma" panose="020B0604030504040204" pitchFamily="34" charset="0"/>
                <a:ea typeface="Tahoma" panose="020B0604030504040204" pitchFamily="34" charset="0"/>
                <a:cs typeface="Tahoma" panose="020B0604030504040204" pitchFamily="34" charset="0"/>
              </a:rPr>
              <a:t>A</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solid</a:t>
            </a:r>
            <a:r>
              <a:rPr sz="1400" b="1" spc="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state</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58" dirty="0">
                <a:solidFill>
                  <a:schemeClr val="tx1"/>
                </a:solidFill>
                <a:latin typeface="Tahoma" panose="020B0604030504040204" pitchFamily="34" charset="0"/>
                <a:ea typeface="Tahoma" panose="020B0604030504040204" pitchFamily="34" charset="0"/>
                <a:cs typeface="Tahoma" panose="020B0604030504040204" pitchFamily="34" charset="0"/>
              </a:rPr>
              <a:t>battery</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uses</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solid </a:t>
            </a:r>
            <a:r>
              <a:rPr sz="1400" b="1" spc="-37" dirty="0">
                <a:solidFill>
                  <a:schemeClr val="tx1"/>
                </a:solidFill>
                <a:latin typeface="Tahoma" panose="020B0604030504040204" pitchFamily="34" charset="0"/>
                <a:ea typeface="Tahoma" panose="020B0604030504040204" pitchFamily="34" charset="0"/>
                <a:cs typeface="Tahoma" panose="020B0604030504040204" pitchFamily="34" charset="0"/>
              </a:rPr>
              <a:t>electrodes</a:t>
            </a:r>
            <a:r>
              <a:rPr sz="1400" b="1" spc="-47"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26" dirty="0">
                <a:solidFill>
                  <a:schemeClr val="tx1"/>
                </a:solidFill>
                <a:latin typeface="Tahoma" panose="020B0604030504040204" pitchFamily="34" charset="0"/>
                <a:ea typeface="Tahoma" panose="020B0604030504040204" pitchFamily="34" charset="0"/>
                <a:cs typeface="Tahoma" panose="020B0604030504040204" pitchFamily="34" charset="0"/>
              </a:rPr>
              <a:t>&amp;</a:t>
            </a:r>
            <a:r>
              <a:rPr sz="1400" b="1" spc="-16"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solid</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chemeClr val="tx1"/>
                </a:solidFill>
                <a:latin typeface="Tahoma" panose="020B0604030504040204" pitchFamily="34" charset="0"/>
                <a:ea typeface="Tahoma" panose="020B0604030504040204" pitchFamily="34" charset="0"/>
                <a:cs typeface="Tahoma" panose="020B0604030504040204" pitchFamily="34" charset="0"/>
              </a:rPr>
              <a:t>state</a:t>
            </a:r>
            <a:r>
              <a:rPr sz="1400" b="1" spc="-6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electrolyte</a:t>
            </a:r>
            <a:r>
              <a:rPr lang="en-US"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sz="1400" b="1" dirty="0">
                <a:solidFill>
                  <a:schemeClr val="tx1"/>
                </a:solidFill>
                <a:latin typeface="Tahoma" panose="020B0604030504040204" pitchFamily="34" charset="0"/>
                <a:ea typeface="Tahoma" panose="020B0604030504040204" pitchFamily="34" charset="0"/>
                <a:cs typeface="Tahoma" panose="020B0604030504040204" pitchFamily="34" charset="0"/>
              </a:rPr>
              <a:t>onomer</a:t>
            </a:r>
            <a:r>
              <a:rPr sz="1400" b="1" spc="-6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chemeClr val="tx1"/>
                </a:solidFill>
                <a:latin typeface="Tahoma" panose="020B0604030504040204" pitchFamily="34" charset="0"/>
                <a:ea typeface="Tahoma" panose="020B0604030504040204" pitchFamily="34" charset="0"/>
                <a:cs typeface="Tahoma" panose="020B0604030504040204" pitchFamily="34" charset="0"/>
              </a:rPr>
              <a:t>with</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ceramic</a:t>
            </a:r>
            <a:r>
              <a:rPr sz="1400" b="1" spc="-5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partition, yielding</a:t>
            </a:r>
            <a:r>
              <a:rPr sz="1400" b="1" spc="-73"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chemeClr val="tx1"/>
                </a:solidFill>
                <a:latin typeface="Tahoma" panose="020B0604030504040204" pitchFamily="34" charset="0"/>
                <a:ea typeface="Tahoma" panose="020B0604030504040204" pitchFamily="34" charset="0"/>
                <a:cs typeface="Tahoma" panose="020B0604030504040204" pitchFamily="34" charset="0"/>
              </a:rPr>
              <a:t>proven</a:t>
            </a:r>
            <a:r>
              <a:rPr sz="1400" b="1" spc="-58"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chemeClr val="tx1"/>
                </a:solidFill>
                <a:latin typeface="Tahoma" panose="020B0604030504040204" pitchFamily="34" charset="0"/>
                <a:ea typeface="Tahoma" panose="020B0604030504040204" pitchFamily="34" charset="0"/>
                <a:cs typeface="Tahoma" panose="020B0604030504040204" pitchFamily="34" charset="0"/>
              </a:rPr>
              <a:t>results.</a:t>
            </a:r>
            <a:endParaRPr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1" y="0"/>
            <a:ext cx="13335000" cy="7772400"/>
          </a:xfrm>
          <a:prstGeom prst="rect">
            <a:avLst/>
          </a:prstGeom>
        </p:spPr>
      </p:pic>
      <p:sp>
        <p:nvSpPr>
          <p:cNvPr id="6" name="object 6"/>
          <p:cNvSpPr txBox="1"/>
          <p:nvPr/>
        </p:nvSpPr>
        <p:spPr>
          <a:xfrm>
            <a:off x="12488264" y="7275879"/>
            <a:ext cx="126683" cy="231666"/>
          </a:xfrm>
          <a:prstGeom prst="rect">
            <a:avLst/>
          </a:prstGeom>
        </p:spPr>
        <p:txBody>
          <a:bodyPr vert="horz" wrap="square" lIns="0" tIns="13335" rIns="0" bIns="0" rtlCol="0">
            <a:spAutoFit/>
          </a:bodyPr>
          <a:lstStyle/>
          <a:p>
            <a:pPr marL="13335">
              <a:spcBef>
                <a:spcPts val="105"/>
              </a:spcBef>
            </a:pPr>
            <a:r>
              <a:rPr lang="en-US" sz="1418" spc="-53" dirty="0">
                <a:solidFill>
                  <a:schemeClr val="bg1"/>
                </a:solidFill>
                <a:latin typeface="Trebuchet MS"/>
                <a:cs typeface="Trebuchet MS"/>
              </a:rPr>
              <a:t>6</a:t>
            </a:r>
            <a:endParaRPr sz="1418" dirty="0">
              <a:solidFill>
                <a:schemeClr val="bg1"/>
              </a:solidFill>
              <a:latin typeface="Trebuchet MS"/>
              <a:cs typeface="Trebuchet MS"/>
            </a:endParaRPr>
          </a:p>
        </p:txBody>
      </p:sp>
      <p:sp>
        <p:nvSpPr>
          <p:cNvPr id="7" name="object 7"/>
          <p:cNvSpPr txBox="1">
            <a:spLocks noGrp="1"/>
          </p:cNvSpPr>
          <p:nvPr>
            <p:ph type="title"/>
          </p:nvPr>
        </p:nvSpPr>
        <p:spPr>
          <a:xfrm>
            <a:off x="-304799" y="365760"/>
            <a:ext cx="13335000" cy="474041"/>
          </a:xfrm>
          <a:prstGeom prst="rect">
            <a:avLst/>
          </a:prstGeom>
        </p:spPr>
        <p:txBody>
          <a:bodyPr vert="horz" wrap="square" lIns="0" tIns="13335" rIns="0" bIns="0" rtlCol="0">
            <a:spAutoFit/>
          </a:bodyPr>
          <a:lstStyle/>
          <a:p>
            <a:pPr marL="13335" algn="ctr">
              <a:spcBef>
                <a:spcPts val="105"/>
              </a:spcBef>
            </a:pPr>
            <a:r>
              <a:rPr sz="2993" spc="-37" dirty="0">
                <a:solidFill>
                  <a:srgbClr val="FFFFFF"/>
                </a:solidFill>
              </a:rPr>
              <a:t>Solid</a:t>
            </a:r>
            <a:r>
              <a:rPr sz="2993" spc="-126" dirty="0">
                <a:solidFill>
                  <a:srgbClr val="FFFFFF"/>
                </a:solidFill>
              </a:rPr>
              <a:t> </a:t>
            </a:r>
            <a:r>
              <a:rPr sz="2993" spc="-73" dirty="0">
                <a:solidFill>
                  <a:srgbClr val="FFFFFF"/>
                </a:solidFill>
              </a:rPr>
              <a:t>State </a:t>
            </a:r>
            <a:r>
              <a:rPr sz="2993" spc="-79" dirty="0">
                <a:solidFill>
                  <a:srgbClr val="FFFFFF"/>
                </a:solidFill>
              </a:rPr>
              <a:t>Technology</a:t>
            </a:r>
            <a:r>
              <a:rPr sz="2993" spc="-68" dirty="0">
                <a:solidFill>
                  <a:srgbClr val="FFFFFF"/>
                </a:solidFill>
              </a:rPr>
              <a:t> </a:t>
            </a:r>
            <a:r>
              <a:rPr sz="2993" spc="-126" dirty="0">
                <a:solidFill>
                  <a:srgbClr val="FFFFFF"/>
                </a:solidFill>
              </a:rPr>
              <a:t>Competitive</a:t>
            </a:r>
            <a:r>
              <a:rPr sz="2993" spc="-73" dirty="0">
                <a:solidFill>
                  <a:srgbClr val="FFFFFF"/>
                </a:solidFill>
              </a:rPr>
              <a:t> </a:t>
            </a:r>
            <a:r>
              <a:rPr sz="2993" spc="-21" dirty="0">
                <a:solidFill>
                  <a:srgbClr val="FFFFFF"/>
                </a:solidFill>
              </a:rPr>
              <a:t>Advantage</a:t>
            </a:r>
            <a:endParaRPr sz="2993" dirty="0"/>
          </a:p>
        </p:txBody>
      </p:sp>
      <p:sp>
        <p:nvSpPr>
          <p:cNvPr id="4" name="Rectangle 3">
            <a:extLst>
              <a:ext uri="{FF2B5EF4-FFF2-40B4-BE49-F238E27FC236}">
                <a16:creationId xmlns:a16="http://schemas.microsoft.com/office/drawing/2014/main" id="{BACB9B74-4C95-5A67-83A7-C87B6318D485}"/>
              </a:ext>
            </a:extLst>
          </p:cNvPr>
          <p:cNvSpPr/>
          <p:nvPr/>
        </p:nvSpPr>
        <p:spPr>
          <a:xfrm>
            <a:off x="1550194" y="1002104"/>
            <a:ext cx="4311206" cy="1143000"/>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p:cNvSpPr txBox="1"/>
          <p:nvPr/>
        </p:nvSpPr>
        <p:spPr>
          <a:xfrm>
            <a:off x="1696352" y="952333"/>
            <a:ext cx="4311206" cy="1134445"/>
          </a:xfrm>
          <a:prstGeom prst="rect">
            <a:avLst/>
          </a:prstGeom>
          <a:noFill/>
        </p:spPr>
        <p:txBody>
          <a:bodyPr vert="horz" wrap="square" lIns="0" tIns="110014" rIns="0" bIns="0" rtlCol="0">
            <a:spAutoFit/>
          </a:bodyPr>
          <a:lstStyle/>
          <a:p>
            <a:pPr marL="102680">
              <a:spcBef>
                <a:spcPts val="866"/>
              </a:spcBef>
            </a:pP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Highest</a:t>
            </a:r>
            <a:r>
              <a:rPr sz="1400" b="1" spc="-6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Full</a:t>
            </a:r>
            <a:r>
              <a:rPr sz="1400" b="1"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Charge</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Cycles</a:t>
            </a:r>
            <a:r>
              <a:rPr sz="1400" b="1"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in</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World</a:t>
            </a:r>
            <a:endParaRPr sz="1400" dirty="0">
              <a:latin typeface="Tahoma" panose="020B0604030504040204" pitchFamily="34" charset="0"/>
              <a:ea typeface="Tahoma" panose="020B0604030504040204" pitchFamily="34" charset="0"/>
              <a:cs typeface="Tahoma" panose="020B0604030504040204" pitchFamily="34" charset="0"/>
            </a:endParaRPr>
          </a:p>
          <a:p>
            <a:pPr marL="102680" marR="676085">
              <a:lnSpc>
                <a:spcPts val="1418"/>
              </a:lnSpc>
              <a:spcBef>
                <a:spcPts val="662"/>
              </a:spcBef>
            </a:pPr>
            <a:r>
              <a:rPr sz="1400" spc="-21" dirty="0">
                <a:solidFill>
                  <a:srgbClr val="5A5A4B"/>
                </a:solidFill>
                <a:latin typeface="Tahoma" panose="020B0604030504040204" pitchFamily="34" charset="0"/>
                <a:ea typeface="Tahoma" panose="020B0604030504040204" pitchFamily="34" charset="0"/>
                <a:cs typeface="Tahoma" panose="020B0604030504040204" pitchFamily="34" charset="0"/>
              </a:rPr>
              <a:t>Our</a:t>
            </a:r>
            <a:r>
              <a:rPr sz="1400" spc="-9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3rd</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5A5A4B"/>
                </a:solidFill>
                <a:latin typeface="Tahoma" panose="020B0604030504040204" pitchFamily="34" charset="0"/>
                <a:ea typeface="Tahoma" panose="020B0604030504040204" pitchFamily="34" charset="0"/>
                <a:cs typeface="Tahoma" panose="020B0604030504040204" pitchFamily="34" charset="0"/>
              </a:rPr>
              <a:t>generation</a:t>
            </a:r>
            <a:r>
              <a:rPr sz="1400"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solid</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state</a:t>
            </a:r>
            <a:r>
              <a:rPr sz="1400" spc="-79"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stationary</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63" dirty="0">
                <a:solidFill>
                  <a:srgbClr val="5A5A4B"/>
                </a:solidFill>
                <a:latin typeface="Tahoma" panose="020B0604030504040204" pitchFamily="34" charset="0"/>
                <a:ea typeface="Tahoma" panose="020B0604030504040204" pitchFamily="34" charset="0"/>
                <a:cs typeface="Tahoma" panose="020B0604030504040204" pitchFamily="34" charset="0"/>
              </a:rPr>
              <a:t>ESS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technology provides</a:t>
            </a:r>
            <a:r>
              <a:rPr sz="1400"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11,000</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cycles</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of</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full</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charges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unlimited</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5A5A4B"/>
                </a:solidFill>
                <a:latin typeface="Tahoma" panose="020B0604030504040204" pitchFamily="34" charset="0"/>
                <a:ea typeface="Tahoma" panose="020B0604030504040204" pitchFamily="34" charset="0"/>
                <a:cs typeface="Tahoma" panose="020B0604030504040204" pitchFamily="34" charset="0"/>
              </a:rPr>
              <a:t>amount</a:t>
            </a:r>
            <a:r>
              <a:rPr sz="1400" b="1"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of</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shallow</a:t>
            </a:r>
            <a:r>
              <a:rPr sz="1400" b="1" spc="-1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charges.</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3EF5D2A9-0091-A868-A484-578482C2EF25}"/>
              </a:ext>
            </a:extLst>
          </p:cNvPr>
          <p:cNvSpPr/>
          <p:nvPr/>
        </p:nvSpPr>
        <p:spPr>
          <a:xfrm>
            <a:off x="6400818" y="1002104"/>
            <a:ext cx="4311206" cy="1143000"/>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3"/>
          <p:cNvSpPr txBox="1"/>
          <p:nvPr/>
        </p:nvSpPr>
        <p:spPr>
          <a:xfrm>
            <a:off x="6408403" y="1048552"/>
            <a:ext cx="4648182" cy="954909"/>
          </a:xfrm>
          <a:prstGeom prst="rect">
            <a:avLst/>
          </a:prstGeom>
          <a:noFill/>
        </p:spPr>
        <p:txBody>
          <a:bodyPr vert="horz" wrap="square" lIns="0" tIns="110014" rIns="0" bIns="0" rtlCol="0">
            <a:spAutoFit/>
          </a:bodyPr>
          <a:lstStyle/>
          <a:p>
            <a:pPr marL="170021">
              <a:spcBef>
                <a:spcPts val="866"/>
              </a:spcBef>
            </a:pP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Largest</a:t>
            </a:r>
            <a:r>
              <a:rPr sz="1400" b="1" spc="-6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Solid</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State</a:t>
            </a:r>
            <a:r>
              <a:rPr sz="1400" b="1"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68" dirty="0">
                <a:solidFill>
                  <a:srgbClr val="020202"/>
                </a:solidFill>
                <a:latin typeface="Tahoma" panose="020B0604030504040204" pitchFamily="34" charset="0"/>
                <a:ea typeface="Tahoma" panose="020B0604030504040204" pitchFamily="34" charset="0"/>
                <a:cs typeface="Tahoma" panose="020B0604030504040204" pitchFamily="34" charset="0"/>
              </a:rPr>
              <a:t>Cell</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32" dirty="0">
                <a:solidFill>
                  <a:srgbClr val="020202"/>
                </a:solidFill>
                <a:latin typeface="Tahoma" panose="020B0604030504040204" pitchFamily="34" charset="0"/>
                <a:ea typeface="Tahoma" panose="020B0604030504040204" pitchFamily="34" charset="0"/>
                <a:cs typeface="Tahoma" panose="020B0604030504040204" pitchFamily="34" charset="0"/>
              </a:rPr>
              <a:t>Capacities</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in</a:t>
            </a:r>
            <a:r>
              <a:rPr sz="1400" b="1"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b="1"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World</a:t>
            </a:r>
            <a:endParaRPr sz="1400" dirty="0">
              <a:latin typeface="Tahoma" panose="020B0604030504040204" pitchFamily="34" charset="0"/>
              <a:ea typeface="Tahoma" panose="020B0604030504040204" pitchFamily="34" charset="0"/>
              <a:cs typeface="Tahoma" panose="020B0604030504040204" pitchFamily="34" charset="0"/>
            </a:endParaRPr>
          </a:p>
          <a:p>
            <a:pPr marL="170021" marR="432721">
              <a:lnSpc>
                <a:spcPts val="1418"/>
              </a:lnSpc>
              <a:spcBef>
                <a:spcPts val="662"/>
              </a:spcBef>
            </a:pPr>
            <a:r>
              <a:rPr lang="en-US" sz="1400" spc="-37" dirty="0">
                <a:solidFill>
                  <a:srgbClr val="020202"/>
                </a:solidFill>
                <a:latin typeface="Tahoma" panose="020B0604030504040204" pitchFamily="34" charset="0"/>
                <a:ea typeface="Tahoma" panose="020B0604030504040204" pitchFamily="34" charset="0"/>
                <a:cs typeface="Tahoma" panose="020B0604030504040204" pitchFamily="34" charset="0"/>
              </a:rPr>
              <a:t>L</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arge</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solid</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state</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cell</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capacities</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lang="en-US" sz="1400" spc="-37" dirty="0">
                <a:solidFill>
                  <a:srgbClr val="020202"/>
                </a:solidFill>
                <a:latin typeface="Tahoma" panose="020B0604030504040204" pitchFamily="34" charset="0"/>
                <a:ea typeface="Tahoma" panose="020B0604030504040204" pitchFamily="34" charset="0"/>
                <a:cs typeface="Tahoma" panose="020B0604030504040204" pitchFamily="34" charset="0"/>
              </a:rPr>
              <a:t>available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in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89"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following</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conﬁgurations:</a:t>
            </a:r>
            <a:r>
              <a:rPr sz="1400" spc="-9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500Ah,</a:t>
            </a:r>
            <a:r>
              <a:rPr sz="1400" b="1"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750Ah,1000Ah,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1500Ah,</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2500Ah,</a:t>
            </a:r>
            <a:r>
              <a:rPr sz="1400" b="1"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020202"/>
                </a:solidFill>
                <a:latin typeface="Tahoma" panose="020B0604030504040204" pitchFamily="34" charset="0"/>
                <a:ea typeface="Tahoma" panose="020B0604030504040204" pitchFamily="34" charset="0"/>
                <a:cs typeface="Tahoma" panose="020B0604030504040204" pitchFamily="34" charset="0"/>
              </a:rPr>
              <a:t>and</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3000Ah.</a:t>
            </a:r>
            <a:endParaRPr sz="1400" dirty="0">
              <a:latin typeface="Tahoma" panose="020B0604030504040204" pitchFamily="34" charset="0"/>
              <a:ea typeface="Tahoma" panose="020B0604030504040204" pitchFamily="34" charset="0"/>
              <a:cs typeface="Tahoma" panose="020B0604030504040204" pitchFamily="34" charset="0"/>
            </a:endParaRPr>
          </a:p>
        </p:txBody>
      </p:sp>
      <p:grpSp>
        <p:nvGrpSpPr>
          <p:cNvPr id="9" name="object 9"/>
          <p:cNvGrpSpPr/>
          <p:nvPr/>
        </p:nvGrpSpPr>
        <p:grpSpPr>
          <a:xfrm>
            <a:off x="6400800" y="2407341"/>
            <a:ext cx="4311206" cy="1400842"/>
            <a:chOff x="6096017" y="2457446"/>
            <a:chExt cx="4105910" cy="1334135"/>
          </a:xfrm>
          <a:noFill/>
        </p:grpSpPr>
        <p:sp>
          <p:nvSpPr>
            <p:cNvPr id="10" name="object 10"/>
            <p:cNvSpPr/>
            <p:nvPr/>
          </p:nvSpPr>
          <p:spPr>
            <a:xfrm>
              <a:off x="6096017" y="2457446"/>
              <a:ext cx="4105910" cy="1334135"/>
            </a:xfrm>
            <a:custGeom>
              <a:avLst/>
              <a:gdLst/>
              <a:ahLst/>
              <a:cxnLst/>
              <a:rect l="l" t="t" r="r" b="b"/>
              <a:pathLst>
                <a:path w="4105909" h="1334135">
                  <a:moveTo>
                    <a:pt x="4105368" y="1333531"/>
                  </a:moveTo>
                  <a:lnTo>
                    <a:pt x="0" y="1333531"/>
                  </a:lnTo>
                  <a:lnTo>
                    <a:pt x="0" y="0"/>
                  </a:lnTo>
                  <a:lnTo>
                    <a:pt x="4105368" y="0"/>
                  </a:lnTo>
                  <a:lnTo>
                    <a:pt x="4105368" y="1333531"/>
                  </a:lnTo>
                  <a:close/>
                </a:path>
              </a:pathLst>
            </a:custGeom>
            <a:grpFill/>
          </p:spPr>
          <p:txBody>
            <a:bodyPr wrap="square" lIns="0" tIns="0" rIns="0" bIns="0" rtlCol="0"/>
            <a:lstStyle/>
            <a:p>
              <a:endParaRPr/>
            </a:p>
          </p:txBody>
        </p:sp>
        <p:pic>
          <p:nvPicPr>
            <p:cNvPr id="11" name="object 11"/>
            <p:cNvPicPr/>
            <p:nvPr/>
          </p:nvPicPr>
          <p:blipFill>
            <a:blip r:embed="rId3" cstate="print"/>
            <a:stretch>
              <a:fillRect/>
            </a:stretch>
          </p:blipFill>
          <p:spPr>
            <a:xfrm>
              <a:off x="8532081" y="3039698"/>
              <a:ext cx="146228" cy="124568"/>
            </a:xfrm>
            <a:prstGeom prst="rect">
              <a:avLst/>
            </a:prstGeom>
            <a:grpFill/>
          </p:spPr>
        </p:pic>
        <p:pic>
          <p:nvPicPr>
            <p:cNvPr id="12" name="object 12"/>
            <p:cNvPicPr/>
            <p:nvPr/>
          </p:nvPicPr>
          <p:blipFill>
            <a:blip r:embed="rId4" cstate="print"/>
            <a:stretch>
              <a:fillRect/>
            </a:stretch>
          </p:blipFill>
          <p:spPr>
            <a:xfrm>
              <a:off x="9675085" y="3039698"/>
              <a:ext cx="146228" cy="124568"/>
            </a:xfrm>
            <a:prstGeom prst="rect">
              <a:avLst/>
            </a:prstGeom>
            <a:grpFill/>
          </p:spPr>
        </p:pic>
      </p:grpSp>
      <p:sp>
        <p:nvSpPr>
          <p:cNvPr id="22" name="object 222">
            <a:extLst>
              <a:ext uri="{FF2B5EF4-FFF2-40B4-BE49-F238E27FC236}">
                <a16:creationId xmlns:a16="http://schemas.microsoft.com/office/drawing/2014/main" id="{CDE4715E-3418-8261-A0C3-D543BAFEAE40}"/>
              </a:ext>
            </a:extLst>
          </p:cNvPr>
          <p:cNvSpPr txBox="1">
            <a:spLocks/>
          </p:cNvSpPr>
          <p:nvPr/>
        </p:nvSpPr>
        <p:spPr>
          <a:xfrm>
            <a:off x="3886200" y="7173539"/>
            <a:ext cx="4045000" cy="341343"/>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bg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bg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support@AC2DCStorage.com</a:t>
            </a:r>
            <a:r>
              <a:rPr lang="en-US" sz="1050" u="sng" dirty="0">
                <a:solidFill>
                  <a:schemeClr val="bg1"/>
                </a:solidFill>
                <a:latin typeface="Arial" panose="020B0604020202020204" pitchFamily="34" charset="0"/>
                <a:ea typeface="Times New Roman" panose="02020603050405020304" pitchFamily="18" charset="0"/>
              </a:rPr>
              <a:t> </a:t>
            </a:r>
            <a:r>
              <a:rPr lang="en-US" sz="1050" b="1" dirty="0">
                <a:solidFill>
                  <a:schemeClr val="bg1"/>
                </a:solidFill>
                <a:latin typeface="Arial" panose="020B0604020202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www.AC2DCStorage.com</a:t>
            </a:r>
            <a:r>
              <a:rPr lang="en-US" sz="1050" b="1" dirty="0">
                <a:solidFill>
                  <a:schemeClr val="bg1"/>
                </a:solidFill>
                <a:latin typeface="Arial" panose="020B0604020202020204" pitchFamily="34" charset="0"/>
                <a:ea typeface="Times New Roman" panose="02020603050405020304" pitchFamily="18" charset="0"/>
              </a:rPr>
              <a:t> </a:t>
            </a:r>
          </a:p>
        </p:txBody>
      </p:sp>
      <p:sp>
        <p:nvSpPr>
          <p:cNvPr id="28" name="object 222">
            <a:extLst>
              <a:ext uri="{FF2B5EF4-FFF2-40B4-BE49-F238E27FC236}">
                <a16:creationId xmlns:a16="http://schemas.microsoft.com/office/drawing/2014/main" id="{A28B2E7E-959F-178A-8409-C94DFAF6612D}"/>
              </a:ext>
            </a:extLst>
          </p:cNvPr>
          <p:cNvSpPr txBox="1">
            <a:spLocks/>
          </p:cNvSpPr>
          <p:nvPr/>
        </p:nvSpPr>
        <p:spPr>
          <a:xfrm>
            <a:off x="553402" y="7360101"/>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bg1"/>
                </a:solidFill>
                <a:latin typeface="Arial" panose="020B0604020202020204" pitchFamily="34" charset="0"/>
                <a:ea typeface="Times New Roman" panose="02020603050405020304" pitchFamily="18" charset="0"/>
              </a:rPr>
              <a:t>v2024.11.14_05</a:t>
            </a:r>
            <a:endParaRPr lang="en-US" sz="840" b="1" dirty="0">
              <a:solidFill>
                <a:schemeClr val="bg1"/>
              </a:solidFill>
              <a:latin typeface="Arial" panose="020B0604020202020204" pitchFamily="34" charset="0"/>
              <a:ea typeface="Times New Roman" panose="02020603050405020304" pitchFamily="18" charset="0"/>
            </a:endParaRPr>
          </a:p>
        </p:txBody>
      </p:sp>
      <p:sp>
        <p:nvSpPr>
          <p:cNvPr id="21" name="Rectangle 20">
            <a:extLst>
              <a:ext uri="{FF2B5EF4-FFF2-40B4-BE49-F238E27FC236}">
                <a16:creationId xmlns:a16="http://schemas.microsoft.com/office/drawing/2014/main" id="{9EF98291-0916-AF04-E7F2-896C6FB4E89B}"/>
              </a:ext>
            </a:extLst>
          </p:cNvPr>
          <p:cNvSpPr/>
          <p:nvPr/>
        </p:nvSpPr>
        <p:spPr>
          <a:xfrm>
            <a:off x="6400818" y="2435234"/>
            <a:ext cx="4311206" cy="1143000"/>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56827B-335E-FB45-7547-B97FC1245643}"/>
              </a:ext>
            </a:extLst>
          </p:cNvPr>
          <p:cNvSpPr/>
          <p:nvPr/>
        </p:nvSpPr>
        <p:spPr>
          <a:xfrm>
            <a:off x="6400818" y="3851283"/>
            <a:ext cx="4311206" cy="1471974"/>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7"/>
          <p:cNvSpPr txBox="1"/>
          <p:nvPr/>
        </p:nvSpPr>
        <p:spPr>
          <a:xfrm>
            <a:off x="6400800" y="3917532"/>
            <a:ext cx="4724400" cy="1313982"/>
          </a:xfrm>
          <a:prstGeom prst="rect">
            <a:avLst/>
          </a:prstGeom>
          <a:noFill/>
        </p:spPr>
        <p:txBody>
          <a:bodyPr vert="horz" wrap="square" lIns="0" tIns="110014" rIns="0" bIns="0" rtlCol="0">
            <a:spAutoFit/>
          </a:bodyPr>
          <a:lstStyle/>
          <a:p>
            <a:pPr marL="170021">
              <a:spcBef>
                <a:spcPts val="866"/>
              </a:spcBef>
            </a:pPr>
            <a:r>
              <a:rPr sz="1400" b="1" spc="-63" dirty="0">
                <a:solidFill>
                  <a:srgbClr val="020202"/>
                </a:solidFill>
                <a:latin typeface="Tahoma" panose="020B0604030504040204" pitchFamily="34" charset="0"/>
                <a:ea typeface="Tahoma" panose="020B0604030504040204" pitchFamily="34" charset="0"/>
                <a:cs typeface="Tahoma" panose="020B0604030504040204" pitchFamily="34" charset="0"/>
              </a:rPr>
              <a:t>Battery</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Management</a:t>
            </a:r>
            <a:r>
              <a:rPr sz="1400" b="1"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System</a:t>
            </a:r>
            <a:r>
              <a:rPr sz="1400" b="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(BMS)</a:t>
            </a:r>
            <a:endParaRPr sz="1400" dirty="0">
              <a:latin typeface="Tahoma" panose="020B0604030504040204" pitchFamily="34" charset="0"/>
              <a:ea typeface="Tahoma" panose="020B0604030504040204" pitchFamily="34" charset="0"/>
              <a:cs typeface="Tahoma" panose="020B0604030504040204" pitchFamily="34" charset="0"/>
            </a:endParaRPr>
          </a:p>
          <a:p>
            <a:pPr marL="170021" marR="349377">
              <a:lnSpc>
                <a:spcPts val="1418"/>
              </a:lnSpc>
              <a:spcBef>
                <a:spcPts val="662"/>
              </a:spcBef>
            </a:pP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Our</a:t>
            </a:r>
            <a:r>
              <a:rPr sz="1400" spc="-84"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battery</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can</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be</a:t>
            </a:r>
            <a:r>
              <a:rPr sz="1400" spc="-6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controlled</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at</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7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cell</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level</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while</a:t>
            </a:r>
            <a:r>
              <a:rPr sz="1400" spc="-7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the competition</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can</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control</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only</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at</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6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system</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level.</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 The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battery</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can</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be</a:t>
            </a:r>
            <a:r>
              <a:rPr sz="1400" spc="-7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controlled </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either</a:t>
            </a:r>
            <a:r>
              <a:rPr sz="1400" spc="-84"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in</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parallel</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or</a:t>
            </a:r>
            <a:r>
              <a:rPr sz="1400" spc="-84"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series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conﬁguration.</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ability</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to</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manage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at</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cell</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level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increases</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safety,</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optimization</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and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eﬃciency.</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15" name="object 15"/>
          <p:cNvSpPr txBox="1"/>
          <p:nvPr/>
        </p:nvSpPr>
        <p:spPr>
          <a:xfrm>
            <a:off x="6400800" y="2407341"/>
            <a:ext cx="4191000" cy="985206"/>
          </a:xfrm>
          <a:prstGeom prst="rect">
            <a:avLst/>
          </a:prstGeom>
        </p:spPr>
        <p:txBody>
          <a:bodyPr vert="horz" wrap="square" lIns="0" tIns="140018" rIns="0" bIns="0" rtlCol="0">
            <a:spAutoFit/>
          </a:bodyPr>
          <a:lstStyle/>
          <a:p>
            <a:pPr marL="170021">
              <a:spcBef>
                <a:spcPts val="1103"/>
              </a:spcBef>
            </a:pP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Safety</a:t>
            </a:r>
            <a:endParaRPr sz="1400" dirty="0">
              <a:latin typeface="Tahoma" panose="020B0604030504040204" pitchFamily="34" charset="0"/>
              <a:ea typeface="Tahoma" panose="020B0604030504040204" pitchFamily="34" charset="0"/>
              <a:cs typeface="Tahoma" panose="020B0604030504040204" pitchFamily="34" charset="0"/>
            </a:endParaRPr>
          </a:p>
          <a:p>
            <a:pPr marL="170021" marR="550069" algn="just">
              <a:lnSpc>
                <a:spcPts val="1418"/>
              </a:lnSpc>
              <a:spcBef>
                <a:spcPts val="662"/>
              </a:spcBef>
            </a:pP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Non-</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ﬂammable,</a:t>
            </a:r>
            <a:r>
              <a:rPr sz="1400"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non-</a:t>
            </a:r>
            <a:r>
              <a:rPr sz="1400" spc="-73" dirty="0">
                <a:solidFill>
                  <a:srgbClr val="5A5A4B"/>
                </a:solidFill>
                <a:latin typeface="Tahoma" panose="020B0604030504040204" pitchFamily="34" charset="0"/>
                <a:ea typeface="Tahoma" panose="020B0604030504040204" pitchFamily="34" charset="0"/>
                <a:cs typeface="Tahoma" panose="020B0604030504040204" pitchFamily="34" charset="0"/>
              </a:rPr>
              <a:t>toxic,</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non-</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explosive.</a:t>
            </a:r>
            <a:r>
              <a:rPr sz="1400"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The </a:t>
            </a:r>
            <a:r>
              <a:rPr sz="1400" b="1" spc="-58" dirty="0">
                <a:solidFill>
                  <a:srgbClr val="5A5A4B"/>
                </a:solidFill>
                <a:latin typeface="Tahoma" panose="020B0604030504040204" pitchFamily="34" charset="0"/>
                <a:ea typeface="Tahoma" panose="020B0604030504040204" pitchFamily="34" charset="0"/>
                <a:cs typeface="Tahoma" panose="020B0604030504040204" pitchFamily="34" charset="0"/>
              </a:rPr>
              <a:t>temperature</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ranges</a:t>
            </a:r>
            <a:r>
              <a:rPr sz="1400" b="1"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32" dirty="0">
                <a:solidFill>
                  <a:srgbClr val="5A5A4B"/>
                </a:solidFill>
                <a:latin typeface="Tahoma" panose="020B0604030504040204" pitchFamily="34" charset="0"/>
                <a:ea typeface="Tahoma" panose="020B0604030504040204" pitchFamily="34" charset="0"/>
                <a:cs typeface="Tahoma" panose="020B0604030504040204" pitchFamily="34" charset="0"/>
              </a:rPr>
              <a:t>between</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-40</a:t>
            </a:r>
            <a:r>
              <a:rPr sz="1400" b="1" spc="30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40°F)</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5A5A4B"/>
                </a:solidFill>
                <a:latin typeface="Tahoma" panose="020B0604030504040204" pitchFamily="34" charset="0"/>
                <a:ea typeface="Tahoma" panose="020B0604030504040204" pitchFamily="34" charset="0"/>
                <a:cs typeface="Tahoma" panose="020B0604030504040204" pitchFamily="34" charset="0"/>
              </a:rPr>
              <a:t>70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(158°F).</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FE331B66-19B6-C929-0146-369FA83E3BD2}"/>
              </a:ext>
            </a:extLst>
          </p:cNvPr>
          <p:cNvSpPr/>
          <p:nvPr/>
        </p:nvSpPr>
        <p:spPr>
          <a:xfrm>
            <a:off x="1573038" y="2435234"/>
            <a:ext cx="4311206" cy="1143000"/>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C0AEC0E-5D90-7B99-DE81-A78297A988C8}"/>
              </a:ext>
            </a:extLst>
          </p:cNvPr>
          <p:cNvSpPr/>
          <p:nvPr/>
        </p:nvSpPr>
        <p:spPr>
          <a:xfrm>
            <a:off x="1573038" y="3851283"/>
            <a:ext cx="4311206" cy="1463810"/>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14"/>
          <p:cNvSpPr txBox="1"/>
          <p:nvPr/>
        </p:nvSpPr>
        <p:spPr>
          <a:xfrm>
            <a:off x="1550178" y="2503450"/>
            <a:ext cx="4088622" cy="872835"/>
          </a:xfrm>
          <a:prstGeom prst="rect">
            <a:avLst/>
          </a:prstGeom>
          <a:noFill/>
        </p:spPr>
        <p:txBody>
          <a:bodyPr vert="horz" wrap="square" lIns="0" tIns="110014" rIns="0" bIns="0" rtlCol="0">
            <a:spAutoFit/>
          </a:bodyPr>
          <a:lstStyle/>
          <a:p>
            <a:pPr marL="102680">
              <a:spcBef>
                <a:spcPts val="866"/>
              </a:spcBef>
            </a:pP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Recyclable</a:t>
            </a:r>
            <a:endParaRPr lang="en-US" sz="1400" b="1" dirty="0">
              <a:latin typeface="Tahoma" panose="020B0604030504040204" pitchFamily="34" charset="0"/>
              <a:ea typeface="Tahoma" panose="020B0604030504040204" pitchFamily="34" charset="0"/>
              <a:cs typeface="Tahoma" panose="020B0604030504040204" pitchFamily="34" charset="0"/>
            </a:endParaRPr>
          </a:p>
          <a:p>
            <a:pPr marL="102680">
              <a:spcBef>
                <a:spcPts val="866"/>
              </a:spcBef>
            </a:pPr>
            <a:r>
              <a:rPr lang="en-US" sz="1400" spc="-37" dirty="0">
                <a:solidFill>
                  <a:srgbClr val="5A5A4B"/>
                </a:solidFill>
                <a:latin typeface="Tahoma" panose="020B0604030504040204" pitchFamily="34" charset="0"/>
                <a:ea typeface="Tahoma" panose="020B0604030504040204" pitchFamily="34" charset="0"/>
                <a:cs typeface="Tahoma" panose="020B0604030504040204" pitchFamily="34" charset="0"/>
              </a:rPr>
              <a:t>B</a:t>
            </a:r>
            <a:r>
              <a:rPr sz="1400" spc="-37" dirty="0">
                <a:solidFill>
                  <a:srgbClr val="5A5A4B"/>
                </a:solidFill>
                <a:latin typeface="Tahoma" panose="020B0604030504040204" pitchFamily="34" charset="0"/>
                <a:ea typeface="Tahoma" panose="020B0604030504040204" pitchFamily="34" charset="0"/>
                <a:cs typeface="Tahoma" panose="020B0604030504040204" pitchFamily="34" charset="0"/>
              </a:rPr>
              <a:t>atteries</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5A5A4B"/>
                </a:solidFill>
                <a:latin typeface="Tahoma" panose="020B0604030504040204" pitchFamily="34" charset="0"/>
                <a:ea typeface="Tahoma" panose="020B0604030504040204" pitchFamily="34" charset="0"/>
                <a:cs typeface="Tahoma" panose="020B0604030504040204" pitchFamily="34" charset="0"/>
              </a:rPr>
              <a:t>are</a:t>
            </a:r>
            <a:r>
              <a:rPr sz="1400"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5A5A4B"/>
                </a:solidFill>
                <a:latin typeface="Tahoma" panose="020B0604030504040204" pitchFamily="34" charset="0"/>
                <a:ea typeface="Tahoma" panose="020B0604030504040204" pitchFamily="34" charset="0"/>
                <a:cs typeface="Tahoma" panose="020B0604030504040204" pitchFamily="34" charset="0"/>
              </a:rPr>
              <a:t>100%</a:t>
            </a:r>
            <a:r>
              <a:rPr sz="1400" b="1"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recyclable,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upcyclable</a:t>
            </a:r>
            <a:r>
              <a:rPr lang="en-US"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sz="1400" b="1"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5A5A4B"/>
                </a:solidFill>
                <a:latin typeface="Tahoma" panose="020B0604030504040204" pitchFamily="34" charset="0"/>
                <a:ea typeface="Tahoma" panose="020B0604030504040204" pitchFamily="34" charset="0"/>
                <a:cs typeface="Tahoma" panose="020B0604030504040204" pitchFamily="34" charset="0"/>
              </a:rPr>
              <a:t>sustainable.</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16" name="object 16"/>
          <p:cNvSpPr txBox="1"/>
          <p:nvPr/>
        </p:nvSpPr>
        <p:spPr>
          <a:xfrm>
            <a:off x="1550178" y="4095060"/>
            <a:ext cx="4469604" cy="954909"/>
          </a:xfrm>
          <a:prstGeom prst="rect">
            <a:avLst/>
          </a:prstGeom>
          <a:noFill/>
        </p:spPr>
        <p:txBody>
          <a:bodyPr vert="horz" wrap="square" lIns="0" tIns="110014" rIns="0" bIns="0" rtlCol="0">
            <a:spAutoFit/>
          </a:bodyPr>
          <a:lstStyle/>
          <a:p>
            <a:pPr marL="100013">
              <a:spcBef>
                <a:spcPts val="866"/>
              </a:spcBef>
            </a:pP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Highest</a:t>
            </a:r>
            <a:r>
              <a:rPr sz="1400" b="1" spc="-6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Full</a:t>
            </a:r>
            <a:r>
              <a:rPr sz="1400" b="1"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Charge</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Cycles</a:t>
            </a:r>
            <a:r>
              <a:rPr sz="1400" b="1"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in</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World</a:t>
            </a:r>
            <a:endParaRPr sz="1400" dirty="0">
              <a:latin typeface="Tahoma" panose="020B0604030504040204" pitchFamily="34" charset="0"/>
              <a:ea typeface="Tahoma" panose="020B0604030504040204" pitchFamily="34" charset="0"/>
              <a:cs typeface="Tahoma" panose="020B0604030504040204" pitchFamily="34" charset="0"/>
            </a:endParaRPr>
          </a:p>
          <a:p>
            <a:pPr marL="100013" marR="329375">
              <a:lnSpc>
                <a:spcPts val="1418"/>
              </a:lnSpc>
              <a:spcBef>
                <a:spcPts val="662"/>
              </a:spcBef>
            </a:pP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spc="-6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battery</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5A5A4B"/>
                </a:solidFill>
                <a:latin typeface="Tahoma" panose="020B0604030504040204" pitchFamily="34" charset="0"/>
                <a:ea typeface="Tahoma" panose="020B0604030504040204" pitchFamily="34" charset="0"/>
                <a:cs typeface="Tahoma" panose="020B0604030504040204" pitchFamily="34" charset="0"/>
              </a:rPr>
              <a:t>operates</a:t>
            </a:r>
            <a:r>
              <a:rPr sz="1400" spc="-4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at</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much</a:t>
            </a:r>
            <a:r>
              <a:rPr sz="1400" spc="-2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37" dirty="0">
                <a:solidFill>
                  <a:srgbClr val="5A5A4B"/>
                </a:solidFill>
                <a:latin typeface="Tahoma" panose="020B0604030504040204" pitchFamily="34" charset="0"/>
                <a:ea typeface="Tahoma" panose="020B0604030504040204" pitchFamily="34" charset="0"/>
                <a:cs typeface="Tahoma" panose="020B0604030504040204" pitchFamily="34" charset="0"/>
              </a:rPr>
              <a:t>wider</a:t>
            </a:r>
            <a:r>
              <a:rPr sz="1400" spc="-68"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temperature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ranges</a:t>
            </a:r>
            <a:r>
              <a:rPr lang="en-US" sz="1400"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than</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the</a:t>
            </a:r>
            <a:r>
              <a:rPr sz="1400" spc="-53"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competition</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42" dirty="0">
                <a:solidFill>
                  <a:srgbClr val="5A5A4B"/>
                </a:solidFill>
                <a:latin typeface="Tahoma" panose="020B0604030504040204" pitchFamily="34" charset="0"/>
                <a:ea typeface="Tahoma" panose="020B0604030504040204" pitchFamily="34" charset="0"/>
                <a:cs typeface="Tahoma" panose="020B0604030504040204" pitchFamily="34" charset="0"/>
              </a:rPr>
              <a:t>with</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5A5A4B"/>
                </a:solidFill>
                <a:latin typeface="Tahoma" panose="020B0604030504040204" pitchFamily="34" charset="0"/>
                <a:ea typeface="Tahoma" panose="020B0604030504040204" pitchFamily="34" charset="0"/>
                <a:cs typeface="Tahoma" panose="020B0604030504040204" pitchFamily="34" charset="0"/>
              </a:rPr>
              <a:t>excellent</a:t>
            </a:r>
            <a:r>
              <a:rPr sz="1400"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performance </a:t>
            </a:r>
            <a:r>
              <a:rPr sz="1400" spc="-26" dirty="0">
                <a:solidFill>
                  <a:srgbClr val="5A5A4B"/>
                </a:solidFill>
                <a:latin typeface="Tahoma" panose="020B0604030504040204" pitchFamily="34" charset="0"/>
                <a:ea typeface="Tahoma" panose="020B0604030504040204" pitchFamily="34" charset="0"/>
                <a:cs typeface="Tahoma" panose="020B0604030504040204" pitchFamily="34" charset="0"/>
              </a:rPr>
              <a:t>at</a:t>
            </a:r>
            <a:r>
              <a:rPr sz="1400" spc="-37"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low</a:t>
            </a:r>
            <a:r>
              <a:rPr sz="1400" spc="-32"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and</a:t>
            </a:r>
            <a:r>
              <a:rPr lang="en-US" sz="1400"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5A5A4B"/>
                </a:solidFill>
                <a:latin typeface="Tahoma" panose="020B0604030504040204" pitchFamily="34" charset="0"/>
                <a:ea typeface="Tahoma" panose="020B0604030504040204" pitchFamily="34" charset="0"/>
                <a:cs typeface="Tahoma" panose="020B0604030504040204" pitchFamily="34" charset="0"/>
              </a:rPr>
              <a:t>high</a:t>
            </a:r>
            <a:r>
              <a:rPr sz="1400" spc="-5" dirty="0">
                <a:solidFill>
                  <a:srgbClr val="5A5A4B"/>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5A5A4B"/>
                </a:solidFill>
                <a:latin typeface="Tahoma" panose="020B0604030504040204" pitchFamily="34" charset="0"/>
                <a:ea typeface="Tahoma" panose="020B0604030504040204" pitchFamily="34" charset="0"/>
                <a:cs typeface="Tahoma" panose="020B0604030504040204" pitchFamily="34" charset="0"/>
              </a:rPr>
              <a:t>temperatures.</a:t>
            </a:r>
            <a:endParaRPr sz="1400"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descr="A green and black logo&#10;&#10;Description automatically generated">
            <a:extLst>
              <a:ext uri="{FF2B5EF4-FFF2-40B4-BE49-F238E27FC236}">
                <a16:creationId xmlns:a16="http://schemas.microsoft.com/office/drawing/2014/main" id="{20D9CD23-2A27-872A-A870-F002190D49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10" y="168622"/>
            <a:ext cx="726271" cy="709645"/>
          </a:xfrm>
          <a:prstGeom prst="rect">
            <a:avLst/>
          </a:prstGeom>
        </p:spPr>
      </p:pic>
      <p:sp>
        <p:nvSpPr>
          <p:cNvPr id="33" name="Rectangle 32">
            <a:extLst>
              <a:ext uri="{FF2B5EF4-FFF2-40B4-BE49-F238E27FC236}">
                <a16:creationId xmlns:a16="http://schemas.microsoft.com/office/drawing/2014/main" id="{F18014DD-D90D-5DDC-3A94-8C2FD0C5A9A7}"/>
              </a:ext>
            </a:extLst>
          </p:cNvPr>
          <p:cNvSpPr/>
          <p:nvPr/>
        </p:nvSpPr>
        <p:spPr>
          <a:xfrm>
            <a:off x="6400818" y="5491246"/>
            <a:ext cx="4311206" cy="1471974"/>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D694D8-AAA9-AC2D-A66D-E7C80F264EDB}"/>
              </a:ext>
            </a:extLst>
          </p:cNvPr>
          <p:cNvSpPr/>
          <p:nvPr/>
        </p:nvSpPr>
        <p:spPr>
          <a:xfrm>
            <a:off x="1573038" y="5491246"/>
            <a:ext cx="4311206" cy="1463810"/>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9"/>
          <p:cNvSpPr txBox="1"/>
          <p:nvPr/>
        </p:nvSpPr>
        <p:spPr>
          <a:xfrm>
            <a:off x="6400799" y="5572611"/>
            <a:ext cx="4724399" cy="1124347"/>
          </a:xfrm>
          <a:prstGeom prst="rect">
            <a:avLst/>
          </a:prstGeom>
          <a:noFill/>
        </p:spPr>
        <p:txBody>
          <a:bodyPr vert="horz" wrap="square" lIns="0" tIns="100013" rIns="0" bIns="0" rtlCol="0">
            <a:spAutoFit/>
          </a:bodyPr>
          <a:lstStyle/>
          <a:p>
            <a:pPr marL="170021">
              <a:spcBef>
                <a:spcPts val="788"/>
              </a:spcBef>
            </a:pPr>
            <a:r>
              <a:rPr sz="1400" b="1" spc="-58" dirty="0">
                <a:solidFill>
                  <a:srgbClr val="020202"/>
                </a:solidFill>
                <a:latin typeface="Tahoma" panose="020B0604030504040204" pitchFamily="34" charset="0"/>
                <a:ea typeface="Tahoma" panose="020B0604030504040204" pitchFamily="34" charset="0"/>
                <a:cs typeface="Tahoma" panose="020B0604030504040204" pitchFamily="34" charset="0"/>
              </a:rPr>
              <a:t>Lower</a:t>
            </a:r>
            <a:r>
              <a:rPr sz="1400" b="1"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95" dirty="0">
                <a:solidFill>
                  <a:srgbClr val="020202"/>
                </a:solidFill>
                <a:latin typeface="Tahoma" panose="020B0604030504040204" pitchFamily="34" charset="0"/>
                <a:ea typeface="Tahoma" panose="020B0604030504040204" pitchFamily="34" charset="0"/>
                <a:cs typeface="Tahoma" panose="020B0604030504040204" pitchFamily="34" charset="0"/>
              </a:rPr>
              <a:t>Total</a:t>
            </a:r>
            <a:r>
              <a:rPr sz="1400" b="1"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63" dirty="0">
                <a:solidFill>
                  <a:srgbClr val="020202"/>
                </a:solidFill>
                <a:latin typeface="Tahoma" panose="020B0604030504040204" pitchFamily="34" charset="0"/>
                <a:ea typeface="Tahoma" panose="020B0604030504040204" pitchFamily="34" charset="0"/>
                <a:cs typeface="Tahoma" panose="020B0604030504040204" pitchFamily="34" charset="0"/>
              </a:rPr>
              <a:t>Cost</a:t>
            </a:r>
            <a:r>
              <a:rPr sz="1400" b="1"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dirty="0">
                <a:solidFill>
                  <a:srgbClr val="020202"/>
                </a:solidFill>
                <a:latin typeface="Tahoma" panose="020B0604030504040204" pitchFamily="34" charset="0"/>
                <a:ea typeface="Tahoma" panose="020B0604030504040204" pitchFamily="34" charset="0"/>
                <a:cs typeface="Tahoma" panose="020B0604030504040204" pitchFamily="34" charset="0"/>
              </a:rPr>
              <a:t>of</a:t>
            </a:r>
            <a:r>
              <a:rPr sz="1400" b="1"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Ownership</a:t>
            </a:r>
            <a:endParaRPr sz="1400" dirty="0">
              <a:latin typeface="Tahoma" panose="020B0604030504040204" pitchFamily="34" charset="0"/>
              <a:ea typeface="Tahoma" panose="020B0604030504040204" pitchFamily="34" charset="0"/>
              <a:cs typeface="Tahoma" panose="020B0604030504040204" pitchFamily="34" charset="0"/>
            </a:endParaRPr>
          </a:p>
          <a:p>
            <a:pPr marL="170021" marR="553403">
              <a:lnSpc>
                <a:spcPts val="1418"/>
              </a:lnSpc>
              <a:spcBef>
                <a:spcPts val="662"/>
              </a:spcBef>
            </a:pP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Our</a:t>
            </a:r>
            <a:r>
              <a:rPr sz="1400" spc="-6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solid</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state</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battery’s</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cycle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life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is</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guaranteed</a:t>
            </a:r>
            <a:r>
              <a:rPr sz="1400" b="1"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26" dirty="0">
                <a:solidFill>
                  <a:srgbClr val="020202"/>
                </a:solidFill>
                <a:latin typeface="Tahoma" panose="020B0604030504040204" pitchFamily="34" charset="0"/>
                <a:ea typeface="Tahoma" panose="020B0604030504040204" pitchFamily="34" charset="0"/>
                <a:cs typeface="Tahoma" panose="020B0604030504040204" pitchFamily="34" charset="0"/>
              </a:rPr>
              <a:t>for </a:t>
            </a:r>
            <a:r>
              <a:rPr sz="1400" b="1" dirty="0">
                <a:solidFill>
                  <a:srgbClr val="020202"/>
                </a:solidFill>
                <a:latin typeface="Tahoma" panose="020B0604030504040204" pitchFamily="34" charset="0"/>
                <a:ea typeface="Tahoma" panose="020B0604030504040204" pitchFamily="34" charset="0"/>
                <a:cs typeface="Tahoma" panose="020B0604030504040204" pitchFamily="34" charset="0"/>
              </a:rPr>
              <a:t>25</a:t>
            </a:r>
            <a:r>
              <a:rPr sz="1400" b="1"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42" dirty="0">
                <a:solidFill>
                  <a:srgbClr val="020202"/>
                </a:solidFill>
                <a:latin typeface="Tahoma" panose="020B0604030504040204" pitchFamily="34" charset="0"/>
                <a:ea typeface="Tahoma" panose="020B0604030504040204" pitchFamily="34" charset="0"/>
                <a:cs typeface="Tahoma" panose="020B0604030504040204" pitchFamily="34" charset="0"/>
              </a:rPr>
              <a:t>years</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design</a:t>
            </a:r>
            <a:r>
              <a:rPr sz="1400"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life</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is</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30</a:t>
            </a:r>
            <a:r>
              <a:rPr sz="1400"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to</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35</a:t>
            </a:r>
            <a:r>
              <a:rPr sz="1400"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years</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and</a:t>
            </a:r>
            <a:r>
              <a:rPr sz="1400"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the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annual</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charge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retention</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rate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is</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more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than</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96%,</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far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exceeding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world’s</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current</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capability.</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object 18"/>
          <p:cNvSpPr txBox="1"/>
          <p:nvPr/>
        </p:nvSpPr>
        <p:spPr>
          <a:xfrm>
            <a:off x="1550178" y="5481441"/>
            <a:ext cx="4311206" cy="1483419"/>
          </a:xfrm>
          <a:prstGeom prst="rect">
            <a:avLst/>
          </a:prstGeom>
          <a:noFill/>
        </p:spPr>
        <p:txBody>
          <a:bodyPr vert="horz" wrap="square" lIns="0" tIns="100013" rIns="0" bIns="0" rtlCol="0">
            <a:spAutoFit/>
          </a:bodyPr>
          <a:lstStyle/>
          <a:p>
            <a:pPr marL="170021">
              <a:spcBef>
                <a:spcPts val="788"/>
              </a:spcBef>
            </a:pPr>
            <a:r>
              <a:rPr sz="1400" b="1" spc="-63" dirty="0">
                <a:solidFill>
                  <a:srgbClr val="020202"/>
                </a:solidFill>
                <a:latin typeface="Tahoma" panose="020B0604030504040204" pitchFamily="34" charset="0"/>
                <a:ea typeface="Tahoma" panose="020B0604030504040204" pitchFamily="34" charset="0"/>
                <a:cs typeface="Tahoma" panose="020B0604030504040204" pitchFamily="34" charset="0"/>
              </a:rPr>
              <a:t>High</a:t>
            </a:r>
            <a:r>
              <a:rPr sz="1400" b="1"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37" dirty="0">
                <a:solidFill>
                  <a:srgbClr val="020202"/>
                </a:solidFill>
                <a:latin typeface="Tahoma" panose="020B0604030504040204" pitchFamily="34" charset="0"/>
                <a:ea typeface="Tahoma" panose="020B0604030504040204" pitchFamily="34" charset="0"/>
                <a:cs typeface="Tahoma" panose="020B0604030504040204" pitchFamily="34" charset="0"/>
              </a:rPr>
              <a:t>Full</a:t>
            </a:r>
            <a:r>
              <a:rPr sz="1400" b="1"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53" dirty="0">
                <a:solidFill>
                  <a:srgbClr val="020202"/>
                </a:solidFill>
                <a:latin typeface="Tahoma" panose="020B0604030504040204" pitchFamily="34" charset="0"/>
                <a:ea typeface="Tahoma" panose="020B0604030504040204" pitchFamily="34" charset="0"/>
                <a:cs typeface="Tahoma" panose="020B0604030504040204" pitchFamily="34" charset="0"/>
              </a:rPr>
              <a:t>Charge</a:t>
            </a:r>
            <a:r>
              <a:rPr sz="1400" b="1"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b="1" spc="-11" dirty="0">
                <a:solidFill>
                  <a:srgbClr val="020202"/>
                </a:solidFill>
                <a:latin typeface="Tahoma" panose="020B0604030504040204" pitchFamily="34" charset="0"/>
                <a:ea typeface="Tahoma" panose="020B0604030504040204" pitchFamily="34" charset="0"/>
                <a:cs typeface="Tahoma" panose="020B0604030504040204" pitchFamily="34" charset="0"/>
              </a:rPr>
              <a:t>Cycles</a:t>
            </a:r>
            <a:endParaRPr sz="1400" dirty="0">
              <a:latin typeface="Tahoma" panose="020B0604030504040204" pitchFamily="34" charset="0"/>
              <a:ea typeface="Tahoma" panose="020B0604030504040204" pitchFamily="34" charset="0"/>
              <a:cs typeface="Tahoma" panose="020B0604030504040204" pitchFamily="34" charset="0"/>
            </a:endParaRPr>
          </a:p>
          <a:p>
            <a:pPr marL="170021" marR="188690">
              <a:lnSpc>
                <a:spcPts val="1418"/>
              </a:lnSpc>
              <a:spcBef>
                <a:spcPts val="662"/>
              </a:spcBef>
            </a:pP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Our</a:t>
            </a:r>
            <a:r>
              <a:rPr sz="1400" spc="-7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energy</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 storage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solutions</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do</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not</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 require</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cooling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systems.</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There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is</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no</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thermal</a:t>
            </a:r>
            <a:r>
              <a:rPr sz="1400" spc="5"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runoff,</a:t>
            </a:r>
            <a:r>
              <a:rPr sz="1400" spc="-3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extending</a:t>
            </a:r>
            <a:r>
              <a:rPr sz="1400" spc="-1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life</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of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84"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battery</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and</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reducing</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total</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operational</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costs.</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The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core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does</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not</a:t>
            </a:r>
            <a:r>
              <a:rPr sz="1400" spc="-5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68" dirty="0">
                <a:solidFill>
                  <a:srgbClr val="020202"/>
                </a:solidFill>
                <a:latin typeface="Tahoma" panose="020B0604030504040204" pitchFamily="34" charset="0"/>
                <a:ea typeface="Tahoma" panose="020B0604030504040204" pitchFamily="34" charset="0"/>
                <a:cs typeface="Tahoma" panose="020B0604030504040204" pitchFamily="34" charset="0"/>
              </a:rPr>
              <a:t>heat,</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increasing</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7" dirty="0">
                <a:solidFill>
                  <a:srgbClr val="020202"/>
                </a:solidFill>
                <a:latin typeface="Tahoma" panose="020B0604030504040204" pitchFamily="34" charset="0"/>
                <a:ea typeface="Tahoma" panose="020B0604030504040204" pitchFamily="34" charset="0"/>
                <a:cs typeface="Tahoma" panose="020B0604030504040204" pitchFamily="34" charset="0"/>
              </a:rPr>
              <a:t>safety.</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The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core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is</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in</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 the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solid</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42" dirty="0">
                <a:solidFill>
                  <a:srgbClr val="020202"/>
                </a:solidFill>
                <a:latin typeface="Tahoma" panose="020B0604030504040204" pitchFamily="34" charset="0"/>
                <a:ea typeface="Tahoma" panose="020B0604030504040204" pitchFamily="34" charset="0"/>
                <a:cs typeface="Tahoma" panose="020B0604030504040204" pitchFamily="34" charset="0"/>
              </a:rPr>
              <a:t>structure</a:t>
            </a:r>
            <a:r>
              <a:rPr sz="1400" spc="-58"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resulting</a:t>
            </a:r>
            <a:r>
              <a:rPr sz="1400" spc="-26"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in</a:t>
            </a:r>
            <a:r>
              <a:rPr sz="1400" spc="-21"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no</a:t>
            </a:r>
            <a:r>
              <a:rPr sz="1400" spc="-32"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dirty="0">
                <a:solidFill>
                  <a:srgbClr val="020202"/>
                </a:solidFill>
                <a:latin typeface="Tahoma" panose="020B0604030504040204" pitchFamily="34" charset="0"/>
                <a:ea typeface="Tahoma" panose="020B0604030504040204" pitchFamily="34" charset="0"/>
                <a:cs typeface="Tahoma" panose="020B0604030504040204" pitchFamily="34" charset="0"/>
              </a:rPr>
              <a:t>leakage</a:t>
            </a:r>
            <a:r>
              <a:rPr sz="1400" spc="-63" dirty="0">
                <a:solidFill>
                  <a:srgbClr val="020202"/>
                </a:solidFill>
                <a:latin typeface="Tahoma" panose="020B0604030504040204" pitchFamily="34" charset="0"/>
                <a:ea typeface="Tahoma" panose="020B0604030504040204" pitchFamily="34" charset="0"/>
                <a:cs typeface="Tahoma" panose="020B0604030504040204" pitchFamily="34" charset="0"/>
              </a:rPr>
              <a:t> </a:t>
            </a:r>
            <a:r>
              <a:rPr sz="1400" spc="-11" dirty="0">
                <a:solidFill>
                  <a:srgbClr val="020202"/>
                </a:solidFill>
                <a:latin typeface="Tahoma" panose="020B0604030504040204" pitchFamily="34" charset="0"/>
                <a:ea typeface="Tahoma" panose="020B0604030504040204" pitchFamily="34" charset="0"/>
                <a:cs typeface="Tahoma" panose="020B0604030504040204" pitchFamily="34" charset="0"/>
              </a:rPr>
              <a:t>combustion.</a:t>
            </a:r>
            <a:endParaRPr sz="1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0F4F35-589A-06E3-BFC9-D1B64FDD2448}"/>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a:spLocks noGrp="1"/>
          </p:cNvSpPr>
          <p:nvPr>
            <p:ph type="sldNum" sz="quarter" idx="7"/>
          </p:nvPr>
        </p:nvSpPr>
        <p:spPr>
          <a:xfrm>
            <a:off x="12361516" y="7252484"/>
            <a:ext cx="295410" cy="218136"/>
          </a:xfrm>
          <a:prstGeom prst="rect">
            <a:avLst/>
          </a:prstGeom>
        </p:spPr>
        <p:txBody>
          <a:bodyPr vert="horz" wrap="square" lIns="0" tIns="0" rIns="0" bIns="0" rtlCol="0">
            <a:spAutoFit/>
          </a:bodyPr>
          <a:lstStyle/>
          <a:p>
            <a:pPr marL="40005"/>
            <a:r>
              <a:rPr lang="en-US" spc="-26" dirty="0"/>
              <a:t>7</a:t>
            </a:r>
            <a:endParaRPr spc="-26" dirty="0"/>
          </a:p>
        </p:txBody>
      </p:sp>
      <p:graphicFrame>
        <p:nvGraphicFramePr>
          <p:cNvPr id="3" name="object 3"/>
          <p:cNvGraphicFramePr>
            <a:graphicFrameLocks noGrp="1"/>
          </p:cNvGraphicFramePr>
          <p:nvPr>
            <p:extLst>
              <p:ext uri="{D42A27DB-BD31-4B8C-83A1-F6EECF244321}">
                <p14:modId xmlns:p14="http://schemas.microsoft.com/office/powerpoint/2010/main" val="4108055327"/>
              </p:ext>
            </p:extLst>
          </p:nvPr>
        </p:nvGraphicFramePr>
        <p:xfrm>
          <a:off x="780095" y="1209220"/>
          <a:ext cx="11072051" cy="5678711"/>
        </p:xfrm>
        <a:graphic>
          <a:graphicData uri="http://schemas.openxmlformats.org/drawingml/2006/table">
            <a:tbl>
              <a:tblPr firstRow="1" bandRow="1">
                <a:tableStyleId>{2D5ABB26-0587-4C30-8999-92F81FD0307C}</a:tableStyleId>
              </a:tblPr>
              <a:tblGrid>
                <a:gridCol w="4001167">
                  <a:extLst>
                    <a:ext uri="{9D8B030D-6E8A-4147-A177-3AD203B41FA5}">
                      <a16:colId xmlns:a16="http://schemas.microsoft.com/office/drawing/2014/main" val="20000"/>
                    </a:ext>
                  </a:extLst>
                </a:gridCol>
                <a:gridCol w="7070884">
                  <a:extLst>
                    <a:ext uri="{9D8B030D-6E8A-4147-A177-3AD203B41FA5}">
                      <a16:colId xmlns:a16="http://schemas.microsoft.com/office/drawing/2014/main" val="20001"/>
                    </a:ext>
                  </a:extLst>
                </a:gridCol>
              </a:tblGrid>
              <a:tr h="432721">
                <a:tc gridSpan="2">
                  <a:txBody>
                    <a:bodyPr/>
                    <a:lstStyle/>
                    <a:p>
                      <a:pPr marL="87630" algn="ctr">
                        <a:lnSpc>
                          <a:spcPct val="100000"/>
                        </a:lnSpc>
                        <a:spcBef>
                          <a:spcPts val="850"/>
                        </a:spcBef>
                      </a:pPr>
                      <a:r>
                        <a:rPr sz="1200" b="1" spc="-45" dirty="0">
                          <a:solidFill>
                            <a:srgbClr val="FFFFFF"/>
                          </a:solidFill>
                          <a:latin typeface="Gill Sans MT"/>
                          <a:cs typeface="Gill Sans MT"/>
                        </a:rPr>
                        <a:t>Amptricity</a:t>
                      </a:r>
                      <a:r>
                        <a:rPr sz="1200" b="1" spc="-30" dirty="0">
                          <a:solidFill>
                            <a:srgbClr val="FFFFFF"/>
                          </a:solidFill>
                          <a:latin typeface="Gill Sans MT"/>
                          <a:cs typeface="Gill Sans MT"/>
                        </a:rPr>
                        <a:t> </a:t>
                      </a:r>
                      <a:r>
                        <a:rPr sz="1200" b="1" spc="-35" dirty="0">
                          <a:solidFill>
                            <a:srgbClr val="FFFFFF"/>
                          </a:solidFill>
                          <a:latin typeface="Gill Sans MT"/>
                          <a:cs typeface="Gill Sans MT"/>
                        </a:rPr>
                        <a:t>Battery</a:t>
                      </a:r>
                      <a:r>
                        <a:rPr sz="1200" b="1" spc="-25" dirty="0">
                          <a:solidFill>
                            <a:srgbClr val="FFFFFF"/>
                          </a:solidFill>
                          <a:latin typeface="Gill Sans MT"/>
                          <a:cs typeface="Gill Sans MT"/>
                        </a:rPr>
                        <a:t> </a:t>
                      </a:r>
                      <a:r>
                        <a:rPr sz="1200" b="1" spc="-10" dirty="0">
                          <a:solidFill>
                            <a:srgbClr val="FFFFFF"/>
                          </a:solidFill>
                          <a:latin typeface="Gill Sans MT"/>
                          <a:cs typeface="Gill Sans MT"/>
                        </a:rPr>
                        <a:t>Classiﬁcation</a:t>
                      </a:r>
                      <a:endParaRPr sz="1200" dirty="0">
                        <a:latin typeface="Gill Sans MT"/>
                        <a:cs typeface="Gill Sans MT"/>
                      </a:endParaRPr>
                    </a:p>
                  </a:txBody>
                  <a:tcPr marL="0" marR="0" marT="113348" marB="0">
                    <a:lnB w="6350">
                      <a:solidFill>
                        <a:srgbClr val="020202"/>
                      </a:solidFill>
                      <a:prstDash val="solid"/>
                    </a:lnB>
                    <a:solidFill>
                      <a:srgbClr val="22A1D0"/>
                    </a:solidFill>
                  </a:tcPr>
                </a:tc>
                <a:tc hMerge="1">
                  <a:txBody>
                    <a:bodyPr/>
                    <a:lstStyle/>
                    <a:p>
                      <a:endParaRPr/>
                    </a:p>
                  </a:txBody>
                  <a:tcPr marL="0" marR="0" marT="0" marB="0"/>
                </a:tc>
                <a:extLst>
                  <a:ext uri="{0D108BD9-81ED-4DB2-BD59-A6C34878D82A}">
                    <a16:rowId xmlns:a16="http://schemas.microsoft.com/office/drawing/2014/main" val="10000"/>
                  </a:ext>
                </a:extLst>
              </a:tr>
              <a:tr h="582073">
                <a:tc>
                  <a:txBody>
                    <a:bodyPr/>
                    <a:lstStyle/>
                    <a:p>
                      <a:pPr>
                        <a:lnSpc>
                          <a:spcPct val="100000"/>
                        </a:lnSpc>
                        <a:spcBef>
                          <a:spcPts val="160"/>
                        </a:spcBef>
                      </a:pPr>
                      <a:endParaRPr sz="1200">
                        <a:latin typeface="Times New Roman"/>
                        <a:cs typeface="Times New Roman"/>
                      </a:endParaRPr>
                    </a:p>
                    <a:p>
                      <a:pPr marL="190500">
                        <a:lnSpc>
                          <a:spcPct val="100000"/>
                        </a:lnSpc>
                        <a:spcBef>
                          <a:spcPts val="5"/>
                        </a:spcBef>
                      </a:pPr>
                      <a:r>
                        <a:rPr sz="1200" b="1" dirty="0">
                          <a:solidFill>
                            <a:srgbClr val="020202"/>
                          </a:solidFill>
                          <a:latin typeface="Gill Sans MT"/>
                          <a:cs typeface="Gill Sans MT"/>
                        </a:rPr>
                        <a:t>Speciﬁc</a:t>
                      </a:r>
                      <a:r>
                        <a:rPr sz="1200" b="1" spc="45" dirty="0">
                          <a:solidFill>
                            <a:srgbClr val="020202"/>
                          </a:solidFill>
                          <a:latin typeface="Gill Sans MT"/>
                          <a:cs typeface="Gill Sans MT"/>
                        </a:rPr>
                        <a:t> </a:t>
                      </a:r>
                      <a:r>
                        <a:rPr sz="1200" b="1" spc="-10" dirty="0">
                          <a:solidFill>
                            <a:srgbClr val="020202"/>
                          </a:solidFill>
                          <a:latin typeface="Gill Sans MT"/>
                          <a:cs typeface="Gill Sans MT"/>
                        </a:rPr>
                        <a:t>Energy</a:t>
                      </a:r>
                      <a:endParaRPr sz="1200">
                        <a:latin typeface="Gill Sans MT"/>
                        <a:cs typeface="Gill Sans MT"/>
                      </a:endParaRPr>
                    </a:p>
                  </a:txBody>
                  <a:tcPr marL="0" marR="0" marT="21336" marB="0">
                    <a:lnT w="6350">
                      <a:solidFill>
                        <a:srgbClr val="020202"/>
                      </a:solidFill>
                      <a:prstDash val="solid"/>
                    </a:lnT>
                    <a:solidFill>
                      <a:srgbClr val="020202">
                        <a:alpha val="5099"/>
                      </a:srgbClr>
                    </a:solidFill>
                  </a:tcPr>
                </a:tc>
                <a:tc>
                  <a:txBody>
                    <a:bodyPr/>
                    <a:lstStyle/>
                    <a:p>
                      <a:pPr marL="266700" indent="-86360">
                        <a:lnSpc>
                          <a:spcPts val="1260"/>
                        </a:lnSpc>
                        <a:spcBef>
                          <a:spcPts val="229"/>
                        </a:spcBef>
                        <a:buChar char="•"/>
                        <a:tabLst>
                          <a:tab pos="266700" algn="l"/>
                        </a:tabLst>
                      </a:pPr>
                      <a:r>
                        <a:rPr sz="1200" spc="-20" dirty="0">
                          <a:solidFill>
                            <a:srgbClr val="020202"/>
                          </a:solidFill>
                          <a:latin typeface="Trebuchet MS"/>
                          <a:cs typeface="Trebuchet MS"/>
                        </a:rPr>
                        <a:t>210-</a:t>
                      </a:r>
                      <a:r>
                        <a:rPr sz="1200" dirty="0">
                          <a:solidFill>
                            <a:srgbClr val="020202"/>
                          </a:solidFill>
                          <a:latin typeface="Trebuchet MS"/>
                          <a:cs typeface="Trebuchet MS"/>
                        </a:rPr>
                        <a:t>280</a:t>
                      </a:r>
                      <a:r>
                        <a:rPr sz="1200" spc="-40" dirty="0">
                          <a:solidFill>
                            <a:srgbClr val="020202"/>
                          </a:solidFill>
                          <a:latin typeface="Trebuchet MS"/>
                          <a:cs typeface="Trebuchet MS"/>
                        </a:rPr>
                        <a:t> </a:t>
                      </a:r>
                      <a:r>
                        <a:rPr sz="1200" spc="-20" dirty="0">
                          <a:solidFill>
                            <a:srgbClr val="020202"/>
                          </a:solidFill>
                          <a:latin typeface="Trebuchet MS"/>
                          <a:cs typeface="Trebuchet MS"/>
                        </a:rPr>
                        <a:t>Wh/kg</a:t>
                      </a:r>
                      <a:r>
                        <a:rPr sz="1200" spc="-45" dirty="0">
                          <a:solidFill>
                            <a:srgbClr val="020202"/>
                          </a:solidFill>
                          <a:latin typeface="Trebuchet MS"/>
                          <a:cs typeface="Trebuchet MS"/>
                        </a:rPr>
                        <a:t> </a:t>
                      </a:r>
                      <a:r>
                        <a:rPr sz="1200" dirty="0">
                          <a:solidFill>
                            <a:srgbClr val="020202"/>
                          </a:solidFill>
                          <a:latin typeface="Trebuchet MS"/>
                          <a:cs typeface="Trebuchet MS"/>
                        </a:rPr>
                        <a:t>and</a:t>
                      </a:r>
                      <a:r>
                        <a:rPr sz="1200" spc="-40" dirty="0">
                          <a:solidFill>
                            <a:srgbClr val="020202"/>
                          </a:solidFill>
                          <a:latin typeface="Trebuchet MS"/>
                          <a:cs typeface="Trebuchet MS"/>
                        </a:rPr>
                        <a:t> </a:t>
                      </a:r>
                      <a:r>
                        <a:rPr sz="1200" dirty="0">
                          <a:solidFill>
                            <a:srgbClr val="020202"/>
                          </a:solidFill>
                          <a:latin typeface="Trebuchet MS"/>
                          <a:cs typeface="Trebuchet MS"/>
                        </a:rPr>
                        <a:t>above</a:t>
                      </a:r>
                      <a:r>
                        <a:rPr sz="1200" spc="5" dirty="0">
                          <a:solidFill>
                            <a:srgbClr val="020202"/>
                          </a:solidFill>
                          <a:latin typeface="Trebuchet MS"/>
                          <a:cs typeface="Trebuchet MS"/>
                        </a:rPr>
                        <a:t> </a:t>
                      </a:r>
                      <a:r>
                        <a:rPr sz="1200" spc="-25" dirty="0">
                          <a:solidFill>
                            <a:srgbClr val="020202"/>
                          </a:solidFill>
                          <a:latin typeface="Trebuchet MS"/>
                          <a:cs typeface="Trebuchet MS"/>
                        </a:rPr>
                        <a:t>(mobile</a:t>
                      </a:r>
                      <a:r>
                        <a:rPr sz="1200" spc="5" dirty="0">
                          <a:solidFill>
                            <a:srgbClr val="020202"/>
                          </a:solidFill>
                          <a:latin typeface="Trebuchet MS"/>
                          <a:cs typeface="Trebuchet MS"/>
                        </a:rPr>
                        <a:t> </a:t>
                      </a:r>
                      <a:r>
                        <a:rPr sz="1200" spc="-30" dirty="0">
                          <a:solidFill>
                            <a:srgbClr val="020202"/>
                          </a:solidFill>
                          <a:latin typeface="Trebuchet MS"/>
                          <a:cs typeface="Trebuchet MS"/>
                        </a:rPr>
                        <a:t>energy: </a:t>
                      </a:r>
                      <a:r>
                        <a:rPr sz="1200" spc="-25" dirty="0">
                          <a:solidFill>
                            <a:srgbClr val="020202"/>
                          </a:solidFill>
                          <a:latin typeface="Trebuchet MS"/>
                          <a:cs typeface="Trebuchet MS"/>
                        </a:rPr>
                        <a:t>EV)</a:t>
                      </a:r>
                      <a:endParaRPr sz="1200">
                        <a:latin typeface="Trebuchet MS"/>
                        <a:cs typeface="Trebuchet MS"/>
                      </a:endParaRPr>
                    </a:p>
                    <a:p>
                      <a:pPr marL="266700" indent="-86360">
                        <a:lnSpc>
                          <a:spcPts val="1200"/>
                        </a:lnSpc>
                        <a:buChar char="•"/>
                        <a:tabLst>
                          <a:tab pos="266700" algn="l"/>
                        </a:tabLst>
                      </a:pPr>
                      <a:r>
                        <a:rPr sz="1200" spc="-20" dirty="0">
                          <a:solidFill>
                            <a:srgbClr val="020202"/>
                          </a:solidFill>
                          <a:latin typeface="Trebuchet MS"/>
                          <a:cs typeface="Trebuchet MS"/>
                        </a:rPr>
                        <a:t>150-</a:t>
                      </a:r>
                      <a:r>
                        <a:rPr sz="1200" dirty="0">
                          <a:solidFill>
                            <a:srgbClr val="020202"/>
                          </a:solidFill>
                          <a:latin typeface="Trebuchet MS"/>
                          <a:cs typeface="Trebuchet MS"/>
                        </a:rPr>
                        <a:t>190</a:t>
                      </a:r>
                      <a:r>
                        <a:rPr sz="1200" spc="-35" dirty="0">
                          <a:solidFill>
                            <a:srgbClr val="020202"/>
                          </a:solidFill>
                          <a:latin typeface="Trebuchet MS"/>
                          <a:cs typeface="Trebuchet MS"/>
                        </a:rPr>
                        <a:t> </a:t>
                      </a:r>
                      <a:r>
                        <a:rPr sz="1200" spc="-20" dirty="0">
                          <a:solidFill>
                            <a:srgbClr val="020202"/>
                          </a:solidFill>
                          <a:latin typeface="Trebuchet MS"/>
                          <a:cs typeface="Trebuchet MS"/>
                        </a:rPr>
                        <a:t>Wh/kg</a:t>
                      </a:r>
                      <a:r>
                        <a:rPr sz="1200" spc="-40" dirty="0">
                          <a:solidFill>
                            <a:srgbClr val="020202"/>
                          </a:solidFill>
                          <a:latin typeface="Trebuchet MS"/>
                          <a:cs typeface="Trebuchet MS"/>
                        </a:rPr>
                        <a:t> </a:t>
                      </a:r>
                      <a:r>
                        <a:rPr sz="1200" dirty="0">
                          <a:solidFill>
                            <a:srgbClr val="020202"/>
                          </a:solidFill>
                          <a:latin typeface="Trebuchet MS"/>
                          <a:cs typeface="Trebuchet MS"/>
                        </a:rPr>
                        <a:t>and</a:t>
                      </a:r>
                      <a:r>
                        <a:rPr sz="1200" spc="-40" dirty="0">
                          <a:solidFill>
                            <a:srgbClr val="020202"/>
                          </a:solidFill>
                          <a:latin typeface="Trebuchet MS"/>
                          <a:cs typeface="Trebuchet MS"/>
                        </a:rPr>
                        <a:t> </a:t>
                      </a:r>
                      <a:r>
                        <a:rPr sz="1200" dirty="0">
                          <a:solidFill>
                            <a:srgbClr val="020202"/>
                          </a:solidFill>
                          <a:latin typeface="Trebuchet MS"/>
                          <a:cs typeface="Trebuchet MS"/>
                        </a:rPr>
                        <a:t>above</a:t>
                      </a:r>
                      <a:r>
                        <a:rPr sz="1200" spc="5" dirty="0">
                          <a:solidFill>
                            <a:srgbClr val="020202"/>
                          </a:solidFill>
                          <a:latin typeface="Trebuchet MS"/>
                          <a:cs typeface="Trebuchet MS"/>
                        </a:rPr>
                        <a:t> </a:t>
                      </a:r>
                      <a:r>
                        <a:rPr sz="1200" dirty="0">
                          <a:solidFill>
                            <a:srgbClr val="020202"/>
                          </a:solidFill>
                          <a:latin typeface="Trebuchet MS"/>
                          <a:cs typeface="Trebuchet MS"/>
                        </a:rPr>
                        <a:t>(storage</a:t>
                      </a:r>
                      <a:r>
                        <a:rPr sz="1200" spc="10" dirty="0">
                          <a:solidFill>
                            <a:srgbClr val="020202"/>
                          </a:solidFill>
                          <a:latin typeface="Trebuchet MS"/>
                          <a:cs typeface="Trebuchet MS"/>
                        </a:rPr>
                        <a:t> </a:t>
                      </a:r>
                      <a:r>
                        <a:rPr sz="1200" dirty="0">
                          <a:solidFill>
                            <a:srgbClr val="020202"/>
                          </a:solidFill>
                          <a:latin typeface="Trebuchet MS"/>
                          <a:cs typeface="Trebuchet MS"/>
                        </a:rPr>
                        <a:t>energy</a:t>
                      </a:r>
                      <a:r>
                        <a:rPr sz="1200" spc="-25" dirty="0">
                          <a:solidFill>
                            <a:srgbClr val="020202"/>
                          </a:solidFill>
                          <a:latin typeface="Trebuchet MS"/>
                          <a:cs typeface="Trebuchet MS"/>
                        </a:rPr>
                        <a:t> </a:t>
                      </a:r>
                      <a:r>
                        <a:rPr sz="1200" spc="55" dirty="0">
                          <a:solidFill>
                            <a:srgbClr val="020202"/>
                          </a:solidFill>
                          <a:latin typeface="Trebuchet MS"/>
                          <a:cs typeface="Trebuchet MS"/>
                        </a:rPr>
                        <a:t>@1500</a:t>
                      </a:r>
                      <a:r>
                        <a:rPr sz="1200" spc="-35" dirty="0">
                          <a:solidFill>
                            <a:srgbClr val="020202"/>
                          </a:solidFill>
                          <a:latin typeface="Trebuchet MS"/>
                          <a:cs typeface="Trebuchet MS"/>
                        </a:rPr>
                        <a:t> </a:t>
                      </a:r>
                      <a:r>
                        <a:rPr sz="1200" dirty="0">
                          <a:solidFill>
                            <a:srgbClr val="020202"/>
                          </a:solidFill>
                          <a:latin typeface="Trebuchet MS"/>
                          <a:cs typeface="Trebuchet MS"/>
                        </a:rPr>
                        <a:t>Ah</a:t>
                      </a:r>
                      <a:r>
                        <a:rPr sz="1200" spc="-25" dirty="0">
                          <a:solidFill>
                            <a:srgbClr val="020202"/>
                          </a:solidFill>
                          <a:latin typeface="Trebuchet MS"/>
                          <a:cs typeface="Trebuchet MS"/>
                        </a:rPr>
                        <a:t> </a:t>
                      </a:r>
                      <a:r>
                        <a:rPr sz="1200" spc="-20" dirty="0">
                          <a:solidFill>
                            <a:srgbClr val="020202"/>
                          </a:solidFill>
                          <a:latin typeface="Trebuchet MS"/>
                          <a:cs typeface="Trebuchet MS"/>
                        </a:rPr>
                        <a:t>per</a:t>
                      </a:r>
                      <a:r>
                        <a:rPr sz="1200" spc="-15" dirty="0">
                          <a:solidFill>
                            <a:srgbClr val="020202"/>
                          </a:solidFill>
                          <a:latin typeface="Trebuchet MS"/>
                          <a:cs typeface="Trebuchet MS"/>
                        </a:rPr>
                        <a:t> </a:t>
                      </a:r>
                      <a:r>
                        <a:rPr sz="1200" dirty="0">
                          <a:solidFill>
                            <a:srgbClr val="020202"/>
                          </a:solidFill>
                          <a:latin typeface="Trebuchet MS"/>
                          <a:cs typeface="Trebuchet MS"/>
                        </a:rPr>
                        <a:t>core</a:t>
                      </a:r>
                      <a:r>
                        <a:rPr sz="1200" spc="10" dirty="0">
                          <a:solidFill>
                            <a:srgbClr val="020202"/>
                          </a:solidFill>
                          <a:latin typeface="Trebuchet MS"/>
                          <a:cs typeface="Trebuchet MS"/>
                        </a:rPr>
                        <a:t> </a:t>
                      </a:r>
                      <a:r>
                        <a:rPr sz="1200" spc="-140" dirty="0">
                          <a:solidFill>
                            <a:srgbClr val="020202"/>
                          </a:solidFill>
                          <a:latin typeface="Trebuchet MS"/>
                          <a:cs typeface="Trebuchet MS"/>
                        </a:rPr>
                        <a:t>/</a:t>
                      </a:r>
                      <a:r>
                        <a:rPr sz="1200" spc="-10" dirty="0">
                          <a:solidFill>
                            <a:srgbClr val="020202"/>
                          </a:solidFill>
                          <a:latin typeface="Trebuchet MS"/>
                          <a:cs typeface="Trebuchet MS"/>
                        </a:rPr>
                        <a:t> </a:t>
                      </a:r>
                      <a:r>
                        <a:rPr sz="1200" dirty="0">
                          <a:solidFill>
                            <a:srgbClr val="020202"/>
                          </a:solidFill>
                          <a:latin typeface="Trebuchet MS"/>
                          <a:cs typeface="Trebuchet MS"/>
                        </a:rPr>
                        <a:t>2000Ah</a:t>
                      </a:r>
                      <a:r>
                        <a:rPr sz="1200" spc="-30" dirty="0">
                          <a:solidFill>
                            <a:srgbClr val="020202"/>
                          </a:solidFill>
                          <a:latin typeface="Trebuchet MS"/>
                          <a:cs typeface="Trebuchet MS"/>
                        </a:rPr>
                        <a:t> </a:t>
                      </a:r>
                      <a:r>
                        <a:rPr sz="1200" spc="-20" dirty="0">
                          <a:solidFill>
                            <a:srgbClr val="020202"/>
                          </a:solidFill>
                          <a:latin typeface="Trebuchet MS"/>
                          <a:cs typeface="Trebuchet MS"/>
                        </a:rPr>
                        <a:t>per</a:t>
                      </a:r>
                      <a:r>
                        <a:rPr sz="1200" spc="-10" dirty="0">
                          <a:solidFill>
                            <a:srgbClr val="020202"/>
                          </a:solidFill>
                          <a:latin typeface="Trebuchet MS"/>
                          <a:cs typeface="Trebuchet MS"/>
                        </a:rPr>
                        <a:t> core)</a:t>
                      </a:r>
                      <a:endParaRPr sz="1200">
                        <a:latin typeface="Trebuchet MS"/>
                        <a:cs typeface="Trebuchet MS"/>
                      </a:endParaRPr>
                    </a:p>
                    <a:p>
                      <a:pPr marL="266700" indent="-86360">
                        <a:lnSpc>
                          <a:spcPts val="1260"/>
                        </a:lnSpc>
                        <a:buChar char="•"/>
                        <a:tabLst>
                          <a:tab pos="266700" algn="l"/>
                        </a:tabLst>
                      </a:pPr>
                      <a:r>
                        <a:rPr sz="1200" dirty="0">
                          <a:solidFill>
                            <a:srgbClr val="020202"/>
                          </a:solidFill>
                          <a:latin typeface="Trebuchet MS"/>
                          <a:cs typeface="Trebuchet MS"/>
                        </a:rPr>
                        <a:t>377.55</a:t>
                      </a:r>
                      <a:r>
                        <a:rPr sz="1200" spc="-55" dirty="0">
                          <a:solidFill>
                            <a:srgbClr val="020202"/>
                          </a:solidFill>
                          <a:latin typeface="Trebuchet MS"/>
                          <a:cs typeface="Trebuchet MS"/>
                        </a:rPr>
                        <a:t> </a:t>
                      </a:r>
                      <a:r>
                        <a:rPr sz="1200" spc="-20" dirty="0">
                          <a:solidFill>
                            <a:srgbClr val="020202"/>
                          </a:solidFill>
                          <a:latin typeface="Trebuchet MS"/>
                          <a:cs typeface="Trebuchet MS"/>
                        </a:rPr>
                        <a:t>Wh/kg</a:t>
                      </a:r>
                      <a:r>
                        <a:rPr sz="1200" spc="-55" dirty="0">
                          <a:solidFill>
                            <a:srgbClr val="020202"/>
                          </a:solidFill>
                          <a:latin typeface="Trebuchet MS"/>
                          <a:cs typeface="Trebuchet MS"/>
                        </a:rPr>
                        <a:t> </a:t>
                      </a:r>
                      <a:r>
                        <a:rPr sz="1200" dirty="0">
                          <a:solidFill>
                            <a:srgbClr val="020202"/>
                          </a:solidFill>
                          <a:latin typeface="Trebuchet MS"/>
                          <a:cs typeface="Trebuchet MS"/>
                        </a:rPr>
                        <a:t>and</a:t>
                      </a:r>
                      <a:r>
                        <a:rPr sz="1200" spc="-55" dirty="0">
                          <a:solidFill>
                            <a:srgbClr val="020202"/>
                          </a:solidFill>
                          <a:latin typeface="Trebuchet MS"/>
                          <a:cs typeface="Trebuchet MS"/>
                        </a:rPr>
                        <a:t> </a:t>
                      </a:r>
                      <a:r>
                        <a:rPr sz="1200" dirty="0">
                          <a:solidFill>
                            <a:srgbClr val="020202"/>
                          </a:solidFill>
                          <a:latin typeface="Trebuchet MS"/>
                          <a:cs typeface="Trebuchet MS"/>
                        </a:rPr>
                        <a:t>above</a:t>
                      </a:r>
                      <a:r>
                        <a:rPr sz="1200" spc="-10" dirty="0">
                          <a:solidFill>
                            <a:srgbClr val="020202"/>
                          </a:solidFill>
                          <a:latin typeface="Trebuchet MS"/>
                          <a:cs typeface="Trebuchet MS"/>
                        </a:rPr>
                        <a:t> </a:t>
                      </a:r>
                      <a:r>
                        <a:rPr sz="1200" dirty="0">
                          <a:solidFill>
                            <a:srgbClr val="020202"/>
                          </a:solidFill>
                          <a:latin typeface="Trebuchet MS"/>
                          <a:cs typeface="Trebuchet MS"/>
                        </a:rPr>
                        <a:t>(special</a:t>
                      </a:r>
                      <a:r>
                        <a:rPr sz="1200" spc="-60" dirty="0">
                          <a:solidFill>
                            <a:srgbClr val="020202"/>
                          </a:solidFill>
                          <a:latin typeface="Trebuchet MS"/>
                          <a:cs typeface="Trebuchet MS"/>
                        </a:rPr>
                        <a:t> </a:t>
                      </a:r>
                      <a:r>
                        <a:rPr sz="1200" dirty="0">
                          <a:solidFill>
                            <a:srgbClr val="020202"/>
                          </a:solidFill>
                          <a:latin typeface="Trebuchet MS"/>
                          <a:cs typeface="Trebuchet MS"/>
                        </a:rPr>
                        <a:t>purpose</a:t>
                      </a:r>
                      <a:r>
                        <a:rPr sz="1200" spc="-10" dirty="0">
                          <a:solidFill>
                            <a:srgbClr val="020202"/>
                          </a:solidFill>
                          <a:latin typeface="Trebuchet MS"/>
                          <a:cs typeface="Trebuchet MS"/>
                        </a:rPr>
                        <a:t> </a:t>
                      </a:r>
                      <a:r>
                        <a:rPr sz="1200" dirty="0">
                          <a:solidFill>
                            <a:srgbClr val="020202"/>
                          </a:solidFill>
                          <a:latin typeface="Trebuchet MS"/>
                          <a:cs typeface="Trebuchet MS"/>
                        </a:rPr>
                        <a:t>energy</a:t>
                      </a:r>
                      <a:r>
                        <a:rPr sz="1200" spc="-40" dirty="0">
                          <a:solidFill>
                            <a:srgbClr val="020202"/>
                          </a:solidFill>
                          <a:latin typeface="Trebuchet MS"/>
                          <a:cs typeface="Trebuchet MS"/>
                        </a:rPr>
                        <a:t> </a:t>
                      </a:r>
                      <a:r>
                        <a:rPr sz="1200" spc="-10" dirty="0">
                          <a:solidFill>
                            <a:srgbClr val="020202"/>
                          </a:solidFill>
                          <a:latin typeface="Trebuchet MS"/>
                          <a:cs typeface="Trebuchet MS"/>
                        </a:rPr>
                        <a:t>battery)</a:t>
                      </a:r>
                      <a:endParaRPr sz="1200">
                        <a:latin typeface="Trebuchet MS"/>
                        <a:cs typeface="Trebuchet MS"/>
                      </a:endParaRPr>
                    </a:p>
                  </a:txBody>
                  <a:tcPr marL="0" marR="0" marT="30669" marB="0">
                    <a:lnT w="6350">
                      <a:solidFill>
                        <a:srgbClr val="020202"/>
                      </a:solidFill>
                      <a:prstDash val="solid"/>
                    </a:lnT>
                  </a:tcPr>
                </a:tc>
                <a:extLst>
                  <a:ext uri="{0D108BD9-81ED-4DB2-BD59-A6C34878D82A}">
                    <a16:rowId xmlns:a16="http://schemas.microsoft.com/office/drawing/2014/main" val="10001"/>
                  </a:ext>
                </a:extLst>
              </a:tr>
              <a:tr h="395383">
                <a:tc>
                  <a:txBody>
                    <a:bodyPr/>
                    <a:lstStyle/>
                    <a:p>
                      <a:pPr marL="190500">
                        <a:lnSpc>
                          <a:spcPct val="100000"/>
                        </a:lnSpc>
                        <a:spcBef>
                          <a:spcPts val="735"/>
                        </a:spcBef>
                      </a:pPr>
                      <a:r>
                        <a:rPr sz="1200" b="1" spc="-45" dirty="0">
                          <a:solidFill>
                            <a:srgbClr val="020202"/>
                          </a:solidFill>
                          <a:latin typeface="Gill Sans MT"/>
                          <a:cs typeface="Gill Sans MT"/>
                        </a:rPr>
                        <a:t>Internal</a:t>
                      </a:r>
                      <a:r>
                        <a:rPr sz="1200" b="1" spc="35" dirty="0">
                          <a:solidFill>
                            <a:srgbClr val="020202"/>
                          </a:solidFill>
                          <a:latin typeface="Gill Sans MT"/>
                          <a:cs typeface="Gill Sans MT"/>
                        </a:rPr>
                        <a:t> </a:t>
                      </a:r>
                      <a:r>
                        <a:rPr sz="1200" b="1" dirty="0">
                          <a:solidFill>
                            <a:srgbClr val="020202"/>
                          </a:solidFill>
                          <a:latin typeface="Gill Sans MT"/>
                          <a:cs typeface="Gill Sans MT"/>
                        </a:rPr>
                        <a:t>Resistance</a:t>
                      </a:r>
                      <a:r>
                        <a:rPr sz="1200" b="1" spc="25" dirty="0">
                          <a:solidFill>
                            <a:srgbClr val="020202"/>
                          </a:solidFill>
                          <a:latin typeface="Gill Sans MT"/>
                          <a:cs typeface="Gill Sans MT"/>
                        </a:rPr>
                        <a:t> </a:t>
                      </a:r>
                      <a:r>
                        <a:rPr sz="1200" b="1" spc="-70" dirty="0">
                          <a:solidFill>
                            <a:srgbClr val="020202"/>
                          </a:solidFill>
                          <a:latin typeface="Gill Sans MT"/>
                          <a:cs typeface="Gill Sans MT"/>
                        </a:rPr>
                        <a:t>No</a:t>
                      </a:r>
                      <a:r>
                        <a:rPr sz="1200" b="1" spc="-5" dirty="0">
                          <a:solidFill>
                            <a:srgbClr val="020202"/>
                          </a:solidFill>
                          <a:latin typeface="Gill Sans MT"/>
                          <a:cs typeface="Gill Sans MT"/>
                        </a:rPr>
                        <a:t> </a:t>
                      </a:r>
                      <a:r>
                        <a:rPr sz="1200" b="1" spc="-70" dirty="0">
                          <a:solidFill>
                            <a:srgbClr val="020202"/>
                          </a:solidFill>
                          <a:latin typeface="Gill Sans MT"/>
                          <a:cs typeface="Gill Sans MT"/>
                        </a:rPr>
                        <a:t>more</a:t>
                      </a:r>
                      <a:r>
                        <a:rPr sz="1200" b="1" spc="25" dirty="0">
                          <a:solidFill>
                            <a:srgbClr val="020202"/>
                          </a:solidFill>
                          <a:latin typeface="Gill Sans MT"/>
                          <a:cs typeface="Gill Sans MT"/>
                        </a:rPr>
                        <a:t> </a:t>
                      </a:r>
                      <a:r>
                        <a:rPr sz="1200" b="1" spc="-40" dirty="0">
                          <a:solidFill>
                            <a:srgbClr val="020202"/>
                          </a:solidFill>
                          <a:latin typeface="Gill Sans MT"/>
                          <a:cs typeface="Gill Sans MT"/>
                        </a:rPr>
                        <a:t>than</a:t>
                      </a:r>
                      <a:r>
                        <a:rPr sz="1200" b="1" spc="-5" dirty="0">
                          <a:solidFill>
                            <a:srgbClr val="020202"/>
                          </a:solidFill>
                          <a:latin typeface="Gill Sans MT"/>
                          <a:cs typeface="Gill Sans MT"/>
                        </a:rPr>
                        <a:t> </a:t>
                      </a:r>
                      <a:r>
                        <a:rPr sz="1200" b="1" dirty="0">
                          <a:solidFill>
                            <a:srgbClr val="020202"/>
                          </a:solidFill>
                          <a:latin typeface="Gill Sans MT"/>
                          <a:cs typeface="Gill Sans MT"/>
                        </a:rPr>
                        <a:t>0.2</a:t>
                      </a:r>
                      <a:r>
                        <a:rPr sz="1200" b="1" spc="70" dirty="0">
                          <a:solidFill>
                            <a:srgbClr val="020202"/>
                          </a:solidFill>
                          <a:latin typeface="Gill Sans MT"/>
                          <a:cs typeface="Gill Sans MT"/>
                        </a:rPr>
                        <a:t> </a:t>
                      </a:r>
                      <a:r>
                        <a:rPr sz="1200" b="1" spc="-10" dirty="0">
                          <a:solidFill>
                            <a:srgbClr val="020202"/>
                          </a:solidFill>
                          <a:latin typeface="Gill Sans MT"/>
                          <a:cs typeface="Gill Sans MT"/>
                        </a:rPr>
                        <a:t>milliohms</a:t>
                      </a:r>
                      <a:endParaRPr sz="1200">
                        <a:latin typeface="Gill Sans MT"/>
                        <a:cs typeface="Gill Sans MT"/>
                      </a:endParaRPr>
                    </a:p>
                  </a:txBody>
                  <a:tcPr marL="0" marR="0" marT="98012" marB="0">
                    <a:solidFill>
                      <a:srgbClr val="020202">
                        <a:alpha val="5099"/>
                      </a:srgbClr>
                    </a:solidFill>
                  </a:tcPr>
                </a:tc>
                <a:tc>
                  <a:txBody>
                    <a:bodyPr/>
                    <a:lstStyle/>
                    <a:p>
                      <a:pPr marL="180340">
                        <a:lnSpc>
                          <a:spcPct val="100000"/>
                        </a:lnSpc>
                        <a:spcBef>
                          <a:spcPts val="735"/>
                        </a:spcBef>
                      </a:pPr>
                      <a:r>
                        <a:rPr sz="1200" spc="80" dirty="0">
                          <a:solidFill>
                            <a:srgbClr val="020202"/>
                          </a:solidFill>
                          <a:latin typeface="Trebuchet MS"/>
                          <a:cs typeface="Trebuchet MS"/>
                        </a:rPr>
                        <a:t>No</a:t>
                      </a:r>
                      <a:r>
                        <a:rPr sz="1200" spc="-70" dirty="0">
                          <a:solidFill>
                            <a:srgbClr val="020202"/>
                          </a:solidFill>
                          <a:latin typeface="Trebuchet MS"/>
                          <a:cs typeface="Trebuchet MS"/>
                        </a:rPr>
                        <a:t> </a:t>
                      </a:r>
                      <a:r>
                        <a:rPr sz="1200" dirty="0">
                          <a:solidFill>
                            <a:srgbClr val="020202"/>
                          </a:solidFill>
                          <a:latin typeface="Trebuchet MS"/>
                          <a:cs typeface="Trebuchet MS"/>
                        </a:rPr>
                        <a:t>more</a:t>
                      </a:r>
                      <a:r>
                        <a:rPr sz="1200" spc="-25" dirty="0">
                          <a:solidFill>
                            <a:srgbClr val="020202"/>
                          </a:solidFill>
                          <a:latin typeface="Trebuchet MS"/>
                          <a:cs typeface="Trebuchet MS"/>
                        </a:rPr>
                        <a:t> </a:t>
                      </a:r>
                      <a:r>
                        <a:rPr sz="1200" spc="-10" dirty="0">
                          <a:solidFill>
                            <a:srgbClr val="020202"/>
                          </a:solidFill>
                          <a:latin typeface="Trebuchet MS"/>
                          <a:cs typeface="Trebuchet MS"/>
                        </a:rPr>
                        <a:t>than</a:t>
                      </a:r>
                      <a:r>
                        <a:rPr sz="1200" spc="-55" dirty="0">
                          <a:solidFill>
                            <a:srgbClr val="020202"/>
                          </a:solidFill>
                          <a:latin typeface="Trebuchet MS"/>
                          <a:cs typeface="Trebuchet MS"/>
                        </a:rPr>
                        <a:t> </a:t>
                      </a:r>
                      <a:r>
                        <a:rPr sz="1200" spc="-10" dirty="0">
                          <a:solidFill>
                            <a:srgbClr val="020202"/>
                          </a:solidFill>
                          <a:latin typeface="Trebuchet MS"/>
                          <a:cs typeface="Trebuchet MS"/>
                        </a:rPr>
                        <a:t>0.2</a:t>
                      </a:r>
                      <a:r>
                        <a:rPr sz="1200" spc="-60" dirty="0">
                          <a:solidFill>
                            <a:srgbClr val="020202"/>
                          </a:solidFill>
                          <a:latin typeface="Trebuchet MS"/>
                          <a:cs typeface="Trebuchet MS"/>
                        </a:rPr>
                        <a:t> </a:t>
                      </a:r>
                      <a:r>
                        <a:rPr sz="1200" spc="-10" dirty="0">
                          <a:solidFill>
                            <a:srgbClr val="020202"/>
                          </a:solidFill>
                          <a:latin typeface="Trebuchet MS"/>
                          <a:cs typeface="Trebuchet MS"/>
                        </a:rPr>
                        <a:t>milliohms</a:t>
                      </a:r>
                      <a:endParaRPr sz="1200">
                        <a:latin typeface="Trebuchet MS"/>
                        <a:cs typeface="Trebuchet MS"/>
                      </a:endParaRPr>
                    </a:p>
                  </a:txBody>
                  <a:tcPr marL="0" marR="0" marT="98012" marB="0">
                    <a:solidFill>
                      <a:srgbClr val="ECECEC"/>
                    </a:solidFill>
                  </a:tcPr>
                </a:tc>
                <a:extLst>
                  <a:ext uri="{0D108BD9-81ED-4DB2-BD59-A6C34878D82A}">
                    <a16:rowId xmlns:a16="http://schemas.microsoft.com/office/drawing/2014/main" val="10002"/>
                  </a:ext>
                </a:extLst>
              </a:tr>
              <a:tr h="529400">
                <a:tc>
                  <a:txBody>
                    <a:bodyPr/>
                    <a:lstStyle/>
                    <a:p>
                      <a:pPr marL="190500">
                        <a:lnSpc>
                          <a:spcPts val="1260"/>
                        </a:lnSpc>
                        <a:spcBef>
                          <a:spcPts val="620"/>
                        </a:spcBef>
                      </a:pPr>
                      <a:r>
                        <a:rPr sz="1200" b="1" spc="-10" dirty="0">
                          <a:solidFill>
                            <a:srgbClr val="020202"/>
                          </a:solidFill>
                          <a:latin typeface="Gill Sans MT"/>
                          <a:cs typeface="Gill Sans MT"/>
                        </a:rPr>
                        <a:t>Discharge</a:t>
                      </a:r>
                      <a:r>
                        <a:rPr sz="1200" b="1" spc="-35" dirty="0">
                          <a:solidFill>
                            <a:srgbClr val="020202"/>
                          </a:solidFill>
                          <a:latin typeface="Gill Sans MT"/>
                          <a:cs typeface="Gill Sans MT"/>
                        </a:rPr>
                        <a:t> </a:t>
                      </a:r>
                      <a:r>
                        <a:rPr sz="1200" b="1" dirty="0">
                          <a:solidFill>
                            <a:srgbClr val="020202"/>
                          </a:solidFill>
                          <a:latin typeface="Gill Sans MT"/>
                          <a:cs typeface="Gill Sans MT"/>
                        </a:rPr>
                        <a:t>Life</a:t>
                      </a:r>
                      <a:r>
                        <a:rPr sz="1200" b="1" spc="-35" dirty="0">
                          <a:solidFill>
                            <a:srgbClr val="020202"/>
                          </a:solidFill>
                          <a:latin typeface="Gill Sans MT"/>
                          <a:cs typeface="Gill Sans MT"/>
                        </a:rPr>
                        <a:t> </a:t>
                      </a:r>
                      <a:r>
                        <a:rPr sz="1200" b="1" spc="-20" dirty="0">
                          <a:solidFill>
                            <a:srgbClr val="020202"/>
                          </a:solidFill>
                          <a:latin typeface="Gill Sans MT"/>
                          <a:cs typeface="Gill Sans MT"/>
                        </a:rPr>
                        <a:t>Cycle</a:t>
                      </a:r>
                      <a:endParaRPr sz="1200">
                        <a:latin typeface="Gill Sans MT"/>
                        <a:cs typeface="Gill Sans MT"/>
                      </a:endParaRPr>
                    </a:p>
                    <a:p>
                      <a:pPr marL="190500">
                        <a:lnSpc>
                          <a:spcPts val="1260"/>
                        </a:lnSpc>
                      </a:pPr>
                      <a:r>
                        <a:rPr sz="1200" b="1" spc="-50" dirty="0">
                          <a:solidFill>
                            <a:srgbClr val="020202"/>
                          </a:solidFill>
                          <a:latin typeface="Gill Sans MT"/>
                          <a:cs typeface="Gill Sans MT"/>
                        </a:rPr>
                        <a:t>(Unlimited</a:t>
                      </a:r>
                      <a:r>
                        <a:rPr sz="1200" b="1" spc="-40" dirty="0">
                          <a:solidFill>
                            <a:srgbClr val="020202"/>
                          </a:solidFill>
                          <a:latin typeface="Gill Sans MT"/>
                          <a:cs typeface="Gill Sans MT"/>
                        </a:rPr>
                        <a:t> </a:t>
                      </a:r>
                      <a:r>
                        <a:rPr sz="1200" b="1" spc="-10" dirty="0">
                          <a:solidFill>
                            <a:srgbClr val="020202"/>
                          </a:solidFill>
                          <a:latin typeface="Gill Sans MT"/>
                          <a:cs typeface="Gill Sans MT"/>
                        </a:rPr>
                        <a:t>Times</a:t>
                      </a:r>
                      <a:r>
                        <a:rPr sz="1200" b="1" spc="-5" dirty="0">
                          <a:solidFill>
                            <a:srgbClr val="020202"/>
                          </a:solidFill>
                          <a:latin typeface="Gill Sans MT"/>
                          <a:cs typeface="Gill Sans MT"/>
                        </a:rPr>
                        <a:t> </a:t>
                      </a:r>
                      <a:r>
                        <a:rPr sz="1200" b="1" dirty="0">
                          <a:solidFill>
                            <a:srgbClr val="020202"/>
                          </a:solidFill>
                          <a:latin typeface="Gill Sans MT"/>
                          <a:cs typeface="Gill Sans MT"/>
                        </a:rPr>
                        <a:t>of</a:t>
                      </a:r>
                      <a:r>
                        <a:rPr sz="1200" b="1" spc="-45" dirty="0">
                          <a:solidFill>
                            <a:srgbClr val="020202"/>
                          </a:solidFill>
                          <a:latin typeface="Gill Sans MT"/>
                          <a:cs typeface="Gill Sans MT"/>
                        </a:rPr>
                        <a:t> </a:t>
                      </a:r>
                      <a:r>
                        <a:rPr sz="1200" b="1" spc="-20" dirty="0">
                          <a:solidFill>
                            <a:srgbClr val="020202"/>
                          </a:solidFill>
                          <a:latin typeface="Gill Sans MT"/>
                          <a:cs typeface="Gill Sans MT"/>
                        </a:rPr>
                        <a:t>Shallow Charging</a:t>
                      </a:r>
                      <a:r>
                        <a:rPr sz="1200" b="1" spc="10" dirty="0">
                          <a:solidFill>
                            <a:srgbClr val="020202"/>
                          </a:solidFill>
                          <a:latin typeface="Gill Sans MT"/>
                          <a:cs typeface="Gill Sans MT"/>
                        </a:rPr>
                        <a:t> </a:t>
                      </a:r>
                      <a:r>
                        <a:rPr sz="1200" b="1" spc="105" dirty="0">
                          <a:solidFill>
                            <a:srgbClr val="020202"/>
                          </a:solidFill>
                          <a:latin typeface="Gill Sans MT"/>
                          <a:cs typeface="Gill Sans MT"/>
                        </a:rPr>
                        <a:t>/</a:t>
                      </a:r>
                      <a:r>
                        <a:rPr sz="1200" b="1" spc="10" dirty="0">
                          <a:solidFill>
                            <a:srgbClr val="020202"/>
                          </a:solidFill>
                          <a:latin typeface="Gill Sans MT"/>
                          <a:cs typeface="Gill Sans MT"/>
                        </a:rPr>
                        <a:t> </a:t>
                      </a:r>
                      <a:r>
                        <a:rPr sz="1200" b="1" spc="-10" dirty="0">
                          <a:solidFill>
                            <a:srgbClr val="020202"/>
                          </a:solidFill>
                          <a:latin typeface="Gill Sans MT"/>
                          <a:cs typeface="Gill Sans MT"/>
                        </a:rPr>
                        <a:t>Discharging)</a:t>
                      </a:r>
                      <a:endParaRPr sz="1200">
                        <a:latin typeface="Gill Sans MT"/>
                        <a:cs typeface="Gill Sans MT"/>
                      </a:endParaRPr>
                    </a:p>
                  </a:txBody>
                  <a:tcPr marL="0" marR="0" marT="82677" marB="0">
                    <a:solidFill>
                      <a:srgbClr val="020202">
                        <a:alpha val="5099"/>
                      </a:srgbClr>
                    </a:solidFill>
                  </a:tcPr>
                </a:tc>
                <a:tc>
                  <a:txBody>
                    <a:bodyPr/>
                    <a:lstStyle/>
                    <a:p>
                      <a:pPr marL="266700" indent="-86360">
                        <a:lnSpc>
                          <a:spcPts val="1260"/>
                        </a:lnSpc>
                        <a:spcBef>
                          <a:spcPts val="620"/>
                        </a:spcBef>
                        <a:buChar char="•"/>
                        <a:tabLst>
                          <a:tab pos="266700" algn="l"/>
                        </a:tabLst>
                      </a:pPr>
                      <a:r>
                        <a:rPr sz="1200" dirty="0">
                          <a:solidFill>
                            <a:srgbClr val="020202"/>
                          </a:solidFill>
                          <a:latin typeface="Trebuchet MS"/>
                          <a:cs typeface="Trebuchet MS"/>
                        </a:rPr>
                        <a:t>Mobile</a:t>
                      </a:r>
                      <a:r>
                        <a:rPr sz="1200" spc="15" dirty="0">
                          <a:solidFill>
                            <a:srgbClr val="020202"/>
                          </a:solidFill>
                          <a:latin typeface="Trebuchet MS"/>
                          <a:cs typeface="Trebuchet MS"/>
                        </a:rPr>
                        <a:t> </a:t>
                      </a:r>
                      <a:r>
                        <a:rPr sz="1200" dirty="0">
                          <a:solidFill>
                            <a:srgbClr val="020202"/>
                          </a:solidFill>
                          <a:latin typeface="Trebuchet MS"/>
                          <a:cs typeface="Trebuchet MS"/>
                        </a:rPr>
                        <a:t>Energy</a:t>
                      </a:r>
                      <a:r>
                        <a:rPr sz="1200" spc="-15" dirty="0">
                          <a:solidFill>
                            <a:srgbClr val="020202"/>
                          </a:solidFill>
                          <a:latin typeface="Trebuchet MS"/>
                          <a:cs typeface="Trebuchet MS"/>
                        </a:rPr>
                        <a:t> </a:t>
                      </a:r>
                      <a:r>
                        <a:rPr sz="1200" dirty="0">
                          <a:solidFill>
                            <a:srgbClr val="020202"/>
                          </a:solidFill>
                          <a:latin typeface="Trebuchet MS"/>
                          <a:cs typeface="Trebuchet MS"/>
                        </a:rPr>
                        <a:t>&gt;3000</a:t>
                      </a:r>
                      <a:r>
                        <a:rPr sz="1200" spc="-30" dirty="0">
                          <a:solidFill>
                            <a:srgbClr val="020202"/>
                          </a:solidFill>
                          <a:latin typeface="Trebuchet MS"/>
                          <a:cs typeface="Trebuchet MS"/>
                        </a:rPr>
                        <a:t> </a:t>
                      </a:r>
                      <a:r>
                        <a:rPr sz="1200" dirty="0">
                          <a:solidFill>
                            <a:srgbClr val="020202"/>
                          </a:solidFill>
                          <a:latin typeface="Trebuchet MS"/>
                          <a:cs typeface="Trebuchet MS"/>
                        </a:rPr>
                        <a:t>times</a:t>
                      </a:r>
                      <a:r>
                        <a:rPr sz="1200" spc="30" dirty="0">
                          <a:solidFill>
                            <a:srgbClr val="020202"/>
                          </a:solidFill>
                          <a:latin typeface="Trebuchet MS"/>
                          <a:cs typeface="Trebuchet MS"/>
                        </a:rPr>
                        <a:t> </a:t>
                      </a:r>
                      <a:r>
                        <a:rPr sz="1200" spc="-10" dirty="0">
                          <a:solidFill>
                            <a:srgbClr val="020202"/>
                          </a:solidFill>
                          <a:latin typeface="Trebuchet MS"/>
                          <a:cs typeface="Trebuchet MS"/>
                        </a:rPr>
                        <a:t>deep</a:t>
                      </a:r>
                      <a:r>
                        <a:rPr sz="1200" spc="-30" dirty="0">
                          <a:solidFill>
                            <a:srgbClr val="020202"/>
                          </a:solidFill>
                          <a:latin typeface="Trebuchet MS"/>
                          <a:cs typeface="Trebuchet MS"/>
                        </a:rPr>
                        <a:t> </a:t>
                      </a:r>
                      <a:r>
                        <a:rPr sz="1200" dirty="0">
                          <a:solidFill>
                            <a:srgbClr val="020202"/>
                          </a:solidFill>
                          <a:latin typeface="Trebuchet MS"/>
                          <a:cs typeface="Trebuchet MS"/>
                        </a:rPr>
                        <a:t>charging</a:t>
                      </a:r>
                      <a:r>
                        <a:rPr sz="1200" spc="-30" dirty="0">
                          <a:solidFill>
                            <a:srgbClr val="020202"/>
                          </a:solidFill>
                          <a:latin typeface="Trebuchet MS"/>
                          <a:cs typeface="Trebuchet MS"/>
                        </a:rPr>
                        <a:t> </a:t>
                      </a:r>
                      <a:r>
                        <a:rPr sz="1200" dirty="0">
                          <a:solidFill>
                            <a:srgbClr val="020202"/>
                          </a:solidFill>
                          <a:latin typeface="Trebuchet MS"/>
                          <a:cs typeface="Trebuchet MS"/>
                        </a:rPr>
                        <a:t>and</a:t>
                      </a:r>
                      <a:r>
                        <a:rPr sz="1200" spc="-35" dirty="0">
                          <a:solidFill>
                            <a:srgbClr val="020202"/>
                          </a:solidFill>
                          <a:latin typeface="Trebuchet MS"/>
                          <a:cs typeface="Trebuchet MS"/>
                        </a:rPr>
                        <a:t> </a:t>
                      </a:r>
                      <a:r>
                        <a:rPr sz="1200" spc="-10" dirty="0">
                          <a:solidFill>
                            <a:srgbClr val="020202"/>
                          </a:solidFill>
                          <a:latin typeface="Trebuchet MS"/>
                          <a:cs typeface="Trebuchet MS"/>
                        </a:rPr>
                        <a:t>discharging</a:t>
                      </a:r>
                      <a:endParaRPr sz="1200">
                        <a:latin typeface="Trebuchet MS"/>
                        <a:cs typeface="Trebuchet MS"/>
                      </a:endParaRPr>
                    </a:p>
                    <a:p>
                      <a:pPr marL="266700" indent="-86360">
                        <a:lnSpc>
                          <a:spcPts val="1260"/>
                        </a:lnSpc>
                        <a:buChar char="•"/>
                        <a:tabLst>
                          <a:tab pos="266700" algn="l"/>
                        </a:tabLst>
                      </a:pPr>
                      <a:r>
                        <a:rPr sz="1200" dirty="0">
                          <a:solidFill>
                            <a:srgbClr val="020202"/>
                          </a:solidFill>
                          <a:latin typeface="Trebuchet MS"/>
                          <a:cs typeface="Trebuchet MS"/>
                        </a:rPr>
                        <a:t>Storage</a:t>
                      </a:r>
                      <a:r>
                        <a:rPr sz="1200" spc="35" dirty="0">
                          <a:solidFill>
                            <a:srgbClr val="020202"/>
                          </a:solidFill>
                          <a:latin typeface="Trebuchet MS"/>
                          <a:cs typeface="Trebuchet MS"/>
                        </a:rPr>
                        <a:t> </a:t>
                      </a:r>
                      <a:r>
                        <a:rPr sz="1200" dirty="0">
                          <a:solidFill>
                            <a:srgbClr val="020202"/>
                          </a:solidFill>
                          <a:latin typeface="Trebuchet MS"/>
                          <a:cs typeface="Trebuchet MS"/>
                        </a:rPr>
                        <a:t>Energy &gt;11000</a:t>
                      </a:r>
                      <a:r>
                        <a:rPr sz="1200" spc="-10" dirty="0">
                          <a:solidFill>
                            <a:srgbClr val="020202"/>
                          </a:solidFill>
                          <a:latin typeface="Trebuchet MS"/>
                          <a:cs typeface="Trebuchet MS"/>
                        </a:rPr>
                        <a:t> </a:t>
                      </a:r>
                      <a:r>
                        <a:rPr sz="1200" dirty="0">
                          <a:solidFill>
                            <a:srgbClr val="020202"/>
                          </a:solidFill>
                          <a:latin typeface="Trebuchet MS"/>
                          <a:cs typeface="Trebuchet MS"/>
                        </a:rPr>
                        <a:t>times</a:t>
                      </a:r>
                      <a:r>
                        <a:rPr sz="1200" spc="50" dirty="0">
                          <a:solidFill>
                            <a:srgbClr val="020202"/>
                          </a:solidFill>
                          <a:latin typeface="Trebuchet MS"/>
                          <a:cs typeface="Trebuchet MS"/>
                        </a:rPr>
                        <a:t> </a:t>
                      </a:r>
                      <a:r>
                        <a:rPr sz="1200" spc="-10" dirty="0">
                          <a:solidFill>
                            <a:srgbClr val="020202"/>
                          </a:solidFill>
                          <a:latin typeface="Trebuchet MS"/>
                          <a:cs typeface="Trebuchet MS"/>
                        </a:rPr>
                        <a:t>deep </a:t>
                      </a:r>
                      <a:r>
                        <a:rPr sz="1200" dirty="0">
                          <a:solidFill>
                            <a:srgbClr val="020202"/>
                          </a:solidFill>
                          <a:latin typeface="Trebuchet MS"/>
                          <a:cs typeface="Trebuchet MS"/>
                        </a:rPr>
                        <a:t>charging</a:t>
                      </a:r>
                      <a:r>
                        <a:rPr sz="1200" spc="-15" dirty="0">
                          <a:solidFill>
                            <a:srgbClr val="020202"/>
                          </a:solidFill>
                          <a:latin typeface="Trebuchet MS"/>
                          <a:cs typeface="Trebuchet MS"/>
                        </a:rPr>
                        <a:t> </a:t>
                      </a:r>
                      <a:r>
                        <a:rPr sz="1200" dirty="0">
                          <a:solidFill>
                            <a:srgbClr val="020202"/>
                          </a:solidFill>
                          <a:latin typeface="Trebuchet MS"/>
                          <a:cs typeface="Trebuchet MS"/>
                        </a:rPr>
                        <a:t>and</a:t>
                      </a:r>
                      <a:r>
                        <a:rPr sz="1200" spc="-15" dirty="0">
                          <a:solidFill>
                            <a:srgbClr val="020202"/>
                          </a:solidFill>
                          <a:latin typeface="Trebuchet MS"/>
                          <a:cs typeface="Trebuchet MS"/>
                        </a:rPr>
                        <a:t> </a:t>
                      </a:r>
                      <a:r>
                        <a:rPr sz="1200" spc="-10" dirty="0">
                          <a:solidFill>
                            <a:srgbClr val="020202"/>
                          </a:solidFill>
                          <a:latin typeface="Trebuchet MS"/>
                          <a:cs typeface="Trebuchet MS"/>
                        </a:rPr>
                        <a:t>discharging</a:t>
                      </a:r>
                      <a:endParaRPr sz="1200">
                        <a:latin typeface="Trebuchet MS"/>
                        <a:cs typeface="Trebuchet MS"/>
                      </a:endParaRPr>
                    </a:p>
                  </a:txBody>
                  <a:tcPr marL="0" marR="0" marT="82677" marB="0"/>
                </a:tc>
                <a:extLst>
                  <a:ext uri="{0D108BD9-81ED-4DB2-BD59-A6C34878D82A}">
                    <a16:rowId xmlns:a16="http://schemas.microsoft.com/office/drawing/2014/main" val="10003"/>
                  </a:ext>
                </a:extLst>
              </a:tr>
              <a:tr h="434053">
                <a:tc>
                  <a:txBody>
                    <a:bodyPr/>
                    <a:lstStyle/>
                    <a:p>
                      <a:pPr marL="190500">
                        <a:lnSpc>
                          <a:spcPct val="100000"/>
                        </a:lnSpc>
                        <a:spcBef>
                          <a:spcPts val="850"/>
                        </a:spcBef>
                      </a:pPr>
                      <a:r>
                        <a:rPr sz="1200" b="1" dirty="0">
                          <a:solidFill>
                            <a:srgbClr val="020202"/>
                          </a:solidFill>
                          <a:latin typeface="Gill Sans MT"/>
                          <a:cs typeface="Gill Sans MT"/>
                        </a:rPr>
                        <a:t>Fast</a:t>
                      </a:r>
                      <a:r>
                        <a:rPr sz="1200" b="1" spc="-60" dirty="0">
                          <a:solidFill>
                            <a:srgbClr val="020202"/>
                          </a:solidFill>
                          <a:latin typeface="Gill Sans MT"/>
                          <a:cs typeface="Gill Sans MT"/>
                        </a:rPr>
                        <a:t> </a:t>
                      </a:r>
                      <a:r>
                        <a:rPr sz="1200" b="1" spc="-30" dirty="0">
                          <a:solidFill>
                            <a:srgbClr val="020202"/>
                          </a:solidFill>
                          <a:latin typeface="Gill Sans MT"/>
                          <a:cs typeface="Gill Sans MT"/>
                        </a:rPr>
                        <a:t>Charge</a:t>
                      </a:r>
                      <a:r>
                        <a:rPr sz="1200" b="1" spc="-35" dirty="0">
                          <a:solidFill>
                            <a:srgbClr val="020202"/>
                          </a:solidFill>
                          <a:latin typeface="Gill Sans MT"/>
                          <a:cs typeface="Gill Sans MT"/>
                        </a:rPr>
                        <a:t> </a:t>
                      </a:r>
                      <a:r>
                        <a:rPr sz="1200" b="1" spc="-55" dirty="0">
                          <a:solidFill>
                            <a:srgbClr val="020202"/>
                          </a:solidFill>
                          <a:latin typeface="Gill Sans MT"/>
                          <a:cs typeface="Gill Sans MT"/>
                        </a:rPr>
                        <a:t>Time</a:t>
                      </a:r>
                      <a:r>
                        <a:rPr sz="1200" b="1" spc="-20" dirty="0">
                          <a:solidFill>
                            <a:srgbClr val="020202"/>
                          </a:solidFill>
                          <a:latin typeface="Gill Sans MT"/>
                          <a:cs typeface="Gill Sans MT"/>
                        </a:rPr>
                        <a:t> </a:t>
                      </a:r>
                      <a:r>
                        <a:rPr sz="1200" b="1" spc="-40" dirty="0">
                          <a:solidFill>
                            <a:srgbClr val="020202"/>
                          </a:solidFill>
                          <a:latin typeface="Gill Sans MT"/>
                          <a:cs typeface="Gill Sans MT"/>
                        </a:rPr>
                        <a:t>(with </a:t>
                      </a:r>
                      <a:r>
                        <a:rPr sz="1200" b="1" spc="-45" dirty="0">
                          <a:solidFill>
                            <a:srgbClr val="020202"/>
                          </a:solidFill>
                          <a:latin typeface="Gill Sans MT"/>
                          <a:cs typeface="Gill Sans MT"/>
                        </a:rPr>
                        <a:t>Amptricity</a:t>
                      </a:r>
                      <a:r>
                        <a:rPr sz="1200" b="1" spc="10" dirty="0">
                          <a:solidFill>
                            <a:srgbClr val="020202"/>
                          </a:solidFill>
                          <a:latin typeface="Gill Sans MT"/>
                          <a:cs typeface="Gill Sans MT"/>
                        </a:rPr>
                        <a:t> </a:t>
                      </a:r>
                      <a:r>
                        <a:rPr sz="1200" b="1" spc="-20" dirty="0">
                          <a:solidFill>
                            <a:srgbClr val="020202"/>
                          </a:solidFill>
                          <a:latin typeface="Gill Sans MT"/>
                          <a:cs typeface="Gill Sans MT"/>
                        </a:rPr>
                        <a:t>Charging</a:t>
                      </a:r>
                      <a:r>
                        <a:rPr sz="1200" b="1" spc="5" dirty="0">
                          <a:solidFill>
                            <a:srgbClr val="020202"/>
                          </a:solidFill>
                          <a:latin typeface="Gill Sans MT"/>
                          <a:cs typeface="Gill Sans MT"/>
                        </a:rPr>
                        <a:t> </a:t>
                      </a:r>
                      <a:r>
                        <a:rPr sz="1200" b="1" spc="-10" dirty="0">
                          <a:solidFill>
                            <a:srgbClr val="020202"/>
                          </a:solidFill>
                          <a:latin typeface="Gill Sans MT"/>
                          <a:cs typeface="Gill Sans MT"/>
                        </a:rPr>
                        <a:t>Station)</a:t>
                      </a:r>
                      <a:endParaRPr sz="1200">
                        <a:latin typeface="Gill Sans MT"/>
                        <a:cs typeface="Gill Sans MT"/>
                      </a:endParaRPr>
                    </a:p>
                  </a:txBody>
                  <a:tcPr marL="0" marR="0" marT="113348" marB="0">
                    <a:solidFill>
                      <a:srgbClr val="020202">
                        <a:alpha val="5099"/>
                      </a:srgbClr>
                    </a:solidFill>
                  </a:tcPr>
                </a:tc>
                <a:tc>
                  <a:txBody>
                    <a:bodyPr/>
                    <a:lstStyle/>
                    <a:p>
                      <a:pPr marL="180340">
                        <a:lnSpc>
                          <a:spcPct val="100000"/>
                        </a:lnSpc>
                        <a:spcBef>
                          <a:spcPts val="850"/>
                        </a:spcBef>
                      </a:pPr>
                      <a:r>
                        <a:rPr sz="1200" spc="70" dirty="0">
                          <a:solidFill>
                            <a:srgbClr val="020202"/>
                          </a:solidFill>
                          <a:latin typeface="Trebuchet MS"/>
                          <a:cs typeface="Trebuchet MS"/>
                        </a:rPr>
                        <a:t>Less</a:t>
                      </a:r>
                      <a:r>
                        <a:rPr sz="1200" spc="20" dirty="0">
                          <a:solidFill>
                            <a:srgbClr val="020202"/>
                          </a:solidFill>
                          <a:latin typeface="Trebuchet MS"/>
                          <a:cs typeface="Trebuchet MS"/>
                        </a:rPr>
                        <a:t> </a:t>
                      </a:r>
                      <a:r>
                        <a:rPr sz="1200" spc="-10" dirty="0">
                          <a:solidFill>
                            <a:srgbClr val="020202"/>
                          </a:solidFill>
                          <a:latin typeface="Trebuchet MS"/>
                          <a:cs typeface="Trebuchet MS"/>
                        </a:rPr>
                        <a:t>than</a:t>
                      </a:r>
                      <a:r>
                        <a:rPr sz="1200" spc="-30" dirty="0">
                          <a:solidFill>
                            <a:srgbClr val="020202"/>
                          </a:solidFill>
                          <a:latin typeface="Trebuchet MS"/>
                          <a:cs typeface="Trebuchet MS"/>
                        </a:rPr>
                        <a:t> </a:t>
                      </a:r>
                      <a:r>
                        <a:rPr sz="1200" dirty="0">
                          <a:solidFill>
                            <a:srgbClr val="020202"/>
                          </a:solidFill>
                          <a:latin typeface="Trebuchet MS"/>
                          <a:cs typeface="Trebuchet MS"/>
                        </a:rPr>
                        <a:t>10</a:t>
                      </a:r>
                      <a:r>
                        <a:rPr sz="1200" spc="-35" dirty="0">
                          <a:solidFill>
                            <a:srgbClr val="020202"/>
                          </a:solidFill>
                          <a:latin typeface="Trebuchet MS"/>
                          <a:cs typeface="Trebuchet MS"/>
                        </a:rPr>
                        <a:t> </a:t>
                      </a:r>
                      <a:r>
                        <a:rPr sz="1200" spc="-10" dirty="0">
                          <a:solidFill>
                            <a:srgbClr val="020202"/>
                          </a:solidFill>
                          <a:latin typeface="Trebuchet MS"/>
                          <a:cs typeface="Trebuchet MS"/>
                        </a:rPr>
                        <a:t>minutes</a:t>
                      </a:r>
                      <a:endParaRPr sz="1200">
                        <a:latin typeface="Trebuchet MS"/>
                        <a:cs typeface="Trebuchet MS"/>
                      </a:endParaRPr>
                    </a:p>
                  </a:txBody>
                  <a:tcPr marL="0" marR="0" marT="113348" marB="0">
                    <a:solidFill>
                      <a:srgbClr val="ECECEC"/>
                    </a:solidFill>
                  </a:tcPr>
                </a:tc>
                <a:extLst>
                  <a:ext uri="{0D108BD9-81ED-4DB2-BD59-A6C34878D82A}">
                    <a16:rowId xmlns:a16="http://schemas.microsoft.com/office/drawing/2014/main" val="10004"/>
                  </a:ext>
                </a:extLst>
              </a:tr>
              <a:tr h="513398">
                <a:tc>
                  <a:txBody>
                    <a:bodyPr/>
                    <a:lstStyle/>
                    <a:p>
                      <a:pPr marL="190500" marR="1666239">
                        <a:lnSpc>
                          <a:spcPts val="1200"/>
                        </a:lnSpc>
                        <a:spcBef>
                          <a:spcPts val="735"/>
                        </a:spcBef>
                      </a:pPr>
                      <a:r>
                        <a:rPr sz="1200" b="1" dirty="0">
                          <a:solidFill>
                            <a:srgbClr val="020202"/>
                          </a:solidFill>
                          <a:latin typeface="Gill Sans MT"/>
                          <a:cs typeface="Gill Sans MT"/>
                        </a:rPr>
                        <a:t>Self-</a:t>
                      </a:r>
                      <a:r>
                        <a:rPr sz="1200" b="1" spc="-10" dirty="0">
                          <a:solidFill>
                            <a:srgbClr val="020202"/>
                          </a:solidFill>
                          <a:latin typeface="Gill Sans MT"/>
                          <a:cs typeface="Gill Sans MT"/>
                        </a:rPr>
                        <a:t>Discharge</a:t>
                      </a:r>
                      <a:r>
                        <a:rPr sz="1200" b="1" spc="20" dirty="0">
                          <a:solidFill>
                            <a:srgbClr val="020202"/>
                          </a:solidFill>
                          <a:latin typeface="Gill Sans MT"/>
                          <a:cs typeface="Gill Sans MT"/>
                        </a:rPr>
                        <a:t> </a:t>
                      </a:r>
                      <a:r>
                        <a:rPr sz="1200" b="1" spc="-10" dirty="0">
                          <a:solidFill>
                            <a:srgbClr val="020202"/>
                          </a:solidFill>
                          <a:latin typeface="Gill Sans MT"/>
                          <a:cs typeface="Gill Sans MT"/>
                        </a:rPr>
                        <a:t>Rate</a:t>
                      </a:r>
                      <a:r>
                        <a:rPr sz="1200" b="1" spc="20" dirty="0">
                          <a:solidFill>
                            <a:srgbClr val="020202"/>
                          </a:solidFill>
                          <a:latin typeface="Gill Sans MT"/>
                          <a:cs typeface="Gill Sans MT"/>
                        </a:rPr>
                        <a:t> </a:t>
                      </a:r>
                      <a:r>
                        <a:rPr sz="1200" b="1" spc="-10" dirty="0">
                          <a:solidFill>
                            <a:srgbClr val="020202"/>
                          </a:solidFill>
                          <a:latin typeface="Gill Sans MT"/>
                          <a:cs typeface="Gill Sans MT"/>
                        </a:rPr>
                        <a:t>(yearly) </a:t>
                      </a:r>
                      <a:r>
                        <a:rPr sz="1200" b="1" spc="-25" dirty="0">
                          <a:solidFill>
                            <a:srgbClr val="020202"/>
                          </a:solidFill>
                          <a:latin typeface="Gill Sans MT"/>
                          <a:cs typeface="Gill Sans MT"/>
                        </a:rPr>
                        <a:t>Energy</a:t>
                      </a:r>
                      <a:r>
                        <a:rPr sz="1200" b="1" spc="-30" dirty="0">
                          <a:solidFill>
                            <a:srgbClr val="020202"/>
                          </a:solidFill>
                          <a:latin typeface="Gill Sans MT"/>
                          <a:cs typeface="Gill Sans MT"/>
                        </a:rPr>
                        <a:t> </a:t>
                      </a:r>
                      <a:r>
                        <a:rPr sz="1200" b="1" spc="-40" dirty="0">
                          <a:solidFill>
                            <a:srgbClr val="020202"/>
                          </a:solidFill>
                          <a:latin typeface="Gill Sans MT"/>
                          <a:cs typeface="Gill Sans MT"/>
                        </a:rPr>
                        <a:t>Retention </a:t>
                      </a:r>
                      <a:r>
                        <a:rPr sz="1200" b="1" spc="-10" dirty="0">
                          <a:solidFill>
                            <a:srgbClr val="020202"/>
                          </a:solidFill>
                          <a:latin typeface="Gill Sans MT"/>
                          <a:cs typeface="Gill Sans MT"/>
                        </a:rPr>
                        <a:t>Rate</a:t>
                      </a:r>
                      <a:r>
                        <a:rPr sz="1200" b="1" spc="-45" dirty="0">
                          <a:solidFill>
                            <a:srgbClr val="020202"/>
                          </a:solidFill>
                          <a:latin typeface="Gill Sans MT"/>
                          <a:cs typeface="Gill Sans MT"/>
                        </a:rPr>
                        <a:t> </a:t>
                      </a:r>
                      <a:r>
                        <a:rPr sz="1200" b="1" spc="-10" dirty="0">
                          <a:solidFill>
                            <a:srgbClr val="020202"/>
                          </a:solidFill>
                          <a:latin typeface="Gill Sans MT"/>
                          <a:cs typeface="Gill Sans MT"/>
                        </a:rPr>
                        <a:t>(yearly)</a:t>
                      </a:r>
                      <a:endParaRPr sz="1200">
                        <a:latin typeface="Gill Sans MT"/>
                        <a:cs typeface="Gill Sans MT"/>
                      </a:endParaRPr>
                    </a:p>
                  </a:txBody>
                  <a:tcPr marL="0" marR="0" marT="98012" marB="0">
                    <a:solidFill>
                      <a:srgbClr val="020202">
                        <a:alpha val="5099"/>
                      </a:srgbClr>
                    </a:solidFill>
                  </a:tcPr>
                </a:tc>
                <a:tc>
                  <a:txBody>
                    <a:bodyPr/>
                    <a:lstStyle/>
                    <a:p>
                      <a:pPr marL="266700" indent="-86360">
                        <a:lnSpc>
                          <a:spcPts val="1260"/>
                        </a:lnSpc>
                        <a:spcBef>
                          <a:spcPts val="595"/>
                        </a:spcBef>
                        <a:buChar char="•"/>
                        <a:tabLst>
                          <a:tab pos="266700" algn="l"/>
                        </a:tabLst>
                      </a:pPr>
                      <a:r>
                        <a:rPr sz="1200" spc="70" dirty="0">
                          <a:solidFill>
                            <a:srgbClr val="020202"/>
                          </a:solidFill>
                          <a:latin typeface="Trebuchet MS"/>
                          <a:cs typeface="Trebuchet MS"/>
                        </a:rPr>
                        <a:t>Less</a:t>
                      </a:r>
                      <a:r>
                        <a:rPr sz="1200" spc="-5" dirty="0">
                          <a:solidFill>
                            <a:srgbClr val="020202"/>
                          </a:solidFill>
                          <a:latin typeface="Trebuchet MS"/>
                          <a:cs typeface="Trebuchet MS"/>
                        </a:rPr>
                        <a:t> </a:t>
                      </a:r>
                      <a:r>
                        <a:rPr sz="1200" spc="-10" dirty="0">
                          <a:solidFill>
                            <a:srgbClr val="020202"/>
                          </a:solidFill>
                          <a:latin typeface="Trebuchet MS"/>
                          <a:cs typeface="Trebuchet MS"/>
                        </a:rPr>
                        <a:t>than</a:t>
                      </a:r>
                      <a:r>
                        <a:rPr sz="1200" spc="-50" dirty="0">
                          <a:solidFill>
                            <a:srgbClr val="020202"/>
                          </a:solidFill>
                          <a:latin typeface="Trebuchet MS"/>
                          <a:cs typeface="Trebuchet MS"/>
                        </a:rPr>
                        <a:t> </a:t>
                      </a:r>
                      <a:r>
                        <a:rPr sz="1200" spc="65" dirty="0">
                          <a:solidFill>
                            <a:srgbClr val="020202"/>
                          </a:solidFill>
                          <a:latin typeface="Trebuchet MS"/>
                          <a:cs typeface="Trebuchet MS"/>
                        </a:rPr>
                        <a:t>4%</a:t>
                      </a:r>
                      <a:endParaRPr sz="1200">
                        <a:latin typeface="Trebuchet MS"/>
                        <a:cs typeface="Trebuchet MS"/>
                      </a:endParaRPr>
                    </a:p>
                    <a:p>
                      <a:pPr marL="266700" indent="-86360">
                        <a:lnSpc>
                          <a:spcPts val="1260"/>
                        </a:lnSpc>
                        <a:buChar char="•"/>
                        <a:tabLst>
                          <a:tab pos="266700" algn="l"/>
                        </a:tabLst>
                      </a:pPr>
                      <a:r>
                        <a:rPr sz="1200" spc="65" dirty="0">
                          <a:solidFill>
                            <a:srgbClr val="020202"/>
                          </a:solidFill>
                          <a:latin typeface="Trebuchet MS"/>
                          <a:cs typeface="Trebuchet MS"/>
                        </a:rPr>
                        <a:t>96%</a:t>
                      </a:r>
                      <a:r>
                        <a:rPr sz="1200" spc="-25" dirty="0">
                          <a:solidFill>
                            <a:srgbClr val="020202"/>
                          </a:solidFill>
                          <a:latin typeface="Trebuchet MS"/>
                          <a:cs typeface="Trebuchet MS"/>
                        </a:rPr>
                        <a:t> </a:t>
                      </a:r>
                      <a:r>
                        <a:rPr sz="1200" dirty="0">
                          <a:solidFill>
                            <a:srgbClr val="020202"/>
                          </a:solidFill>
                          <a:latin typeface="Trebuchet MS"/>
                          <a:cs typeface="Trebuchet MS"/>
                        </a:rPr>
                        <a:t>and</a:t>
                      </a:r>
                      <a:r>
                        <a:rPr sz="1200" spc="-45" dirty="0">
                          <a:solidFill>
                            <a:srgbClr val="020202"/>
                          </a:solidFill>
                          <a:latin typeface="Trebuchet MS"/>
                          <a:cs typeface="Trebuchet MS"/>
                        </a:rPr>
                        <a:t> </a:t>
                      </a:r>
                      <a:r>
                        <a:rPr sz="1200" spc="-10" dirty="0">
                          <a:solidFill>
                            <a:srgbClr val="020202"/>
                          </a:solidFill>
                          <a:latin typeface="Trebuchet MS"/>
                          <a:cs typeface="Trebuchet MS"/>
                        </a:rPr>
                        <a:t>above</a:t>
                      </a:r>
                      <a:endParaRPr sz="1200">
                        <a:latin typeface="Trebuchet MS"/>
                        <a:cs typeface="Trebuchet MS"/>
                      </a:endParaRPr>
                    </a:p>
                  </a:txBody>
                  <a:tcPr marL="0" marR="0" marT="79343" marB="0"/>
                </a:tc>
                <a:extLst>
                  <a:ext uri="{0D108BD9-81ED-4DB2-BD59-A6C34878D82A}">
                    <a16:rowId xmlns:a16="http://schemas.microsoft.com/office/drawing/2014/main" val="10005"/>
                  </a:ext>
                </a:extLst>
              </a:tr>
              <a:tr h="324707">
                <a:tc>
                  <a:txBody>
                    <a:bodyPr/>
                    <a:lstStyle/>
                    <a:p>
                      <a:pPr marL="190500">
                        <a:lnSpc>
                          <a:spcPct val="100000"/>
                        </a:lnSpc>
                        <a:spcBef>
                          <a:spcPts val="495"/>
                        </a:spcBef>
                      </a:pPr>
                      <a:r>
                        <a:rPr sz="1200" b="1" spc="-25" dirty="0">
                          <a:solidFill>
                            <a:srgbClr val="020202"/>
                          </a:solidFill>
                          <a:latin typeface="Gill Sans MT"/>
                          <a:cs typeface="Gill Sans MT"/>
                        </a:rPr>
                        <a:t>Cell</a:t>
                      </a:r>
                      <a:r>
                        <a:rPr sz="1200" b="1" spc="-40" dirty="0">
                          <a:solidFill>
                            <a:srgbClr val="020202"/>
                          </a:solidFill>
                          <a:latin typeface="Gill Sans MT"/>
                          <a:cs typeface="Gill Sans MT"/>
                        </a:rPr>
                        <a:t> </a:t>
                      </a:r>
                      <a:r>
                        <a:rPr sz="1200" b="1" spc="-10" dirty="0">
                          <a:solidFill>
                            <a:srgbClr val="020202"/>
                          </a:solidFill>
                          <a:latin typeface="Gill Sans MT"/>
                          <a:cs typeface="Gill Sans MT"/>
                        </a:rPr>
                        <a:t>Voltage</a:t>
                      </a:r>
                      <a:endParaRPr sz="1200">
                        <a:latin typeface="Gill Sans MT"/>
                        <a:cs typeface="Gill Sans MT"/>
                      </a:endParaRPr>
                    </a:p>
                  </a:txBody>
                  <a:tcPr marL="0" marR="0" marT="66008" marB="0">
                    <a:solidFill>
                      <a:srgbClr val="020202">
                        <a:alpha val="5099"/>
                      </a:srgbClr>
                    </a:solidFill>
                  </a:tcPr>
                </a:tc>
                <a:tc>
                  <a:txBody>
                    <a:bodyPr/>
                    <a:lstStyle/>
                    <a:p>
                      <a:pPr marL="180340">
                        <a:lnSpc>
                          <a:spcPct val="100000"/>
                        </a:lnSpc>
                        <a:spcBef>
                          <a:spcPts val="495"/>
                        </a:spcBef>
                      </a:pPr>
                      <a:r>
                        <a:rPr sz="1200" spc="-20" dirty="0">
                          <a:solidFill>
                            <a:srgbClr val="020202"/>
                          </a:solidFill>
                          <a:latin typeface="Trebuchet MS"/>
                          <a:cs typeface="Trebuchet MS"/>
                        </a:rPr>
                        <a:t>3.7v</a:t>
                      </a:r>
                      <a:endParaRPr sz="1200">
                        <a:latin typeface="Trebuchet MS"/>
                        <a:cs typeface="Trebuchet MS"/>
                      </a:endParaRPr>
                    </a:p>
                  </a:txBody>
                  <a:tcPr marL="0" marR="0" marT="66008" marB="0">
                    <a:solidFill>
                      <a:srgbClr val="ECECEC"/>
                    </a:solidFill>
                  </a:tcPr>
                </a:tc>
                <a:extLst>
                  <a:ext uri="{0D108BD9-81ED-4DB2-BD59-A6C34878D82A}">
                    <a16:rowId xmlns:a16="http://schemas.microsoft.com/office/drawing/2014/main" val="10006"/>
                  </a:ext>
                </a:extLst>
              </a:tr>
              <a:tr h="398050">
                <a:tc>
                  <a:txBody>
                    <a:bodyPr/>
                    <a:lstStyle/>
                    <a:p>
                      <a:pPr marL="190500">
                        <a:lnSpc>
                          <a:spcPct val="100000"/>
                        </a:lnSpc>
                        <a:spcBef>
                          <a:spcPts val="755"/>
                        </a:spcBef>
                      </a:pPr>
                      <a:r>
                        <a:rPr sz="1200" b="1" spc="-30" dirty="0">
                          <a:solidFill>
                            <a:srgbClr val="020202"/>
                          </a:solidFill>
                          <a:latin typeface="Gill Sans MT"/>
                          <a:cs typeface="Gill Sans MT"/>
                        </a:rPr>
                        <a:t>Charge</a:t>
                      </a:r>
                      <a:r>
                        <a:rPr sz="1200" b="1" spc="-35" dirty="0">
                          <a:solidFill>
                            <a:srgbClr val="020202"/>
                          </a:solidFill>
                          <a:latin typeface="Gill Sans MT"/>
                          <a:cs typeface="Gill Sans MT"/>
                        </a:rPr>
                        <a:t> </a:t>
                      </a:r>
                      <a:r>
                        <a:rPr sz="1200" b="1" spc="-10" dirty="0">
                          <a:solidFill>
                            <a:srgbClr val="020202"/>
                          </a:solidFill>
                          <a:latin typeface="Gill Sans MT"/>
                          <a:cs typeface="Gill Sans MT"/>
                        </a:rPr>
                        <a:t>Cutoff</a:t>
                      </a:r>
                      <a:endParaRPr sz="1200">
                        <a:latin typeface="Gill Sans MT"/>
                        <a:cs typeface="Gill Sans MT"/>
                      </a:endParaRPr>
                    </a:p>
                  </a:txBody>
                  <a:tcPr marL="0" marR="0" marT="100679" marB="0">
                    <a:solidFill>
                      <a:srgbClr val="020202">
                        <a:alpha val="5099"/>
                      </a:srgbClr>
                    </a:solidFill>
                  </a:tcPr>
                </a:tc>
                <a:tc>
                  <a:txBody>
                    <a:bodyPr/>
                    <a:lstStyle/>
                    <a:p>
                      <a:pPr marL="266700" indent="-86360">
                        <a:lnSpc>
                          <a:spcPts val="1260"/>
                        </a:lnSpc>
                        <a:spcBef>
                          <a:spcPts val="155"/>
                        </a:spcBef>
                        <a:buChar char="•"/>
                        <a:tabLst>
                          <a:tab pos="266700" algn="l"/>
                        </a:tabLst>
                      </a:pPr>
                      <a:r>
                        <a:rPr sz="1200" spc="125" dirty="0">
                          <a:solidFill>
                            <a:srgbClr val="020202"/>
                          </a:solidFill>
                          <a:latin typeface="Trebuchet MS"/>
                          <a:cs typeface="Trebuchet MS"/>
                        </a:rPr>
                        <a:t>NMC</a:t>
                      </a:r>
                      <a:r>
                        <a:rPr sz="1200" spc="-10" dirty="0">
                          <a:solidFill>
                            <a:srgbClr val="020202"/>
                          </a:solidFill>
                          <a:latin typeface="Trebuchet MS"/>
                          <a:cs typeface="Trebuchet MS"/>
                        </a:rPr>
                        <a:t> </a:t>
                      </a:r>
                      <a:r>
                        <a:rPr sz="1200" spc="-20" dirty="0">
                          <a:solidFill>
                            <a:srgbClr val="020202"/>
                          </a:solidFill>
                          <a:latin typeface="Trebuchet MS"/>
                          <a:cs typeface="Trebuchet MS"/>
                        </a:rPr>
                        <a:t>4.2v</a:t>
                      </a:r>
                      <a:endParaRPr sz="1200">
                        <a:latin typeface="Trebuchet MS"/>
                        <a:cs typeface="Trebuchet MS"/>
                      </a:endParaRPr>
                    </a:p>
                    <a:p>
                      <a:pPr marL="266700" indent="-86360">
                        <a:lnSpc>
                          <a:spcPts val="1260"/>
                        </a:lnSpc>
                        <a:buChar char="•"/>
                        <a:tabLst>
                          <a:tab pos="266700" algn="l"/>
                        </a:tabLst>
                      </a:pPr>
                      <a:r>
                        <a:rPr sz="1200" dirty="0">
                          <a:solidFill>
                            <a:srgbClr val="020202"/>
                          </a:solidFill>
                          <a:latin typeface="Trebuchet MS"/>
                          <a:cs typeface="Trebuchet MS"/>
                        </a:rPr>
                        <a:t>LFP</a:t>
                      </a:r>
                      <a:r>
                        <a:rPr sz="1200" spc="85" dirty="0">
                          <a:solidFill>
                            <a:srgbClr val="020202"/>
                          </a:solidFill>
                          <a:latin typeface="Trebuchet MS"/>
                          <a:cs typeface="Trebuchet MS"/>
                        </a:rPr>
                        <a:t> </a:t>
                      </a:r>
                      <a:r>
                        <a:rPr sz="1200" spc="-20" dirty="0">
                          <a:solidFill>
                            <a:srgbClr val="020202"/>
                          </a:solidFill>
                          <a:latin typeface="Trebuchet MS"/>
                          <a:cs typeface="Trebuchet MS"/>
                        </a:rPr>
                        <a:t>3.6v</a:t>
                      </a:r>
                      <a:endParaRPr sz="1200">
                        <a:latin typeface="Trebuchet MS"/>
                        <a:cs typeface="Trebuchet MS"/>
                      </a:endParaRPr>
                    </a:p>
                  </a:txBody>
                  <a:tcPr marL="0" marR="0" marT="20669" marB="0"/>
                </a:tc>
                <a:extLst>
                  <a:ext uri="{0D108BD9-81ED-4DB2-BD59-A6C34878D82A}">
                    <a16:rowId xmlns:a16="http://schemas.microsoft.com/office/drawing/2014/main" val="10007"/>
                  </a:ext>
                </a:extLst>
              </a:tr>
              <a:tr h="429387">
                <a:tc>
                  <a:txBody>
                    <a:bodyPr/>
                    <a:lstStyle/>
                    <a:p>
                      <a:pPr marL="190500">
                        <a:lnSpc>
                          <a:spcPct val="100000"/>
                        </a:lnSpc>
                        <a:spcBef>
                          <a:spcPts val="840"/>
                        </a:spcBef>
                      </a:pPr>
                      <a:r>
                        <a:rPr sz="1200" b="1" spc="-10" dirty="0">
                          <a:solidFill>
                            <a:srgbClr val="020202"/>
                          </a:solidFill>
                          <a:latin typeface="Gill Sans MT"/>
                          <a:cs typeface="Gill Sans MT"/>
                        </a:rPr>
                        <a:t>Discharge</a:t>
                      </a:r>
                      <a:r>
                        <a:rPr sz="1200" b="1" dirty="0">
                          <a:solidFill>
                            <a:srgbClr val="020202"/>
                          </a:solidFill>
                          <a:latin typeface="Gill Sans MT"/>
                          <a:cs typeface="Gill Sans MT"/>
                        </a:rPr>
                        <a:t> </a:t>
                      </a:r>
                      <a:r>
                        <a:rPr sz="1200" b="1" spc="-10" dirty="0">
                          <a:solidFill>
                            <a:srgbClr val="020202"/>
                          </a:solidFill>
                          <a:latin typeface="Gill Sans MT"/>
                          <a:cs typeface="Gill Sans MT"/>
                        </a:rPr>
                        <a:t>Cutoff</a:t>
                      </a:r>
                      <a:endParaRPr sz="1200">
                        <a:latin typeface="Gill Sans MT"/>
                        <a:cs typeface="Gill Sans MT"/>
                      </a:endParaRPr>
                    </a:p>
                  </a:txBody>
                  <a:tcPr marL="0" marR="0" marT="112014" marB="0">
                    <a:solidFill>
                      <a:srgbClr val="020202">
                        <a:alpha val="5099"/>
                      </a:srgbClr>
                    </a:solidFill>
                  </a:tcPr>
                </a:tc>
                <a:tc>
                  <a:txBody>
                    <a:bodyPr/>
                    <a:lstStyle/>
                    <a:p>
                      <a:pPr marL="266700" indent="-86360">
                        <a:lnSpc>
                          <a:spcPts val="1260"/>
                        </a:lnSpc>
                        <a:spcBef>
                          <a:spcPts val="240"/>
                        </a:spcBef>
                        <a:buChar char="•"/>
                        <a:tabLst>
                          <a:tab pos="266700" algn="l"/>
                        </a:tabLst>
                      </a:pPr>
                      <a:r>
                        <a:rPr sz="1200" spc="125" dirty="0">
                          <a:solidFill>
                            <a:srgbClr val="020202"/>
                          </a:solidFill>
                          <a:latin typeface="Trebuchet MS"/>
                          <a:cs typeface="Trebuchet MS"/>
                        </a:rPr>
                        <a:t>NMC</a:t>
                      </a:r>
                      <a:r>
                        <a:rPr sz="1200" spc="-10" dirty="0">
                          <a:solidFill>
                            <a:srgbClr val="020202"/>
                          </a:solidFill>
                          <a:latin typeface="Trebuchet MS"/>
                          <a:cs typeface="Trebuchet MS"/>
                        </a:rPr>
                        <a:t> </a:t>
                      </a:r>
                      <a:r>
                        <a:rPr sz="1200" spc="-25" dirty="0">
                          <a:solidFill>
                            <a:srgbClr val="020202"/>
                          </a:solidFill>
                          <a:latin typeface="Trebuchet MS"/>
                          <a:cs typeface="Trebuchet MS"/>
                        </a:rPr>
                        <a:t>3v</a:t>
                      </a:r>
                      <a:endParaRPr sz="1200">
                        <a:latin typeface="Trebuchet MS"/>
                        <a:cs typeface="Trebuchet MS"/>
                      </a:endParaRPr>
                    </a:p>
                    <a:p>
                      <a:pPr marL="266700" indent="-86360">
                        <a:lnSpc>
                          <a:spcPts val="1260"/>
                        </a:lnSpc>
                        <a:buChar char="•"/>
                        <a:tabLst>
                          <a:tab pos="266700" algn="l"/>
                        </a:tabLst>
                      </a:pPr>
                      <a:r>
                        <a:rPr sz="1200" dirty="0">
                          <a:solidFill>
                            <a:srgbClr val="020202"/>
                          </a:solidFill>
                          <a:latin typeface="Trebuchet MS"/>
                          <a:cs typeface="Trebuchet MS"/>
                        </a:rPr>
                        <a:t>LFP</a:t>
                      </a:r>
                      <a:r>
                        <a:rPr sz="1200" spc="85" dirty="0">
                          <a:solidFill>
                            <a:srgbClr val="020202"/>
                          </a:solidFill>
                          <a:latin typeface="Trebuchet MS"/>
                          <a:cs typeface="Trebuchet MS"/>
                        </a:rPr>
                        <a:t> </a:t>
                      </a:r>
                      <a:r>
                        <a:rPr sz="1200" spc="-20" dirty="0">
                          <a:solidFill>
                            <a:srgbClr val="020202"/>
                          </a:solidFill>
                          <a:latin typeface="Trebuchet MS"/>
                          <a:cs typeface="Trebuchet MS"/>
                        </a:rPr>
                        <a:t>2.8v</a:t>
                      </a:r>
                      <a:endParaRPr sz="1200">
                        <a:latin typeface="Trebuchet MS"/>
                        <a:cs typeface="Trebuchet MS"/>
                      </a:endParaRPr>
                    </a:p>
                  </a:txBody>
                  <a:tcPr marL="0" marR="0" marT="32004" marB="0">
                    <a:solidFill>
                      <a:srgbClr val="ECECEC"/>
                    </a:solidFill>
                  </a:tcPr>
                </a:tc>
                <a:extLst>
                  <a:ext uri="{0D108BD9-81ED-4DB2-BD59-A6C34878D82A}">
                    <a16:rowId xmlns:a16="http://schemas.microsoft.com/office/drawing/2014/main" val="10008"/>
                  </a:ext>
                </a:extLst>
              </a:tr>
              <a:tr h="398050">
                <a:tc>
                  <a:txBody>
                    <a:bodyPr/>
                    <a:lstStyle/>
                    <a:p>
                      <a:pPr marL="190500">
                        <a:lnSpc>
                          <a:spcPct val="100000"/>
                        </a:lnSpc>
                        <a:spcBef>
                          <a:spcPts val="695"/>
                        </a:spcBef>
                      </a:pPr>
                      <a:r>
                        <a:rPr sz="1200" b="1" spc="-30" dirty="0">
                          <a:solidFill>
                            <a:srgbClr val="020202"/>
                          </a:solidFill>
                          <a:latin typeface="Gill Sans MT"/>
                          <a:cs typeface="Gill Sans MT"/>
                        </a:rPr>
                        <a:t>Charge</a:t>
                      </a:r>
                      <a:r>
                        <a:rPr sz="1200" b="1" spc="5" dirty="0">
                          <a:solidFill>
                            <a:srgbClr val="020202"/>
                          </a:solidFill>
                          <a:latin typeface="Gill Sans MT"/>
                          <a:cs typeface="Gill Sans MT"/>
                        </a:rPr>
                        <a:t> </a:t>
                      </a:r>
                      <a:r>
                        <a:rPr sz="1200" b="1" spc="-35" dirty="0">
                          <a:solidFill>
                            <a:srgbClr val="020202"/>
                          </a:solidFill>
                          <a:latin typeface="Gill Sans MT"/>
                          <a:cs typeface="Gill Sans MT"/>
                        </a:rPr>
                        <a:t>TemperaturesDischarge</a:t>
                      </a:r>
                      <a:r>
                        <a:rPr sz="1200" b="1" spc="5" dirty="0">
                          <a:solidFill>
                            <a:srgbClr val="020202"/>
                          </a:solidFill>
                          <a:latin typeface="Gill Sans MT"/>
                          <a:cs typeface="Gill Sans MT"/>
                        </a:rPr>
                        <a:t> </a:t>
                      </a:r>
                      <a:r>
                        <a:rPr sz="1200" b="1" spc="-10" dirty="0">
                          <a:solidFill>
                            <a:srgbClr val="020202"/>
                          </a:solidFill>
                          <a:latin typeface="Gill Sans MT"/>
                          <a:cs typeface="Gill Sans MT"/>
                        </a:rPr>
                        <a:t>Temperatures</a:t>
                      </a:r>
                      <a:endParaRPr sz="1200">
                        <a:latin typeface="Gill Sans MT"/>
                        <a:cs typeface="Gill Sans MT"/>
                      </a:endParaRPr>
                    </a:p>
                  </a:txBody>
                  <a:tcPr marL="0" marR="0" marT="92678" marB="0">
                    <a:solidFill>
                      <a:srgbClr val="020202">
                        <a:alpha val="5099"/>
                      </a:srgbClr>
                    </a:solidFill>
                  </a:tcPr>
                </a:tc>
                <a:tc>
                  <a:txBody>
                    <a:bodyPr/>
                    <a:lstStyle/>
                    <a:p>
                      <a:pPr marL="180340">
                        <a:lnSpc>
                          <a:spcPts val="1260"/>
                        </a:lnSpc>
                        <a:spcBef>
                          <a:spcPts val="95"/>
                        </a:spcBef>
                      </a:pPr>
                      <a:r>
                        <a:rPr sz="1200" spc="-105" dirty="0">
                          <a:solidFill>
                            <a:srgbClr val="020202"/>
                          </a:solidFill>
                          <a:latin typeface="Trebuchet MS"/>
                          <a:cs typeface="Trebuchet MS"/>
                        </a:rPr>
                        <a:t>-</a:t>
                      </a:r>
                      <a:r>
                        <a:rPr sz="1200" dirty="0">
                          <a:solidFill>
                            <a:srgbClr val="020202"/>
                          </a:solidFill>
                          <a:latin typeface="Trebuchet MS"/>
                          <a:cs typeface="Trebuchet MS"/>
                        </a:rPr>
                        <a:t>20º</a:t>
                      </a:r>
                      <a:r>
                        <a:rPr sz="1200" spc="85" dirty="0">
                          <a:solidFill>
                            <a:srgbClr val="020202"/>
                          </a:solidFill>
                          <a:latin typeface="Trebuchet MS"/>
                          <a:cs typeface="Trebuchet MS"/>
                        </a:rPr>
                        <a:t> </a:t>
                      </a:r>
                      <a:r>
                        <a:rPr sz="1200" spc="-10" dirty="0">
                          <a:solidFill>
                            <a:srgbClr val="020202"/>
                          </a:solidFill>
                          <a:latin typeface="Trebuchet MS"/>
                          <a:cs typeface="Trebuchet MS"/>
                        </a:rPr>
                        <a:t>to</a:t>
                      </a:r>
                      <a:r>
                        <a:rPr sz="1200" spc="15" dirty="0">
                          <a:solidFill>
                            <a:srgbClr val="020202"/>
                          </a:solidFill>
                          <a:latin typeface="Trebuchet MS"/>
                          <a:cs typeface="Trebuchet MS"/>
                        </a:rPr>
                        <a:t> </a:t>
                      </a:r>
                      <a:r>
                        <a:rPr sz="1200" dirty="0">
                          <a:solidFill>
                            <a:srgbClr val="020202"/>
                          </a:solidFill>
                          <a:latin typeface="Trebuchet MS"/>
                          <a:cs typeface="Trebuchet MS"/>
                        </a:rPr>
                        <a:t>60º</a:t>
                      </a:r>
                      <a:r>
                        <a:rPr sz="1200" spc="85" dirty="0">
                          <a:solidFill>
                            <a:srgbClr val="020202"/>
                          </a:solidFill>
                          <a:latin typeface="Trebuchet MS"/>
                          <a:cs typeface="Trebuchet MS"/>
                        </a:rPr>
                        <a:t> </a:t>
                      </a:r>
                      <a:r>
                        <a:rPr sz="1200" spc="15" dirty="0">
                          <a:solidFill>
                            <a:srgbClr val="020202"/>
                          </a:solidFill>
                          <a:latin typeface="Trebuchet MS"/>
                          <a:cs typeface="Trebuchet MS"/>
                        </a:rPr>
                        <a:t>C</a:t>
                      </a:r>
                      <a:endParaRPr sz="1200">
                        <a:latin typeface="Trebuchet MS"/>
                        <a:cs typeface="Trebuchet MS"/>
                      </a:endParaRPr>
                    </a:p>
                    <a:p>
                      <a:pPr marL="180340">
                        <a:lnSpc>
                          <a:spcPts val="1260"/>
                        </a:lnSpc>
                      </a:pPr>
                      <a:r>
                        <a:rPr sz="1200" spc="-105" dirty="0">
                          <a:solidFill>
                            <a:srgbClr val="020202"/>
                          </a:solidFill>
                          <a:latin typeface="Trebuchet MS"/>
                          <a:cs typeface="Trebuchet MS"/>
                        </a:rPr>
                        <a:t>-</a:t>
                      </a:r>
                      <a:r>
                        <a:rPr sz="1200" dirty="0">
                          <a:solidFill>
                            <a:srgbClr val="020202"/>
                          </a:solidFill>
                          <a:latin typeface="Trebuchet MS"/>
                          <a:cs typeface="Trebuchet MS"/>
                        </a:rPr>
                        <a:t>40º</a:t>
                      </a:r>
                      <a:r>
                        <a:rPr sz="1200" spc="85" dirty="0">
                          <a:solidFill>
                            <a:srgbClr val="020202"/>
                          </a:solidFill>
                          <a:latin typeface="Trebuchet MS"/>
                          <a:cs typeface="Trebuchet MS"/>
                        </a:rPr>
                        <a:t> </a:t>
                      </a:r>
                      <a:r>
                        <a:rPr sz="1200" spc="-10" dirty="0">
                          <a:solidFill>
                            <a:srgbClr val="020202"/>
                          </a:solidFill>
                          <a:latin typeface="Trebuchet MS"/>
                          <a:cs typeface="Trebuchet MS"/>
                        </a:rPr>
                        <a:t>to</a:t>
                      </a:r>
                      <a:r>
                        <a:rPr sz="1200" spc="15" dirty="0">
                          <a:solidFill>
                            <a:srgbClr val="020202"/>
                          </a:solidFill>
                          <a:latin typeface="Trebuchet MS"/>
                          <a:cs typeface="Trebuchet MS"/>
                        </a:rPr>
                        <a:t> </a:t>
                      </a:r>
                      <a:r>
                        <a:rPr sz="1200" dirty="0">
                          <a:solidFill>
                            <a:srgbClr val="020202"/>
                          </a:solidFill>
                          <a:latin typeface="Trebuchet MS"/>
                          <a:cs typeface="Trebuchet MS"/>
                        </a:rPr>
                        <a:t>60º</a:t>
                      </a:r>
                      <a:r>
                        <a:rPr sz="1200" spc="85" dirty="0">
                          <a:solidFill>
                            <a:srgbClr val="020202"/>
                          </a:solidFill>
                          <a:latin typeface="Trebuchet MS"/>
                          <a:cs typeface="Trebuchet MS"/>
                        </a:rPr>
                        <a:t> </a:t>
                      </a:r>
                      <a:r>
                        <a:rPr sz="1200" spc="15" dirty="0">
                          <a:solidFill>
                            <a:srgbClr val="020202"/>
                          </a:solidFill>
                          <a:latin typeface="Trebuchet MS"/>
                          <a:cs typeface="Trebuchet MS"/>
                        </a:rPr>
                        <a:t>C</a:t>
                      </a:r>
                      <a:endParaRPr sz="1200">
                        <a:latin typeface="Trebuchet MS"/>
                        <a:cs typeface="Trebuchet MS"/>
                      </a:endParaRPr>
                    </a:p>
                  </a:txBody>
                  <a:tcPr marL="0" marR="0" marT="12668" marB="0"/>
                </a:tc>
                <a:extLst>
                  <a:ext uri="{0D108BD9-81ED-4DB2-BD59-A6C34878D82A}">
                    <a16:rowId xmlns:a16="http://schemas.microsoft.com/office/drawing/2014/main" val="10009"/>
                  </a:ext>
                </a:extLst>
              </a:tr>
              <a:tr h="352044">
                <a:tc>
                  <a:txBody>
                    <a:bodyPr/>
                    <a:lstStyle/>
                    <a:p>
                      <a:pPr marL="190500">
                        <a:lnSpc>
                          <a:spcPct val="100000"/>
                        </a:lnSpc>
                        <a:spcBef>
                          <a:spcPts val="560"/>
                        </a:spcBef>
                      </a:pPr>
                      <a:r>
                        <a:rPr sz="1200" b="1" dirty="0">
                          <a:solidFill>
                            <a:srgbClr val="020202"/>
                          </a:solidFill>
                          <a:latin typeface="Gill Sans MT"/>
                          <a:cs typeface="Gill Sans MT"/>
                        </a:rPr>
                        <a:t>Safety</a:t>
                      </a:r>
                      <a:r>
                        <a:rPr sz="1200" b="1" spc="-20" dirty="0">
                          <a:solidFill>
                            <a:srgbClr val="020202"/>
                          </a:solidFill>
                          <a:latin typeface="Gill Sans MT"/>
                          <a:cs typeface="Gill Sans MT"/>
                        </a:rPr>
                        <a:t> </a:t>
                      </a:r>
                      <a:r>
                        <a:rPr sz="1200" b="1" spc="-10" dirty="0">
                          <a:solidFill>
                            <a:srgbClr val="020202"/>
                          </a:solidFill>
                          <a:latin typeface="Gill Sans MT"/>
                          <a:cs typeface="Gill Sans MT"/>
                        </a:rPr>
                        <a:t>and</a:t>
                      </a:r>
                      <a:r>
                        <a:rPr sz="1200" b="1" spc="-65" dirty="0">
                          <a:solidFill>
                            <a:srgbClr val="020202"/>
                          </a:solidFill>
                          <a:latin typeface="Gill Sans MT"/>
                          <a:cs typeface="Gill Sans MT"/>
                        </a:rPr>
                        <a:t> </a:t>
                      </a:r>
                      <a:r>
                        <a:rPr sz="1200" b="1" spc="-10" dirty="0">
                          <a:solidFill>
                            <a:srgbClr val="020202"/>
                          </a:solidFill>
                          <a:latin typeface="Gill Sans MT"/>
                          <a:cs typeface="Gill Sans MT"/>
                        </a:rPr>
                        <a:t>Maintenance</a:t>
                      </a:r>
                      <a:endParaRPr sz="1200">
                        <a:latin typeface="Gill Sans MT"/>
                        <a:cs typeface="Gill Sans MT"/>
                      </a:endParaRPr>
                    </a:p>
                  </a:txBody>
                  <a:tcPr marL="0" marR="0" marT="74676" marB="0">
                    <a:solidFill>
                      <a:srgbClr val="020202">
                        <a:alpha val="5099"/>
                      </a:srgbClr>
                    </a:solidFill>
                  </a:tcPr>
                </a:tc>
                <a:tc>
                  <a:txBody>
                    <a:bodyPr/>
                    <a:lstStyle/>
                    <a:p>
                      <a:pPr marL="266700" indent="-86360">
                        <a:lnSpc>
                          <a:spcPts val="1225"/>
                        </a:lnSpc>
                        <a:buChar char="•"/>
                        <a:tabLst>
                          <a:tab pos="266700" algn="l"/>
                        </a:tabLst>
                      </a:pPr>
                      <a:r>
                        <a:rPr sz="1200" spc="80" dirty="0">
                          <a:solidFill>
                            <a:srgbClr val="020202"/>
                          </a:solidFill>
                          <a:latin typeface="Trebuchet MS"/>
                          <a:cs typeface="Trebuchet MS"/>
                        </a:rPr>
                        <a:t>No</a:t>
                      </a:r>
                      <a:r>
                        <a:rPr sz="1200" spc="-60" dirty="0">
                          <a:solidFill>
                            <a:srgbClr val="020202"/>
                          </a:solidFill>
                          <a:latin typeface="Trebuchet MS"/>
                          <a:cs typeface="Trebuchet MS"/>
                        </a:rPr>
                        <a:t> </a:t>
                      </a:r>
                      <a:r>
                        <a:rPr sz="1200" spc="-25" dirty="0">
                          <a:solidFill>
                            <a:srgbClr val="020202"/>
                          </a:solidFill>
                          <a:latin typeface="Trebuchet MS"/>
                          <a:cs typeface="Trebuchet MS"/>
                        </a:rPr>
                        <a:t>thermal</a:t>
                      </a:r>
                      <a:r>
                        <a:rPr sz="1200" spc="-50" dirty="0">
                          <a:solidFill>
                            <a:srgbClr val="020202"/>
                          </a:solidFill>
                          <a:latin typeface="Trebuchet MS"/>
                          <a:cs typeface="Trebuchet MS"/>
                        </a:rPr>
                        <a:t> </a:t>
                      </a:r>
                      <a:r>
                        <a:rPr sz="1200" dirty="0">
                          <a:solidFill>
                            <a:srgbClr val="020202"/>
                          </a:solidFill>
                          <a:latin typeface="Trebuchet MS"/>
                          <a:cs typeface="Trebuchet MS"/>
                        </a:rPr>
                        <a:t>runaway</a:t>
                      </a:r>
                      <a:r>
                        <a:rPr sz="1200" spc="-40" dirty="0">
                          <a:solidFill>
                            <a:srgbClr val="020202"/>
                          </a:solidFill>
                          <a:latin typeface="Trebuchet MS"/>
                          <a:cs typeface="Trebuchet MS"/>
                        </a:rPr>
                        <a:t> </a:t>
                      </a:r>
                      <a:r>
                        <a:rPr sz="1200" spc="-30" dirty="0">
                          <a:solidFill>
                            <a:srgbClr val="020202"/>
                          </a:solidFill>
                          <a:latin typeface="Trebuchet MS"/>
                          <a:cs typeface="Trebuchet MS"/>
                        </a:rPr>
                        <a:t>(natural</a:t>
                      </a:r>
                      <a:r>
                        <a:rPr sz="1200" spc="-50" dirty="0">
                          <a:solidFill>
                            <a:srgbClr val="020202"/>
                          </a:solidFill>
                          <a:latin typeface="Trebuchet MS"/>
                          <a:cs typeface="Trebuchet MS"/>
                        </a:rPr>
                        <a:t> </a:t>
                      </a:r>
                      <a:r>
                        <a:rPr sz="1200" spc="-10" dirty="0">
                          <a:solidFill>
                            <a:srgbClr val="020202"/>
                          </a:solidFill>
                          <a:latin typeface="Trebuchet MS"/>
                          <a:cs typeface="Trebuchet MS"/>
                        </a:rPr>
                        <a:t>heat dissipation)</a:t>
                      </a:r>
                      <a:r>
                        <a:rPr sz="1200" spc="-15" dirty="0">
                          <a:solidFill>
                            <a:srgbClr val="020202"/>
                          </a:solidFill>
                          <a:latin typeface="Trebuchet MS"/>
                          <a:cs typeface="Trebuchet MS"/>
                        </a:rPr>
                        <a:t> </a:t>
                      </a:r>
                      <a:r>
                        <a:rPr sz="1200" spc="-140" dirty="0">
                          <a:solidFill>
                            <a:srgbClr val="020202"/>
                          </a:solidFill>
                          <a:latin typeface="Trebuchet MS"/>
                          <a:cs typeface="Trebuchet MS"/>
                        </a:rPr>
                        <a:t>/</a:t>
                      </a:r>
                      <a:r>
                        <a:rPr sz="1200" spc="-25" dirty="0">
                          <a:solidFill>
                            <a:srgbClr val="020202"/>
                          </a:solidFill>
                          <a:latin typeface="Trebuchet MS"/>
                          <a:cs typeface="Trebuchet MS"/>
                        </a:rPr>
                        <a:t> </a:t>
                      </a:r>
                      <a:r>
                        <a:rPr sz="1200" spc="-35" dirty="0">
                          <a:solidFill>
                            <a:srgbClr val="020202"/>
                          </a:solidFill>
                          <a:latin typeface="Trebuchet MS"/>
                          <a:cs typeface="Trebuchet MS"/>
                        </a:rPr>
                        <a:t>thermally </a:t>
                      </a:r>
                      <a:r>
                        <a:rPr sz="1200" spc="-10" dirty="0">
                          <a:solidFill>
                            <a:srgbClr val="020202"/>
                          </a:solidFill>
                          <a:latin typeface="Trebuchet MS"/>
                          <a:cs typeface="Trebuchet MS"/>
                        </a:rPr>
                        <a:t>stable</a:t>
                      </a:r>
                      <a:endParaRPr sz="1200">
                        <a:latin typeface="Trebuchet MS"/>
                        <a:cs typeface="Trebuchet MS"/>
                      </a:endParaRPr>
                    </a:p>
                    <a:p>
                      <a:pPr marL="266700" indent="-86360">
                        <a:lnSpc>
                          <a:spcPts val="1260"/>
                        </a:lnSpc>
                        <a:buChar char="•"/>
                        <a:tabLst>
                          <a:tab pos="266700" algn="l"/>
                        </a:tabLst>
                      </a:pPr>
                      <a:r>
                        <a:rPr sz="1200" spc="80" dirty="0">
                          <a:solidFill>
                            <a:srgbClr val="020202"/>
                          </a:solidFill>
                          <a:latin typeface="Trebuchet MS"/>
                          <a:cs typeface="Trebuchet MS"/>
                        </a:rPr>
                        <a:t>No</a:t>
                      </a:r>
                      <a:r>
                        <a:rPr sz="1200" spc="-30" dirty="0">
                          <a:solidFill>
                            <a:srgbClr val="020202"/>
                          </a:solidFill>
                          <a:latin typeface="Trebuchet MS"/>
                          <a:cs typeface="Trebuchet MS"/>
                        </a:rPr>
                        <a:t> </a:t>
                      </a:r>
                      <a:r>
                        <a:rPr sz="1200" spc="-35" dirty="0">
                          <a:solidFill>
                            <a:srgbClr val="020202"/>
                          </a:solidFill>
                          <a:latin typeface="Trebuchet MS"/>
                          <a:cs typeface="Trebuchet MS"/>
                        </a:rPr>
                        <a:t>external</a:t>
                      </a:r>
                      <a:r>
                        <a:rPr sz="1200" spc="-20" dirty="0">
                          <a:solidFill>
                            <a:srgbClr val="020202"/>
                          </a:solidFill>
                          <a:latin typeface="Trebuchet MS"/>
                          <a:cs typeface="Trebuchet MS"/>
                        </a:rPr>
                        <a:t> </a:t>
                      </a:r>
                      <a:r>
                        <a:rPr sz="1200" spc="-10" dirty="0">
                          <a:solidFill>
                            <a:srgbClr val="020202"/>
                          </a:solidFill>
                          <a:latin typeface="Trebuchet MS"/>
                          <a:cs typeface="Trebuchet MS"/>
                        </a:rPr>
                        <a:t>cooling</a:t>
                      </a:r>
                      <a:r>
                        <a:rPr sz="1200" spc="-20" dirty="0">
                          <a:solidFill>
                            <a:srgbClr val="020202"/>
                          </a:solidFill>
                          <a:latin typeface="Trebuchet MS"/>
                          <a:cs typeface="Trebuchet MS"/>
                        </a:rPr>
                        <a:t> </a:t>
                      </a:r>
                      <a:r>
                        <a:rPr sz="1200" dirty="0">
                          <a:solidFill>
                            <a:srgbClr val="020202"/>
                          </a:solidFill>
                          <a:latin typeface="Trebuchet MS"/>
                          <a:cs typeface="Trebuchet MS"/>
                        </a:rPr>
                        <a:t>or</a:t>
                      </a:r>
                      <a:r>
                        <a:rPr sz="1200" spc="5" dirty="0">
                          <a:solidFill>
                            <a:srgbClr val="020202"/>
                          </a:solidFill>
                          <a:latin typeface="Trebuchet MS"/>
                          <a:cs typeface="Trebuchet MS"/>
                        </a:rPr>
                        <a:t> </a:t>
                      </a:r>
                      <a:r>
                        <a:rPr sz="1200" dirty="0">
                          <a:solidFill>
                            <a:srgbClr val="020202"/>
                          </a:solidFill>
                          <a:latin typeface="Trebuchet MS"/>
                          <a:cs typeface="Trebuchet MS"/>
                        </a:rPr>
                        <a:t>A/C</a:t>
                      </a:r>
                      <a:r>
                        <a:rPr sz="1200" spc="30" dirty="0">
                          <a:solidFill>
                            <a:srgbClr val="020202"/>
                          </a:solidFill>
                          <a:latin typeface="Trebuchet MS"/>
                          <a:cs typeface="Trebuchet MS"/>
                        </a:rPr>
                        <a:t> </a:t>
                      </a:r>
                      <a:r>
                        <a:rPr sz="1200" dirty="0">
                          <a:solidFill>
                            <a:srgbClr val="020202"/>
                          </a:solidFill>
                          <a:latin typeface="Trebuchet MS"/>
                          <a:cs typeface="Trebuchet MS"/>
                        </a:rPr>
                        <a:t>system</a:t>
                      </a:r>
                      <a:r>
                        <a:rPr sz="1200" spc="-15" dirty="0">
                          <a:solidFill>
                            <a:srgbClr val="020202"/>
                          </a:solidFill>
                          <a:latin typeface="Trebuchet MS"/>
                          <a:cs typeface="Trebuchet MS"/>
                        </a:rPr>
                        <a:t> </a:t>
                      </a:r>
                      <a:r>
                        <a:rPr sz="1200" spc="-10" dirty="0">
                          <a:solidFill>
                            <a:srgbClr val="020202"/>
                          </a:solidFill>
                          <a:latin typeface="Trebuchet MS"/>
                          <a:cs typeface="Trebuchet MS"/>
                        </a:rPr>
                        <a:t>required</a:t>
                      </a:r>
                      <a:endParaRPr sz="1200">
                        <a:latin typeface="Trebuchet MS"/>
                        <a:cs typeface="Trebuchet MS"/>
                      </a:endParaRPr>
                    </a:p>
                  </a:txBody>
                  <a:tcPr marL="0" marR="0" marT="0" marB="0">
                    <a:solidFill>
                      <a:srgbClr val="ECECEC"/>
                    </a:solidFill>
                  </a:tcPr>
                </a:tc>
                <a:extLst>
                  <a:ext uri="{0D108BD9-81ED-4DB2-BD59-A6C34878D82A}">
                    <a16:rowId xmlns:a16="http://schemas.microsoft.com/office/drawing/2014/main" val="10010"/>
                  </a:ext>
                </a:extLst>
              </a:tr>
              <a:tr h="295370">
                <a:tc>
                  <a:txBody>
                    <a:bodyPr/>
                    <a:lstStyle/>
                    <a:p>
                      <a:pPr marL="190500">
                        <a:lnSpc>
                          <a:spcPct val="100000"/>
                        </a:lnSpc>
                        <a:spcBef>
                          <a:spcPts val="320"/>
                        </a:spcBef>
                      </a:pPr>
                      <a:r>
                        <a:rPr sz="1200" b="1" spc="55" dirty="0">
                          <a:solidFill>
                            <a:srgbClr val="020202"/>
                          </a:solidFill>
                          <a:latin typeface="Gill Sans MT"/>
                          <a:cs typeface="Gill Sans MT"/>
                        </a:rPr>
                        <a:t>Mass</a:t>
                      </a:r>
                      <a:r>
                        <a:rPr sz="1200" b="1" spc="15" dirty="0">
                          <a:solidFill>
                            <a:srgbClr val="020202"/>
                          </a:solidFill>
                          <a:latin typeface="Gill Sans MT"/>
                          <a:cs typeface="Gill Sans MT"/>
                        </a:rPr>
                        <a:t> </a:t>
                      </a:r>
                      <a:r>
                        <a:rPr sz="1200" b="1" spc="-10" dirty="0">
                          <a:solidFill>
                            <a:srgbClr val="020202"/>
                          </a:solidFill>
                          <a:latin typeface="Gill Sans MT"/>
                          <a:cs typeface="Gill Sans MT"/>
                        </a:rPr>
                        <a:t>Production</a:t>
                      </a:r>
                      <a:endParaRPr sz="1200">
                        <a:latin typeface="Gill Sans MT"/>
                        <a:cs typeface="Gill Sans MT"/>
                      </a:endParaRPr>
                    </a:p>
                  </a:txBody>
                  <a:tcPr marL="0" marR="0" marT="42672" marB="0">
                    <a:solidFill>
                      <a:srgbClr val="020202">
                        <a:alpha val="5099"/>
                      </a:srgbClr>
                    </a:solidFill>
                  </a:tcPr>
                </a:tc>
                <a:tc>
                  <a:txBody>
                    <a:bodyPr/>
                    <a:lstStyle/>
                    <a:p>
                      <a:pPr marL="180340">
                        <a:lnSpc>
                          <a:spcPct val="100000"/>
                        </a:lnSpc>
                        <a:spcBef>
                          <a:spcPts val="320"/>
                        </a:spcBef>
                      </a:pPr>
                      <a:r>
                        <a:rPr sz="1200" dirty="0">
                          <a:solidFill>
                            <a:srgbClr val="020202"/>
                          </a:solidFill>
                          <a:latin typeface="Trebuchet MS"/>
                          <a:cs typeface="Trebuchet MS"/>
                        </a:rPr>
                        <a:t>Since</a:t>
                      </a:r>
                      <a:r>
                        <a:rPr sz="1200" spc="45" dirty="0">
                          <a:solidFill>
                            <a:srgbClr val="020202"/>
                          </a:solidFill>
                          <a:latin typeface="Trebuchet MS"/>
                          <a:cs typeface="Trebuchet MS"/>
                        </a:rPr>
                        <a:t> </a:t>
                      </a:r>
                      <a:r>
                        <a:rPr sz="1200" spc="-20" dirty="0">
                          <a:solidFill>
                            <a:srgbClr val="020202"/>
                          </a:solidFill>
                          <a:latin typeface="Trebuchet MS"/>
                          <a:cs typeface="Trebuchet MS"/>
                        </a:rPr>
                        <a:t>2017</a:t>
                      </a:r>
                      <a:endParaRPr sz="1200">
                        <a:latin typeface="Trebuchet MS"/>
                        <a:cs typeface="Trebuchet MS"/>
                      </a:endParaRPr>
                    </a:p>
                  </a:txBody>
                  <a:tcPr marL="0" marR="0" marT="42672" marB="0"/>
                </a:tc>
                <a:extLst>
                  <a:ext uri="{0D108BD9-81ED-4DB2-BD59-A6C34878D82A}">
                    <a16:rowId xmlns:a16="http://schemas.microsoft.com/office/drawing/2014/main" val="10011"/>
                  </a:ext>
                </a:extLst>
              </a:tr>
              <a:tr h="302038">
                <a:tc>
                  <a:txBody>
                    <a:bodyPr/>
                    <a:lstStyle/>
                    <a:p>
                      <a:pPr marL="190500">
                        <a:lnSpc>
                          <a:spcPct val="100000"/>
                        </a:lnSpc>
                        <a:spcBef>
                          <a:spcPts val="355"/>
                        </a:spcBef>
                      </a:pPr>
                      <a:r>
                        <a:rPr sz="1200" b="1" spc="-10" dirty="0">
                          <a:solidFill>
                            <a:srgbClr val="020202"/>
                          </a:solidFill>
                          <a:latin typeface="Gill Sans MT"/>
                          <a:cs typeface="Gill Sans MT"/>
                        </a:rPr>
                        <a:t>Toxicity</a:t>
                      </a:r>
                      <a:endParaRPr sz="1200">
                        <a:latin typeface="Gill Sans MT"/>
                        <a:cs typeface="Gill Sans MT"/>
                      </a:endParaRPr>
                    </a:p>
                  </a:txBody>
                  <a:tcPr marL="0" marR="0" marT="47339" marB="0">
                    <a:solidFill>
                      <a:srgbClr val="020202">
                        <a:alpha val="5099"/>
                      </a:srgbClr>
                    </a:solidFill>
                  </a:tcPr>
                </a:tc>
                <a:tc>
                  <a:txBody>
                    <a:bodyPr/>
                    <a:lstStyle/>
                    <a:p>
                      <a:pPr marL="180340">
                        <a:lnSpc>
                          <a:spcPct val="100000"/>
                        </a:lnSpc>
                        <a:spcBef>
                          <a:spcPts val="355"/>
                        </a:spcBef>
                      </a:pPr>
                      <a:r>
                        <a:rPr sz="1200" spc="-20" dirty="0">
                          <a:solidFill>
                            <a:srgbClr val="020202"/>
                          </a:solidFill>
                          <a:latin typeface="Trebuchet MS"/>
                          <a:cs typeface="Trebuchet MS"/>
                        </a:rPr>
                        <a:t>None</a:t>
                      </a:r>
                      <a:endParaRPr sz="1200">
                        <a:latin typeface="Trebuchet MS"/>
                        <a:cs typeface="Trebuchet MS"/>
                      </a:endParaRPr>
                    </a:p>
                  </a:txBody>
                  <a:tcPr marL="0" marR="0" marT="47339" marB="0">
                    <a:solidFill>
                      <a:srgbClr val="ECECEC"/>
                    </a:solidFill>
                  </a:tcPr>
                </a:tc>
                <a:extLst>
                  <a:ext uri="{0D108BD9-81ED-4DB2-BD59-A6C34878D82A}">
                    <a16:rowId xmlns:a16="http://schemas.microsoft.com/office/drawing/2014/main" val="10012"/>
                  </a:ext>
                </a:extLst>
              </a:tr>
              <a:tr h="292037">
                <a:tc>
                  <a:txBody>
                    <a:bodyPr/>
                    <a:lstStyle/>
                    <a:p>
                      <a:pPr marL="190500">
                        <a:lnSpc>
                          <a:spcPct val="100000"/>
                        </a:lnSpc>
                        <a:spcBef>
                          <a:spcPts val="265"/>
                        </a:spcBef>
                      </a:pPr>
                      <a:r>
                        <a:rPr sz="1200" b="1" spc="-40" dirty="0">
                          <a:solidFill>
                            <a:srgbClr val="020202"/>
                          </a:solidFill>
                          <a:latin typeface="Gill Sans MT"/>
                          <a:cs typeface="Gill Sans MT"/>
                        </a:rPr>
                        <a:t>Annual</a:t>
                      </a:r>
                      <a:r>
                        <a:rPr sz="1200" b="1" spc="5" dirty="0">
                          <a:solidFill>
                            <a:srgbClr val="020202"/>
                          </a:solidFill>
                          <a:latin typeface="Gill Sans MT"/>
                          <a:cs typeface="Gill Sans MT"/>
                        </a:rPr>
                        <a:t> </a:t>
                      </a:r>
                      <a:r>
                        <a:rPr sz="1200" b="1" spc="-40" dirty="0">
                          <a:solidFill>
                            <a:srgbClr val="020202"/>
                          </a:solidFill>
                          <a:latin typeface="Gill Sans MT"/>
                          <a:cs typeface="Gill Sans MT"/>
                        </a:rPr>
                        <a:t>Production</a:t>
                      </a:r>
                      <a:r>
                        <a:rPr sz="1200" b="1" spc="-25" dirty="0">
                          <a:solidFill>
                            <a:srgbClr val="020202"/>
                          </a:solidFill>
                          <a:latin typeface="Gill Sans MT"/>
                          <a:cs typeface="Gill Sans MT"/>
                        </a:rPr>
                        <a:t> </a:t>
                      </a:r>
                      <a:r>
                        <a:rPr sz="1200" b="1" spc="-10" dirty="0">
                          <a:solidFill>
                            <a:srgbClr val="020202"/>
                          </a:solidFill>
                          <a:latin typeface="Gill Sans MT"/>
                          <a:cs typeface="Gill Sans MT"/>
                        </a:rPr>
                        <a:t>Capacity</a:t>
                      </a:r>
                      <a:endParaRPr sz="1200">
                        <a:latin typeface="Gill Sans MT"/>
                        <a:cs typeface="Gill Sans MT"/>
                      </a:endParaRPr>
                    </a:p>
                  </a:txBody>
                  <a:tcPr marL="0" marR="0" marT="35338" marB="0">
                    <a:solidFill>
                      <a:srgbClr val="020202">
                        <a:alpha val="5099"/>
                      </a:srgbClr>
                    </a:solidFill>
                  </a:tcPr>
                </a:tc>
                <a:tc>
                  <a:txBody>
                    <a:bodyPr/>
                    <a:lstStyle/>
                    <a:p>
                      <a:pPr marL="180340">
                        <a:lnSpc>
                          <a:spcPct val="100000"/>
                        </a:lnSpc>
                        <a:spcBef>
                          <a:spcPts val="265"/>
                        </a:spcBef>
                      </a:pPr>
                      <a:r>
                        <a:rPr sz="1200" dirty="0">
                          <a:solidFill>
                            <a:srgbClr val="020202"/>
                          </a:solidFill>
                          <a:latin typeface="Trebuchet MS"/>
                          <a:cs typeface="Trebuchet MS"/>
                        </a:rPr>
                        <a:t>2</a:t>
                      </a:r>
                      <a:r>
                        <a:rPr sz="1200" spc="-10" dirty="0">
                          <a:solidFill>
                            <a:srgbClr val="020202"/>
                          </a:solidFill>
                          <a:latin typeface="Trebuchet MS"/>
                          <a:cs typeface="Trebuchet MS"/>
                        </a:rPr>
                        <a:t> Gigawatts</a:t>
                      </a:r>
                      <a:endParaRPr sz="1200" dirty="0">
                        <a:latin typeface="Trebuchet MS"/>
                        <a:cs typeface="Trebuchet MS"/>
                      </a:endParaRPr>
                    </a:p>
                  </a:txBody>
                  <a:tcPr marL="0" marR="0" marT="35338" marB="0"/>
                </a:tc>
                <a:extLst>
                  <a:ext uri="{0D108BD9-81ED-4DB2-BD59-A6C34878D82A}">
                    <a16:rowId xmlns:a16="http://schemas.microsoft.com/office/drawing/2014/main" val="10013"/>
                  </a:ext>
                </a:extLst>
              </a:tr>
            </a:tbl>
          </a:graphicData>
        </a:graphic>
      </p:graphicFrame>
      <p:sp>
        <p:nvSpPr>
          <p:cNvPr id="6" name="object 222">
            <a:extLst>
              <a:ext uri="{FF2B5EF4-FFF2-40B4-BE49-F238E27FC236}">
                <a16:creationId xmlns:a16="http://schemas.microsoft.com/office/drawing/2014/main" id="{55878706-F6AC-19C3-E446-FE116829ED21}"/>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7" name="object 222">
            <a:extLst>
              <a:ext uri="{FF2B5EF4-FFF2-40B4-BE49-F238E27FC236}">
                <a16:creationId xmlns:a16="http://schemas.microsoft.com/office/drawing/2014/main" id="{5AE8279A-4628-18E9-F3B0-4BDA75DD4A97}"/>
              </a:ext>
            </a:extLst>
          </p:cNvPr>
          <p:cNvSpPr txBox="1">
            <a:spLocks/>
          </p:cNvSpPr>
          <p:nvPr/>
        </p:nvSpPr>
        <p:spPr>
          <a:xfrm>
            <a:off x="553402" y="7396898"/>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45494CF2-A6A2-A507-5E1D-FEBB718354C7}"/>
              </a:ext>
            </a:extLst>
          </p:cNvPr>
          <p:cNvSpPr/>
          <p:nvPr/>
        </p:nvSpPr>
        <p:spPr>
          <a:xfrm>
            <a:off x="780095" y="1209219"/>
            <a:ext cx="11107105" cy="425039"/>
          </a:xfrm>
          <a:prstGeom prst="rect">
            <a:avLst/>
          </a:prstGeom>
          <a:solidFill>
            <a:srgbClr val="92D05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72FD1D-BC19-2B97-B17A-F10693EE1A84}"/>
              </a:ext>
            </a:extLst>
          </p:cNvPr>
          <p:cNvSpPr txBox="1"/>
          <p:nvPr/>
        </p:nvSpPr>
        <p:spPr>
          <a:xfrm>
            <a:off x="745042" y="1231392"/>
            <a:ext cx="8673330" cy="369332"/>
          </a:xfrm>
          <a:prstGeom prst="rect">
            <a:avLst/>
          </a:prstGeom>
          <a:noFill/>
        </p:spPr>
        <p:txBody>
          <a:bodyPr wrap="square" rtlCol="0">
            <a:spAutoFit/>
          </a:bodyPr>
          <a:lstStyle/>
          <a:p>
            <a:r>
              <a:rPr lang="en-US" b="1" spc="-21" dirty="0">
                <a:latin typeface="Tahoma" panose="020B0604030504040204" pitchFamily="34" charset="0"/>
                <a:ea typeface="Tahoma" panose="020B0604030504040204" pitchFamily="34" charset="0"/>
                <a:cs typeface="Tahoma" panose="020B0604030504040204" pitchFamily="34" charset="0"/>
              </a:rPr>
              <a:t>Solid-</a:t>
            </a:r>
            <a:r>
              <a:rPr lang="en-US" b="1" spc="-105" dirty="0">
                <a:latin typeface="Tahoma" panose="020B0604030504040204" pitchFamily="34" charset="0"/>
                <a:ea typeface="Tahoma" panose="020B0604030504040204" pitchFamily="34" charset="0"/>
                <a:cs typeface="Tahoma" panose="020B0604030504040204" pitchFamily="34" charset="0"/>
              </a:rPr>
              <a:t>State</a:t>
            </a:r>
            <a:r>
              <a:rPr lang="en-US" b="1" spc="-100" dirty="0">
                <a:latin typeface="Tahoma" panose="020B0604030504040204" pitchFamily="34" charset="0"/>
                <a:ea typeface="Tahoma" panose="020B0604030504040204" pitchFamily="34" charset="0"/>
                <a:cs typeface="Tahoma" panose="020B0604030504040204" pitchFamily="34" charset="0"/>
              </a:rPr>
              <a:t> </a:t>
            </a:r>
            <a:r>
              <a:rPr lang="en-US" b="1" spc="-120" dirty="0">
                <a:latin typeface="Tahoma" panose="020B0604030504040204" pitchFamily="34" charset="0"/>
                <a:ea typeface="Tahoma" panose="020B0604030504040204" pitchFamily="34" charset="0"/>
                <a:cs typeface="Tahoma" panose="020B0604030504040204" pitchFamily="34" charset="0"/>
              </a:rPr>
              <a:t>Polymer</a:t>
            </a:r>
            <a:r>
              <a:rPr lang="en-US" b="1" spc="-73" dirty="0">
                <a:latin typeface="Tahoma" panose="020B0604030504040204" pitchFamily="34" charset="0"/>
                <a:ea typeface="Tahoma" panose="020B0604030504040204" pitchFamily="34" charset="0"/>
                <a:cs typeface="Tahoma" panose="020B0604030504040204" pitchFamily="34" charset="0"/>
              </a:rPr>
              <a:t> </a:t>
            </a:r>
            <a:r>
              <a:rPr lang="en-US" b="1" spc="-110" dirty="0">
                <a:latin typeface="Tahoma" panose="020B0604030504040204" pitchFamily="34" charset="0"/>
                <a:ea typeface="Tahoma" panose="020B0604030504040204" pitchFamily="34" charset="0"/>
                <a:cs typeface="Tahoma" panose="020B0604030504040204" pitchFamily="34" charset="0"/>
              </a:rPr>
              <a:t>Energy</a:t>
            </a:r>
            <a:r>
              <a:rPr lang="en-US" b="1" spc="-73" dirty="0">
                <a:latin typeface="Tahoma" panose="020B0604030504040204" pitchFamily="34" charset="0"/>
                <a:ea typeface="Tahoma" panose="020B0604030504040204" pitchFamily="34" charset="0"/>
                <a:cs typeface="Tahoma" panose="020B0604030504040204" pitchFamily="34" charset="0"/>
              </a:rPr>
              <a:t> </a:t>
            </a:r>
            <a:r>
              <a:rPr lang="en-US" b="1" spc="-267" dirty="0">
                <a:latin typeface="Tahoma" panose="020B0604030504040204" pitchFamily="34" charset="0"/>
                <a:ea typeface="Tahoma" panose="020B0604030504040204" pitchFamily="34" charset="0"/>
                <a:cs typeface="Tahoma" panose="020B0604030504040204" pitchFamily="34" charset="0"/>
              </a:rPr>
              <a:t>&amp;</a:t>
            </a:r>
            <a:r>
              <a:rPr lang="en-US" b="1" spc="-95" dirty="0">
                <a:latin typeface="Tahoma" panose="020B0604030504040204" pitchFamily="34" charset="0"/>
                <a:ea typeface="Tahoma" panose="020B0604030504040204" pitchFamily="34" charset="0"/>
                <a:cs typeface="Tahoma" panose="020B0604030504040204" pitchFamily="34" charset="0"/>
              </a:rPr>
              <a:t> </a:t>
            </a:r>
            <a:r>
              <a:rPr lang="en-US" b="1" spc="-147" dirty="0">
                <a:latin typeface="Tahoma" panose="020B0604030504040204" pitchFamily="34" charset="0"/>
                <a:ea typeface="Tahoma" panose="020B0604030504040204" pitchFamily="34" charset="0"/>
                <a:cs typeface="Tahoma" panose="020B0604030504040204" pitchFamily="34" charset="0"/>
              </a:rPr>
              <a:t>Battery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0" name="object 2">
            <a:extLst>
              <a:ext uri="{FF2B5EF4-FFF2-40B4-BE49-F238E27FC236}">
                <a16:creationId xmlns:a16="http://schemas.microsoft.com/office/drawing/2014/main" id="{0B8CDEE2-DC65-A70B-2ACC-4BC5EF666FD9}"/>
              </a:ext>
            </a:extLst>
          </p:cNvPr>
          <p:cNvSpPr txBox="1">
            <a:spLocks/>
          </p:cNvSpPr>
          <p:nvPr/>
        </p:nvSpPr>
        <p:spPr>
          <a:xfrm>
            <a:off x="689893" y="82946"/>
            <a:ext cx="6296787" cy="910314"/>
          </a:xfrm>
          <a:prstGeom prst="rect">
            <a:avLst/>
          </a:prstGeom>
        </p:spPr>
        <p:txBody>
          <a:bodyPr vert="horz" wrap="square" lIns="0" tIns="13335" rIns="0" bIns="0" rtlCol="0">
            <a:spAutoFit/>
          </a:bodyPr>
          <a:lstStyle>
            <a:lvl1pPr>
              <a:defRPr sz="2678" b="1" i="0">
                <a:solidFill>
                  <a:srgbClr val="020202"/>
                </a:solidFill>
                <a:latin typeface="Gill Sans MT"/>
                <a:ea typeface="+mj-ea"/>
                <a:cs typeface="Gill Sans MT"/>
              </a:defRPr>
            </a:lvl1pPr>
          </a:lstStyle>
          <a:p>
            <a:pPr marL="13335">
              <a:spcBef>
                <a:spcPts val="105"/>
              </a:spcBef>
            </a:pPr>
            <a:r>
              <a:rPr lang="en-US" sz="5828" spc="-347">
                <a:solidFill>
                  <a:srgbClr val="FFFFFF"/>
                </a:solidFill>
              </a:rPr>
              <a:t>Core</a:t>
            </a:r>
            <a:r>
              <a:rPr lang="en-US" sz="5828" spc="-226">
                <a:solidFill>
                  <a:srgbClr val="FFFFFF"/>
                </a:solidFill>
              </a:rPr>
              <a:t> </a:t>
            </a:r>
            <a:r>
              <a:rPr lang="en-US" sz="5828" spc="-42">
                <a:solidFill>
                  <a:srgbClr val="FFFFFF"/>
                </a:solidFill>
              </a:rPr>
              <a:t>Technologies</a:t>
            </a:r>
            <a:endParaRPr lang="en-US" sz="5828" dirty="0"/>
          </a:p>
        </p:txBody>
      </p:sp>
      <p:pic>
        <p:nvPicPr>
          <p:cNvPr id="13" name="Picture 12" descr="A green and black logo&#10;&#10;Description automatically generated">
            <a:extLst>
              <a:ext uri="{FF2B5EF4-FFF2-40B4-BE49-F238E27FC236}">
                <a16:creationId xmlns:a16="http://schemas.microsoft.com/office/drawing/2014/main" id="{E2D57A40-CAD5-B0C4-20E0-D923117F4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4800" y="219979"/>
            <a:ext cx="837014" cy="8178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5489FA-EDFC-B043-1950-11A9625749C6}"/>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2">
            <a:extLst>
              <a:ext uri="{28A0092B-C50C-407E-A947-70E740481C1C}">
                <a14:useLocalDpi xmlns:a14="http://schemas.microsoft.com/office/drawing/2010/main" val="0"/>
              </a:ext>
            </a:extLst>
          </a:blip>
          <a:srcRect/>
          <a:stretch/>
        </p:blipFill>
        <p:spPr>
          <a:xfrm>
            <a:off x="43844" y="617783"/>
            <a:ext cx="2372623" cy="3170143"/>
          </a:xfrm>
          <a:prstGeom prst="rect">
            <a:avLst/>
          </a:prstGeom>
        </p:spPr>
      </p:pic>
      <p:sp>
        <p:nvSpPr>
          <p:cNvPr id="3" name="object 3"/>
          <p:cNvSpPr/>
          <p:nvPr/>
        </p:nvSpPr>
        <p:spPr>
          <a:xfrm>
            <a:off x="8641080" y="3517111"/>
            <a:ext cx="3760470" cy="200025"/>
          </a:xfrm>
          <a:custGeom>
            <a:avLst/>
            <a:gdLst/>
            <a:ahLst/>
            <a:cxnLst/>
            <a:rect l="l" t="t" r="r" b="b"/>
            <a:pathLst>
              <a:path w="3581400" h="190500">
                <a:moveTo>
                  <a:pt x="3581400" y="190500"/>
                </a:moveTo>
                <a:lnTo>
                  <a:pt x="0" y="190500"/>
                </a:lnTo>
                <a:lnTo>
                  <a:pt x="0" y="0"/>
                </a:lnTo>
                <a:lnTo>
                  <a:pt x="3581400" y="0"/>
                </a:lnTo>
                <a:lnTo>
                  <a:pt x="3581400" y="190500"/>
                </a:lnTo>
                <a:close/>
              </a:path>
            </a:pathLst>
          </a:custGeom>
          <a:solidFill>
            <a:srgbClr val="FFFFFF"/>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1378858850"/>
              </p:ext>
            </p:extLst>
          </p:nvPr>
        </p:nvGraphicFramePr>
        <p:xfrm>
          <a:off x="6750852" y="1076806"/>
          <a:ext cx="5658037" cy="5787396"/>
        </p:xfrm>
        <a:graphic>
          <a:graphicData uri="http://schemas.openxmlformats.org/drawingml/2006/table">
            <a:tbl>
              <a:tblPr firstRow="1" bandRow="1">
                <a:tableStyleId>{2D5ABB26-0587-4C30-8999-92F81FD0307C}</a:tableStyleId>
              </a:tblPr>
              <a:tblGrid>
                <a:gridCol w="1899570">
                  <a:extLst>
                    <a:ext uri="{9D8B030D-6E8A-4147-A177-3AD203B41FA5}">
                      <a16:colId xmlns:a16="http://schemas.microsoft.com/office/drawing/2014/main" val="20000"/>
                    </a:ext>
                  </a:extLst>
                </a:gridCol>
                <a:gridCol w="1336166">
                  <a:extLst>
                    <a:ext uri="{9D8B030D-6E8A-4147-A177-3AD203B41FA5}">
                      <a16:colId xmlns:a16="http://schemas.microsoft.com/office/drawing/2014/main" val="20001"/>
                    </a:ext>
                  </a:extLst>
                </a:gridCol>
                <a:gridCol w="1207484">
                  <a:extLst>
                    <a:ext uri="{9D8B030D-6E8A-4147-A177-3AD203B41FA5}">
                      <a16:colId xmlns:a16="http://schemas.microsoft.com/office/drawing/2014/main" val="20002"/>
                    </a:ext>
                  </a:extLst>
                </a:gridCol>
                <a:gridCol w="1214817">
                  <a:extLst>
                    <a:ext uri="{9D8B030D-6E8A-4147-A177-3AD203B41FA5}">
                      <a16:colId xmlns:a16="http://schemas.microsoft.com/office/drawing/2014/main" val="20003"/>
                    </a:ext>
                  </a:extLst>
                </a:gridCol>
              </a:tblGrid>
              <a:tr h="243364">
                <a:tc>
                  <a:txBody>
                    <a:bodyPr/>
                    <a:lstStyle/>
                    <a:p>
                      <a:pPr>
                        <a:lnSpc>
                          <a:spcPct val="100000"/>
                        </a:lnSpc>
                      </a:pPr>
                      <a:endParaRPr sz="700">
                        <a:latin typeface="Times New Roman"/>
                        <a:cs typeface="Times New Roman"/>
                      </a:endParaRPr>
                    </a:p>
                  </a:txBody>
                  <a:tcPr marL="0" marR="0" marT="0" marB="0">
                    <a:solidFill>
                      <a:srgbClr val="020202">
                        <a:alpha val="5099"/>
                      </a:srgbClr>
                    </a:solidFill>
                  </a:tcPr>
                </a:tc>
                <a:tc>
                  <a:txBody>
                    <a:bodyPr/>
                    <a:lstStyle/>
                    <a:p>
                      <a:pPr marL="224790">
                        <a:lnSpc>
                          <a:spcPct val="100000"/>
                        </a:lnSpc>
                        <a:spcBef>
                          <a:spcPts val="400"/>
                        </a:spcBef>
                      </a:pPr>
                      <a:r>
                        <a:rPr sz="700" b="1" spc="-20" dirty="0">
                          <a:solidFill>
                            <a:srgbClr val="020202"/>
                          </a:solidFill>
                          <a:latin typeface="Gill Sans MT"/>
                          <a:cs typeface="Gill Sans MT"/>
                        </a:rPr>
                        <a:t>ATESS</a:t>
                      </a:r>
                      <a:r>
                        <a:rPr sz="700" b="1" spc="-10" dirty="0">
                          <a:solidFill>
                            <a:srgbClr val="020202"/>
                          </a:solidFill>
                          <a:latin typeface="Gill Sans MT"/>
                          <a:cs typeface="Gill Sans MT"/>
                        </a:rPr>
                        <a:t> HPS5000TLS</a:t>
                      </a:r>
                      <a:endParaRPr sz="700">
                        <a:latin typeface="Gill Sans MT"/>
                        <a:cs typeface="Gill Sans MT"/>
                      </a:endParaRPr>
                    </a:p>
                  </a:txBody>
                  <a:tcPr marL="0" marR="0" marT="53340" marB="0">
                    <a:solidFill>
                      <a:srgbClr val="ECECEC"/>
                    </a:solidFill>
                  </a:tcPr>
                </a:tc>
                <a:tc>
                  <a:txBody>
                    <a:bodyPr/>
                    <a:lstStyle/>
                    <a:p>
                      <a:pPr marL="314325" marR="308610" indent="128270">
                        <a:lnSpc>
                          <a:spcPts val="680"/>
                        </a:lnSpc>
                        <a:spcBef>
                          <a:spcPts val="204"/>
                        </a:spcBef>
                      </a:pPr>
                      <a:r>
                        <a:rPr sz="700" b="1" spc="-10" dirty="0">
                          <a:solidFill>
                            <a:srgbClr val="020202"/>
                          </a:solidFill>
                          <a:latin typeface="Gill Sans MT"/>
                          <a:cs typeface="Gill Sans MT"/>
                        </a:rPr>
                        <a:t>ATESS</a:t>
                      </a:r>
                      <a:r>
                        <a:rPr sz="700" b="1" spc="500" dirty="0">
                          <a:solidFill>
                            <a:srgbClr val="020202"/>
                          </a:solidFill>
                          <a:latin typeface="Gill Sans MT"/>
                          <a:cs typeface="Gill Sans MT"/>
                        </a:rPr>
                        <a:t> </a:t>
                      </a:r>
                      <a:r>
                        <a:rPr sz="700" b="1" spc="-10" dirty="0">
                          <a:solidFill>
                            <a:srgbClr val="020202"/>
                          </a:solidFill>
                          <a:latin typeface="Gill Sans MT"/>
                          <a:cs typeface="Gill Sans MT"/>
                        </a:rPr>
                        <a:t>HPS7500TLS</a:t>
                      </a:r>
                      <a:endParaRPr sz="700">
                        <a:latin typeface="Gill Sans MT"/>
                        <a:cs typeface="Gill Sans MT"/>
                      </a:endParaRPr>
                    </a:p>
                  </a:txBody>
                  <a:tcPr marL="0" marR="0" marT="27336" marB="0">
                    <a:solidFill>
                      <a:srgbClr val="ECECEC"/>
                    </a:solidFill>
                  </a:tcPr>
                </a:tc>
                <a:tc>
                  <a:txBody>
                    <a:bodyPr/>
                    <a:lstStyle/>
                    <a:p>
                      <a:pPr marL="287655" marR="294005" indent="152400">
                        <a:lnSpc>
                          <a:spcPts val="680"/>
                        </a:lnSpc>
                        <a:spcBef>
                          <a:spcPts val="204"/>
                        </a:spcBef>
                      </a:pPr>
                      <a:r>
                        <a:rPr sz="700" b="1" spc="-10" dirty="0">
                          <a:solidFill>
                            <a:srgbClr val="020202"/>
                          </a:solidFill>
                          <a:latin typeface="Gill Sans MT"/>
                          <a:cs typeface="Gill Sans MT"/>
                        </a:rPr>
                        <a:t>ATESS</a:t>
                      </a:r>
                      <a:r>
                        <a:rPr sz="700" b="1" spc="500" dirty="0">
                          <a:solidFill>
                            <a:srgbClr val="020202"/>
                          </a:solidFill>
                          <a:latin typeface="Gill Sans MT"/>
                          <a:cs typeface="Gill Sans MT"/>
                        </a:rPr>
                        <a:t> </a:t>
                      </a:r>
                      <a:r>
                        <a:rPr sz="700" b="1" spc="-10" dirty="0">
                          <a:solidFill>
                            <a:srgbClr val="020202"/>
                          </a:solidFill>
                          <a:latin typeface="Gill Sans MT"/>
                          <a:cs typeface="Gill Sans MT"/>
                        </a:rPr>
                        <a:t>HPS10000TLS</a:t>
                      </a:r>
                      <a:endParaRPr sz="700">
                        <a:latin typeface="Gill Sans MT"/>
                        <a:cs typeface="Gill Sans MT"/>
                      </a:endParaRPr>
                    </a:p>
                  </a:txBody>
                  <a:tcPr marL="0" marR="0" marT="27336" marB="0">
                    <a:solidFill>
                      <a:srgbClr val="ECECEC"/>
                    </a:solidFill>
                  </a:tcPr>
                </a:tc>
                <a:extLst>
                  <a:ext uri="{0D108BD9-81ED-4DB2-BD59-A6C34878D82A}">
                    <a16:rowId xmlns:a16="http://schemas.microsoft.com/office/drawing/2014/main" val="10000"/>
                  </a:ext>
                </a:extLst>
              </a:tr>
              <a:tr h="190691">
                <a:tc>
                  <a:txBody>
                    <a:bodyPr/>
                    <a:lstStyle/>
                    <a:p>
                      <a:pPr marR="101600" algn="r">
                        <a:lnSpc>
                          <a:spcPct val="100000"/>
                        </a:lnSpc>
                        <a:spcBef>
                          <a:spcPts val="70"/>
                        </a:spcBef>
                      </a:pPr>
                      <a:r>
                        <a:rPr sz="800" b="1" i="1" spc="-50" dirty="0">
                          <a:solidFill>
                            <a:srgbClr val="22A1D0"/>
                          </a:solidFill>
                          <a:latin typeface="Gill Sans MT"/>
                          <a:cs typeface="Gill Sans MT"/>
                        </a:rPr>
                        <a:t>DC</a:t>
                      </a:r>
                      <a:r>
                        <a:rPr sz="800" b="1" i="1" spc="45" dirty="0">
                          <a:solidFill>
                            <a:srgbClr val="22A1D0"/>
                          </a:solidFill>
                          <a:latin typeface="Gill Sans MT"/>
                          <a:cs typeface="Gill Sans MT"/>
                        </a:rPr>
                        <a:t> </a:t>
                      </a:r>
                      <a:r>
                        <a:rPr sz="800" b="1" i="1" dirty="0">
                          <a:solidFill>
                            <a:srgbClr val="22A1D0"/>
                          </a:solidFill>
                          <a:latin typeface="Gill Sans MT"/>
                          <a:cs typeface="Gill Sans MT"/>
                        </a:rPr>
                        <a:t>(Battery</a:t>
                      </a:r>
                      <a:r>
                        <a:rPr sz="800" b="1" i="1" spc="10" dirty="0">
                          <a:solidFill>
                            <a:srgbClr val="22A1D0"/>
                          </a:solidFill>
                          <a:latin typeface="Gill Sans MT"/>
                          <a:cs typeface="Gill Sans MT"/>
                        </a:rPr>
                        <a:t> </a:t>
                      </a:r>
                      <a:r>
                        <a:rPr sz="800" b="1" i="1" dirty="0">
                          <a:solidFill>
                            <a:srgbClr val="22A1D0"/>
                          </a:solidFill>
                          <a:latin typeface="Gill Sans MT"/>
                          <a:cs typeface="Gill Sans MT"/>
                        </a:rPr>
                        <a:t>and</a:t>
                      </a:r>
                      <a:r>
                        <a:rPr sz="800" b="1" i="1" spc="40" dirty="0">
                          <a:solidFill>
                            <a:srgbClr val="22A1D0"/>
                          </a:solidFill>
                          <a:latin typeface="Gill Sans MT"/>
                          <a:cs typeface="Gill Sans MT"/>
                        </a:rPr>
                        <a:t> </a:t>
                      </a:r>
                      <a:r>
                        <a:rPr sz="800" b="1" i="1" spc="-25" dirty="0">
                          <a:solidFill>
                            <a:srgbClr val="22A1D0"/>
                          </a:solidFill>
                          <a:latin typeface="Gill Sans MT"/>
                          <a:cs typeface="Gill Sans MT"/>
                        </a:rPr>
                        <a:t>PV)</a:t>
                      </a:r>
                      <a:endParaRPr sz="800">
                        <a:latin typeface="Gill Sans MT"/>
                        <a:cs typeface="Gill Sans MT"/>
                      </a:endParaRPr>
                    </a:p>
                  </a:txBody>
                  <a:tcPr marL="0" marR="0" marT="9335" marB="0">
                    <a:solidFill>
                      <a:srgbClr val="020202">
                        <a:alpha val="5099"/>
                      </a:srgbClr>
                    </a:solidFill>
                  </a:tcPr>
                </a:tc>
                <a:tc gridSpan="3">
                  <a:txBody>
                    <a:bodyPr/>
                    <a:lstStyle/>
                    <a:p>
                      <a:pPr>
                        <a:lnSpc>
                          <a:spcPct val="100000"/>
                        </a:lnSpc>
                      </a:pPr>
                      <a:endParaRPr sz="7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10693">
                <a:tc>
                  <a:txBody>
                    <a:bodyPr/>
                    <a:lstStyle/>
                    <a:p>
                      <a:pPr marL="190500">
                        <a:lnSpc>
                          <a:spcPct val="100000"/>
                        </a:lnSpc>
                        <a:spcBef>
                          <a:spcPts val="290"/>
                        </a:spcBef>
                      </a:pPr>
                      <a:r>
                        <a:rPr sz="700" b="1" dirty="0">
                          <a:solidFill>
                            <a:srgbClr val="020202"/>
                          </a:solidFill>
                          <a:latin typeface="Gill Sans MT"/>
                          <a:cs typeface="Gill Sans MT"/>
                        </a:rPr>
                        <a:t>Max</a:t>
                      </a:r>
                      <a:r>
                        <a:rPr sz="700" b="1" spc="40" dirty="0">
                          <a:solidFill>
                            <a:srgbClr val="020202"/>
                          </a:solidFill>
                          <a:latin typeface="Gill Sans MT"/>
                          <a:cs typeface="Gill Sans MT"/>
                        </a:rPr>
                        <a:t> </a:t>
                      </a:r>
                      <a:r>
                        <a:rPr sz="700" b="1" dirty="0">
                          <a:solidFill>
                            <a:srgbClr val="020202"/>
                          </a:solidFill>
                          <a:latin typeface="Gill Sans MT"/>
                          <a:cs typeface="Gill Sans MT"/>
                        </a:rPr>
                        <a:t>PV</a:t>
                      </a:r>
                      <a:r>
                        <a:rPr sz="700" b="1" spc="10" dirty="0">
                          <a:solidFill>
                            <a:srgbClr val="020202"/>
                          </a:solidFill>
                          <a:latin typeface="Gill Sans MT"/>
                          <a:cs typeface="Gill Sans MT"/>
                        </a:rPr>
                        <a:t> </a:t>
                      </a:r>
                      <a:r>
                        <a:rPr sz="700" b="1" spc="-30" dirty="0">
                          <a:solidFill>
                            <a:srgbClr val="020202"/>
                          </a:solidFill>
                          <a:latin typeface="Gill Sans MT"/>
                          <a:cs typeface="Gill Sans MT"/>
                        </a:rPr>
                        <a:t>Open-</a:t>
                      </a:r>
                      <a:r>
                        <a:rPr sz="700" b="1" spc="-20" dirty="0">
                          <a:solidFill>
                            <a:srgbClr val="020202"/>
                          </a:solidFill>
                          <a:latin typeface="Gill Sans MT"/>
                          <a:cs typeface="Gill Sans MT"/>
                        </a:rPr>
                        <a:t>circuit</a:t>
                      </a:r>
                      <a:r>
                        <a:rPr sz="700" b="1"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38672" marB="0">
                    <a:solidFill>
                      <a:srgbClr val="020202">
                        <a:alpha val="5099"/>
                      </a:srgbClr>
                    </a:solidFill>
                  </a:tcPr>
                </a:tc>
                <a:tc>
                  <a:txBody>
                    <a:bodyPr/>
                    <a:lstStyle/>
                    <a:p>
                      <a:pPr marR="9525" algn="ctr">
                        <a:lnSpc>
                          <a:spcPct val="100000"/>
                        </a:lnSpc>
                        <a:spcBef>
                          <a:spcPts val="290"/>
                        </a:spcBef>
                      </a:pPr>
                      <a:r>
                        <a:rPr sz="700" spc="-20" dirty="0">
                          <a:solidFill>
                            <a:srgbClr val="020202"/>
                          </a:solidFill>
                          <a:latin typeface="Trebuchet MS"/>
                          <a:cs typeface="Trebuchet MS"/>
                        </a:rPr>
                        <a:t>600V</a:t>
                      </a:r>
                      <a:endParaRPr sz="700">
                        <a:latin typeface="Trebuchet MS"/>
                        <a:cs typeface="Trebuchet MS"/>
                      </a:endParaRPr>
                    </a:p>
                  </a:txBody>
                  <a:tcPr marL="0" marR="0" marT="38672" marB="0">
                    <a:solidFill>
                      <a:srgbClr val="ECECEC"/>
                    </a:solidFill>
                  </a:tcPr>
                </a:tc>
                <a:tc>
                  <a:txBody>
                    <a:bodyPr/>
                    <a:lstStyle/>
                    <a:p>
                      <a:pPr algn="ctr">
                        <a:lnSpc>
                          <a:spcPct val="100000"/>
                        </a:lnSpc>
                        <a:spcBef>
                          <a:spcPts val="290"/>
                        </a:spcBef>
                      </a:pPr>
                      <a:r>
                        <a:rPr sz="700" spc="-20" dirty="0">
                          <a:solidFill>
                            <a:srgbClr val="020202"/>
                          </a:solidFill>
                          <a:latin typeface="Trebuchet MS"/>
                          <a:cs typeface="Trebuchet MS"/>
                        </a:rPr>
                        <a:t>900V</a:t>
                      </a:r>
                      <a:endParaRPr sz="700">
                        <a:latin typeface="Trebuchet MS"/>
                        <a:cs typeface="Trebuchet MS"/>
                      </a:endParaRPr>
                    </a:p>
                  </a:txBody>
                  <a:tcPr marL="0" marR="0" marT="38672" marB="0">
                    <a:solidFill>
                      <a:srgbClr val="ECECEC"/>
                    </a:solidFill>
                  </a:tcPr>
                </a:tc>
                <a:tc>
                  <a:txBody>
                    <a:bodyPr/>
                    <a:lstStyle/>
                    <a:p>
                      <a:pPr marR="5715" algn="ctr">
                        <a:lnSpc>
                          <a:spcPct val="100000"/>
                        </a:lnSpc>
                        <a:spcBef>
                          <a:spcPts val="290"/>
                        </a:spcBef>
                      </a:pPr>
                      <a:r>
                        <a:rPr sz="700" spc="-20" dirty="0">
                          <a:solidFill>
                            <a:srgbClr val="020202"/>
                          </a:solidFill>
                          <a:latin typeface="Trebuchet MS"/>
                          <a:cs typeface="Trebuchet MS"/>
                        </a:rPr>
                        <a:t>900V</a:t>
                      </a:r>
                      <a:endParaRPr sz="700">
                        <a:latin typeface="Trebuchet MS"/>
                        <a:cs typeface="Trebuchet MS"/>
                      </a:endParaRPr>
                    </a:p>
                  </a:txBody>
                  <a:tcPr marL="0" marR="0" marT="38672" marB="0">
                    <a:solidFill>
                      <a:srgbClr val="ECECEC"/>
                    </a:solidFill>
                  </a:tcPr>
                </a:tc>
                <a:extLst>
                  <a:ext uri="{0D108BD9-81ED-4DB2-BD59-A6C34878D82A}">
                    <a16:rowId xmlns:a16="http://schemas.microsoft.com/office/drawing/2014/main" val="10002"/>
                  </a:ext>
                </a:extLst>
              </a:tr>
              <a:tr h="190691">
                <a:tc>
                  <a:txBody>
                    <a:bodyPr/>
                    <a:lstStyle/>
                    <a:p>
                      <a:pPr marL="190500">
                        <a:lnSpc>
                          <a:spcPct val="100000"/>
                        </a:lnSpc>
                        <a:spcBef>
                          <a:spcPts val="210"/>
                        </a:spcBef>
                      </a:pPr>
                      <a:r>
                        <a:rPr sz="700" b="1" dirty="0">
                          <a:solidFill>
                            <a:srgbClr val="020202"/>
                          </a:solidFill>
                          <a:latin typeface="Gill Sans MT"/>
                          <a:cs typeface="Gill Sans MT"/>
                        </a:rPr>
                        <a:t>Recommended</a:t>
                      </a:r>
                      <a:r>
                        <a:rPr sz="700" b="1" spc="-45" dirty="0">
                          <a:solidFill>
                            <a:srgbClr val="020202"/>
                          </a:solidFill>
                          <a:latin typeface="Gill Sans MT"/>
                          <a:cs typeface="Gill Sans MT"/>
                        </a:rPr>
                        <a:t> </a:t>
                      </a:r>
                      <a:r>
                        <a:rPr sz="700" b="1" dirty="0">
                          <a:solidFill>
                            <a:srgbClr val="020202"/>
                          </a:solidFill>
                          <a:latin typeface="Gill Sans MT"/>
                          <a:cs typeface="Gill Sans MT"/>
                        </a:rPr>
                        <a:t>PV</a:t>
                      </a:r>
                      <a:r>
                        <a:rPr sz="700" b="1" spc="-30" dirty="0">
                          <a:solidFill>
                            <a:srgbClr val="020202"/>
                          </a:solidFill>
                          <a:latin typeface="Gill Sans MT"/>
                          <a:cs typeface="Gill Sans MT"/>
                        </a:rPr>
                        <a:t> </a:t>
                      </a:r>
                      <a:r>
                        <a:rPr sz="700" b="1" spc="-20" dirty="0">
                          <a:solidFill>
                            <a:srgbClr val="020202"/>
                          </a:solidFill>
                          <a:latin typeface="Gill Sans MT"/>
                          <a:cs typeface="Gill Sans MT"/>
                        </a:rPr>
                        <a:t>power</a:t>
                      </a:r>
                      <a:endParaRPr sz="700">
                        <a:latin typeface="Gill Sans MT"/>
                        <a:cs typeface="Gill Sans MT"/>
                      </a:endParaRPr>
                    </a:p>
                  </a:txBody>
                  <a:tcPr marL="0" marR="0" marT="28004" marB="0">
                    <a:solidFill>
                      <a:srgbClr val="020202">
                        <a:alpha val="5099"/>
                      </a:srgbClr>
                    </a:solidFill>
                  </a:tcPr>
                </a:tc>
                <a:tc>
                  <a:txBody>
                    <a:bodyPr/>
                    <a:lstStyle/>
                    <a:p>
                      <a:pPr marR="5080" algn="ctr">
                        <a:lnSpc>
                          <a:spcPct val="100000"/>
                        </a:lnSpc>
                        <a:spcBef>
                          <a:spcPts val="210"/>
                        </a:spcBef>
                      </a:pPr>
                      <a:r>
                        <a:rPr sz="700" spc="-20" dirty="0">
                          <a:solidFill>
                            <a:srgbClr val="020202"/>
                          </a:solidFill>
                          <a:latin typeface="Trebuchet MS"/>
                          <a:cs typeface="Trebuchet MS"/>
                        </a:rPr>
                        <a:t>6kWp</a:t>
                      </a:r>
                      <a:endParaRPr sz="700">
                        <a:latin typeface="Trebuchet MS"/>
                        <a:cs typeface="Trebuchet MS"/>
                      </a:endParaRPr>
                    </a:p>
                  </a:txBody>
                  <a:tcPr marL="0" marR="0" marT="28004" marB="0"/>
                </a:tc>
                <a:tc>
                  <a:txBody>
                    <a:bodyPr/>
                    <a:lstStyle/>
                    <a:p>
                      <a:pPr marL="1270" algn="ctr">
                        <a:lnSpc>
                          <a:spcPct val="100000"/>
                        </a:lnSpc>
                        <a:spcBef>
                          <a:spcPts val="210"/>
                        </a:spcBef>
                      </a:pPr>
                      <a:r>
                        <a:rPr sz="700" spc="-20" dirty="0">
                          <a:solidFill>
                            <a:srgbClr val="020202"/>
                          </a:solidFill>
                          <a:latin typeface="Trebuchet MS"/>
                          <a:cs typeface="Trebuchet MS"/>
                        </a:rPr>
                        <a:t>9kWp</a:t>
                      </a:r>
                      <a:endParaRPr sz="700">
                        <a:latin typeface="Trebuchet MS"/>
                        <a:cs typeface="Trebuchet MS"/>
                      </a:endParaRPr>
                    </a:p>
                  </a:txBody>
                  <a:tcPr marL="0" marR="0" marT="28004" marB="0"/>
                </a:tc>
                <a:tc>
                  <a:txBody>
                    <a:bodyPr/>
                    <a:lstStyle/>
                    <a:p>
                      <a:pPr marR="1905" algn="ctr">
                        <a:lnSpc>
                          <a:spcPct val="100000"/>
                        </a:lnSpc>
                        <a:spcBef>
                          <a:spcPts val="210"/>
                        </a:spcBef>
                      </a:pPr>
                      <a:r>
                        <a:rPr sz="700" spc="-10" dirty="0">
                          <a:solidFill>
                            <a:srgbClr val="020202"/>
                          </a:solidFill>
                          <a:latin typeface="Trebuchet MS"/>
                          <a:cs typeface="Trebuchet MS"/>
                        </a:rPr>
                        <a:t>12kWp</a:t>
                      </a:r>
                      <a:endParaRPr sz="700">
                        <a:latin typeface="Trebuchet MS"/>
                        <a:cs typeface="Trebuchet MS"/>
                      </a:endParaRPr>
                    </a:p>
                  </a:txBody>
                  <a:tcPr marL="0" marR="0" marT="28004" marB="0"/>
                </a:tc>
                <a:extLst>
                  <a:ext uri="{0D108BD9-81ED-4DB2-BD59-A6C34878D82A}">
                    <a16:rowId xmlns:a16="http://schemas.microsoft.com/office/drawing/2014/main" val="10003"/>
                  </a:ext>
                </a:extLst>
              </a:tr>
              <a:tr h="210693">
                <a:tc>
                  <a:txBody>
                    <a:bodyPr/>
                    <a:lstStyle/>
                    <a:p>
                      <a:pPr marL="190500">
                        <a:lnSpc>
                          <a:spcPct val="100000"/>
                        </a:lnSpc>
                        <a:spcBef>
                          <a:spcPts val="280"/>
                        </a:spcBef>
                      </a:pPr>
                      <a:r>
                        <a:rPr sz="700" b="1" dirty="0">
                          <a:solidFill>
                            <a:srgbClr val="020202"/>
                          </a:solidFill>
                          <a:latin typeface="Gill Sans MT"/>
                          <a:cs typeface="Gill Sans MT"/>
                        </a:rPr>
                        <a:t>PV</a:t>
                      </a:r>
                      <a:r>
                        <a:rPr sz="700" b="1" spc="-30" dirty="0">
                          <a:solidFill>
                            <a:srgbClr val="020202"/>
                          </a:solidFill>
                          <a:latin typeface="Gill Sans MT"/>
                          <a:cs typeface="Gill Sans MT"/>
                        </a:rPr>
                        <a:t> </a:t>
                      </a:r>
                      <a:r>
                        <a:rPr sz="700" b="1" dirty="0">
                          <a:solidFill>
                            <a:srgbClr val="020202"/>
                          </a:solidFill>
                          <a:latin typeface="Gill Sans MT"/>
                          <a:cs typeface="Gill Sans MT"/>
                        </a:rPr>
                        <a:t>MPPT</a:t>
                      </a:r>
                      <a:r>
                        <a:rPr sz="700" b="1" spc="-5" dirty="0">
                          <a:solidFill>
                            <a:srgbClr val="020202"/>
                          </a:solidFill>
                          <a:latin typeface="Gill Sans MT"/>
                          <a:cs typeface="Gill Sans MT"/>
                        </a:rPr>
                        <a:t> </a:t>
                      </a:r>
                      <a:r>
                        <a:rPr sz="700" b="1" dirty="0">
                          <a:solidFill>
                            <a:srgbClr val="020202"/>
                          </a:solidFill>
                          <a:latin typeface="Gill Sans MT"/>
                          <a:cs typeface="Gill Sans MT"/>
                        </a:rPr>
                        <a:t>voltage</a:t>
                      </a:r>
                      <a:r>
                        <a:rPr sz="700" b="1" spc="-25"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37338" marB="0">
                    <a:solidFill>
                      <a:srgbClr val="020202">
                        <a:alpha val="5099"/>
                      </a:srgbClr>
                    </a:solidFill>
                  </a:tcPr>
                </a:tc>
                <a:tc>
                  <a:txBody>
                    <a:bodyPr/>
                    <a:lstStyle/>
                    <a:p>
                      <a:pPr marL="415290">
                        <a:lnSpc>
                          <a:spcPct val="100000"/>
                        </a:lnSpc>
                        <a:spcBef>
                          <a:spcPts val="280"/>
                        </a:spcBef>
                      </a:pPr>
                      <a:r>
                        <a:rPr sz="700" dirty="0">
                          <a:solidFill>
                            <a:srgbClr val="020202"/>
                          </a:solidFill>
                          <a:latin typeface="Trebuchet MS"/>
                          <a:cs typeface="Trebuchet MS"/>
                        </a:rPr>
                        <a:t>125V-</a:t>
                      </a:r>
                      <a:r>
                        <a:rPr sz="700" spc="-20" dirty="0">
                          <a:solidFill>
                            <a:srgbClr val="020202"/>
                          </a:solidFill>
                          <a:latin typeface="Trebuchet MS"/>
                          <a:cs typeface="Trebuchet MS"/>
                        </a:rPr>
                        <a:t>550V</a:t>
                      </a:r>
                      <a:endParaRPr sz="700">
                        <a:latin typeface="Trebuchet MS"/>
                        <a:cs typeface="Trebuchet MS"/>
                      </a:endParaRPr>
                    </a:p>
                  </a:txBody>
                  <a:tcPr marL="0" marR="0" marT="37338" marB="0">
                    <a:solidFill>
                      <a:srgbClr val="ECECEC"/>
                    </a:solidFill>
                  </a:tcPr>
                </a:tc>
                <a:tc>
                  <a:txBody>
                    <a:bodyPr/>
                    <a:lstStyle/>
                    <a:p>
                      <a:pPr algn="ctr">
                        <a:lnSpc>
                          <a:spcPct val="100000"/>
                        </a:lnSpc>
                        <a:spcBef>
                          <a:spcPts val="280"/>
                        </a:spcBef>
                      </a:pPr>
                      <a:r>
                        <a:rPr sz="700" dirty="0">
                          <a:solidFill>
                            <a:srgbClr val="020202"/>
                          </a:solidFill>
                          <a:latin typeface="Trebuchet MS"/>
                          <a:cs typeface="Trebuchet MS"/>
                        </a:rPr>
                        <a:t>370V-</a:t>
                      </a:r>
                      <a:r>
                        <a:rPr sz="700" spc="-20" dirty="0">
                          <a:solidFill>
                            <a:srgbClr val="020202"/>
                          </a:solidFill>
                          <a:latin typeface="Trebuchet MS"/>
                          <a:cs typeface="Trebuchet MS"/>
                        </a:rPr>
                        <a:t>720V</a:t>
                      </a:r>
                      <a:endParaRPr sz="700">
                        <a:latin typeface="Trebuchet MS"/>
                        <a:cs typeface="Trebuchet MS"/>
                      </a:endParaRPr>
                    </a:p>
                  </a:txBody>
                  <a:tcPr marL="0" marR="0" marT="37338" marB="0">
                    <a:solidFill>
                      <a:srgbClr val="ECECEC"/>
                    </a:solidFill>
                  </a:tcPr>
                </a:tc>
                <a:tc>
                  <a:txBody>
                    <a:bodyPr/>
                    <a:lstStyle/>
                    <a:p>
                      <a:pPr marL="359410">
                        <a:lnSpc>
                          <a:spcPct val="100000"/>
                        </a:lnSpc>
                        <a:spcBef>
                          <a:spcPts val="280"/>
                        </a:spcBef>
                      </a:pPr>
                      <a:r>
                        <a:rPr sz="700" dirty="0">
                          <a:solidFill>
                            <a:srgbClr val="020202"/>
                          </a:solidFill>
                          <a:latin typeface="Trebuchet MS"/>
                          <a:cs typeface="Trebuchet MS"/>
                        </a:rPr>
                        <a:t>370V-</a:t>
                      </a:r>
                      <a:r>
                        <a:rPr sz="700" spc="-20" dirty="0">
                          <a:solidFill>
                            <a:srgbClr val="020202"/>
                          </a:solidFill>
                          <a:latin typeface="Trebuchet MS"/>
                          <a:cs typeface="Trebuchet MS"/>
                        </a:rPr>
                        <a:t>720V</a:t>
                      </a:r>
                      <a:endParaRPr sz="700">
                        <a:latin typeface="Trebuchet MS"/>
                        <a:cs typeface="Trebuchet MS"/>
                      </a:endParaRPr>
                    </a:p>
                  </a:txBody>
                  <a:tcPr marL="0" marR="0" marT="37338" marB="0">
                    <a:solidFill>
                      <a:srgbClr val="ECECEC"/>
                    </a:solidFill>
                  </a:tcPr>
                </a:tc>
                <a:extLst>
                  <a:ext uri="{0D108BD9-81ED-4DB2-BD59-A6C34878D82A}">
                    <a16:rowId xmlns:a16="http://schemas.microsoft.com/office/drawing/2014/main" val="10004"/>
                  </a:ext>
                </a:extLst>
              </a:tr>
              <a:tr h="190691">
                <a:tc>
                  <a:txBody>
                    <a:bodyPr/>
                    <a:lstStyle/>
                    <a:p>
                      <a:pPr marL="190500">
                        <a:lnSpc>
                          <a:spcPct val="100000"/>
                        </a:lnSpc>
                        <a:spcBef>
                          <a:spcPts val="200"/>
                        </a:spcBef>
                      </a:pPr>
                      <a:r>
                        <a:rPr sz="700" b="1" spc="-35" dirty="0">
                          <a:solidFill>
                            <a:srgbClr val="020202"/>
                          </a:solidFill>
                          <a:latin typeface="Gill Sans MT"/>
                          <a:cs typeface="Gill Sans MT"/>
                        </a:rPr>
                        <a:t>Number</a:t>
                      </a:r>
                      <a:r>
                        <a:rPr sz="700" b="1" spc="-30" dirty="0">
                          <a:solidFill>
                            <a:srgbClr val="020202"/>
                          </a:solidFill>
                          <a:latin typeface="Gill Sans MT"/>
                          <a:cs typeface="Gill Sans MT"/>
                        </a:rPr>
                        <a:t> </a:t>
                      </a:r>
                      <a:r>
                        <a:rPr sz="700" b="1" dirty="0">
                          <a:solidFill>
                            <a:srgbClr val="020202"/>
                          </a:solidFill>
                          <a:latin typeface="Gill Sans MT"/>
                          <a:cs typeface="Gill Sans MT"/>
                        </a:rPr>
                        <a:t>of</a:t>
                      </a:r>
                      <a:r>
                        <a:rPr sz="700" b="1" spc="-20" dirty="0">
                          <a:solidFill>
                            <a:srgbClr val="020202"/>
                          </a:solidFill>
                          <a:latin typeface="Gill Sans MT"/>
                          <a:cs typeface="Gill Sans MT"/>
                        </a:rPr>
                        <a:t> MPPT</a:t>
                      </a:r>
                      <a:endParaRPr sz="700">
                        <a:latin typeface="Gill Sans MT"/>
                        <a:cs typeface="Gill Sans MT"/>
                      </a:endParaRPr>
                    </a:p>
                  </a:txBody>
                  <a:tcPr marL="0" marR="0" marT="26670" marB="0">
                    <a:solidFill>
                      <a:srgbClr val="020202">
                        <a:alpha val="5099"/>
                      </a:srgbClr>
                    </a:solidFill>
                  </a:tcPr>
                </a:tc>
                <a:tc>
                  <a:txBody>
                    <a:bodyPr/>
                    <a:lstStyle/>
                    <a:p>
                      <a:pPr marR="5080" algn="ctr">
                        <a:lnSpc>
                          <a:spcPct val="100000"/>
                        </a:lnSpc>
                        <a:spcBef>
                          <a:spcPts val="200"/>
                        </a:spcBef>
                      </a:pPr>
                      <a:r>
                        <a:rPr sz="700" spc="-50" dirty="0">
                          <a:solidFill>
                            <a:srgbClr val="020202"/>
                          </a:solidFill>
                          <a:latin typeface="Trebuchet MS"/>
                          <a:cs typeface="Trebuchet MS"/>
                        </a:rPr>
                        <a:t>2</a:t>
                      </a:r>
                      <a:endParaRPr sz="700">
                        <a:latin typeface="Trebuchet MS"/>
                        <a:cs typeface="Trebuchet MS"/>
                      </a:endParaRPr>
                    </a:p>
                  </a:txBody>
                  <a:tcPr marL="0" marR="0" marT="26670" marB="0"/>
                </a:tc>
                <a:tc>
                  <a:txBody>
                    <a:bodyPr/>
                    <a:lstStyle/>
                    <a:p>
                      <a:pPr marL="1270" algn="ctr">
                        <a:lnSpc>
                          <a:spcPct val="100000"/>
                        </a:lnSpc>
                        <a:spcBef>
                          <a:spcPts val="200"/>
                        </a:spcBef>
                      </a:pPr>
                      <a:r>
                        <a:rPr sz="700" spc="-50" dirty="0">
                          <a:solidFill>
                            <a:srgbClr val="020202"/>
                          </a:solidFill>
                          <a:latin typeface="Trebuchet MS"/>
                          <a:cs typeface="Trebuchet MS"/>
                        </a:rPr>
                        <a:t>2</a:t>
                      </a:r>
                      <a:endParaRPr sz="700">
                        <a:latin typeface="Trebuchet MS"/>
                        <a:cs typeface="Trebuchet MS"/>
                      </a:endParaRPr>
                    </a:p>
                  </a:txBody>
                  <a:tcPr marL="0" marR="0" marT="26670" marB="0"/>
                </a:tc>
                <a:tc>
                  <a:txBody>
                    <a:bodyPr/>
                    <a:lstStyle/>
                    <a:p>
                      <a:pPr marR="1905" algn="ctr">
                        <a:lnSpc>
                          <a:spcPct val="100000"/>
                        </a:lnSpc>
                        <a:spcBef>
                          <a:spcPts val="200"/>
                        </a:spcBef>
                      </a:pPr>
                      <a:r>
                        <a:rPr sz="700" spc="-50" dirty="0">
                          <a:solidFill>
                            <a:srgbClr val="020202"/>
                          </a:solidFill>
                          <a:latin typeface="Trebuchet MS"/>
                          <a:cs typeface="Trebuchet MS"/>
                        </a:rPr>
                        <a:t>2</a:t>
                      </a:r>
                      <a:endParaRPr sz="700">
                        <a:latin typeface="Trebuchet MS"/>
                        <a:cs typeface="Trebuchet MS"/>
                      </a:endParaRPr>
                    </a:p>
                  </a:txBody>
                  <a:tcPr marL="0" marR="0" marT="26670" marB="0"/>
                </a:tc>
                <a:extLst>
                  <a:ext uri="{0D108BD9-81ED-4DB2-BD59-A6C34878D82A}">
                    <a16:rowId xmlns:a16="http://schemas.microsoft.com/office/drawing/2014/main" val="10005"/>
                  </a:ext>
                </a:extLst>
              </a:tr>
              <a:tr h="210693">
                <a:tc>
                  <a:txBody>
                    <a:bodyPr/>
                    <a:lstStyle/>
                    <a:p>
                      <a:pPr marL="190500">
                        <a:lnSpc>
                          <a:spcPct val="100000"/>
                        </a:lnSpc>
                        <a:spcBef>
                          <a:spcPts val="270"/>
                        </a:spcBef>
                      </a:pPr>
                      <a:r>
                        <a:rPr sz="700" b="1" dirty="0">
                          <a:solidFill>
                            <a:srgbClr val="020202"/>
                          </a:solidFill>
                          <a:latin typeface="Gill Sans MT"/>
                          <a:cs typeface="Gill Sans MT"/>
                        </a:rPr>
                        <a:t>Recommended</a:t>
                      </a:r>
                      <a:r>
                        <a:rPr sz="700" b="1" spc="-30" dirty="0">
                          <a:solidFill>
                            <a:srgbClr val="020202"/>
                          </a:solidFill>
                          <a:latin typeface="Gill Sans MT"/>
                          <a:cs typeface="Gill Sans MT"/>
                        </a:rPr>
                        <a:t> </a:t>
                      </a:r>
                      <a:r>
                        <a:rPr sz="700" b="1" spc="-20" dirty="0">
                          <a:solidFill>
                            <a:srgbClr val="020202"/>
                          </a:solidFill>
                          <a:latin typeface="Gill Sans MT"/>
                          <a:cs typeface="Gill Sans MT"/>
                        </a:rPr>
                        <a:t>rated</a:t>
                      </a:r>
                      <a:r>
                        <a:rPr sz="700" b="1" spc="-30"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2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36005" marB="0">
                    <a:solidFill>
                      <a:srgbClr val="020202">
                        <a:alpha val="5099"/>
                      </a:srgbClr>
                    </a:solidFill>
                  </a:tcPr>
                </a:tc>
                <a:tc>
                  <a:txBody>
                    <a:bodyPr/>
                    <a:lstStyle/>
                    <a:p>
                      <a:pPr marR="9525" algn="ctr">
                        <a:lnSpc>
                          <a:spcPct val="100000"/>
                        </a:lnSpc>
                        <a:spcBef>
                          <a:spcPts val="270"/>
                        </a:spcBef>
                      </a:pPr>
                      <a:r>
                        <a:rPr sz="700" spc="-20" dirty="0">
                          <a:solidFill>
                            <a:srgbClr val="020202"/>
                          </a:solidFill>
                          <a:latin typeface="Trebuchet MS"/>
                          <a:cs typeface="Trebuchet MS"/>
                        </a:rPr>
                        <a:t>300V</a:t>
                      </a:r>
                      <a:endParaRPr sz="700">
                        <a:latin typeface="Trebuchet MS"/>
                        <a:cs typeface="Trebuchet MS"/>
                      </a:endParaRPr>
                    </a:p>
                  </a:txBody>
                  <a:tcPr marL="0" marR="0" marT="36005" marB="0">
                    <a:solidFill>
                      <a:srgbClr val="ECECEC"/>
                    </a:solidFill>
                  </a:tcPr>
                </a:tc>
                <a:tc>
                  <a:txBody>
                    <a:bodyPr/>
                    <a:lstStyle/>
                    <a:p>
                      <a:pPr algn="ctr">
                        <a:lnSpc>
                          <a:spcPct val="100000"/>
                        </a:lnSpc>
                        <a:spcBef>
                          <a:spcPts val="270"/>
                        </a:spcBef>
                      </a:pPr>
                      <a:r>
                        <a:rPr sz="700" spc="-20" dirty="0">
                          <a:solidFill>
                            <a:srgbClr val="020202"/>
                          </a:solidFill>
                          <a:latin typeface="Trebuchet MS"/>
                          <a:cs typeface="Trebuchet MS"/>
                        </a:rPr>
                        <a:t>350V</a:t>
                      </a:r>
                      <a:endParaRPr sz="700">
                        <a:latin typeface="Trebuchet MS"/>
                        <a:cs typeface="Trebuchet MS"/>
                      </a:endParaRPr>
                    </a:p>
                  </a:txBody>
                  <a:tcPr marL="0" marR="0" marT="36005" marB="0">
                    <a:solidFill>
                      <a:srgbClr val="ECECEC"/>
                    </a:solidFill>
                  </a:tcPr>
                </a:tc>
                <a:tc>
                  <a:txBody>
                    <a:bodyPr/>
                    <a:lstStyle/>
                    <a:p>
                      <a:pPr marR="5715" algn="ctr">
                        <a:lnSpc>
                          <a:spcPct val="100000"/>
                        </a:lnSpc>
                        <a:spcBef>
                          <a:spcPts val="270"/>
                        </a:spcBef>
                      </a:pPr>
                      <a:r>
                        <a:rPr sz="700" spc="-20" dirty="0">
                          <a:solidFill>
                            <a:srgbClr val="020202"/>
                          </a:solidFill>
                          <a:latin typeface="Trebuchet MS"/>
                          <a:cs typeface="Trebuchet MS"/>
                        </a:rPr>
                        <a:t>450V</a:t>
                      </a:r>
                      <a:endParaRPr sz="700">
                        <a:latin typeface="Trebuchet MS"/>
                        <a:cs typeface="Trebuchet MS"/>
                      </a:endParaRPr>
                    </a:p>
                  </a:txBody>
                  <a:tcPr marL="0" marR="0" marT="36005" marB="0">
                    <a:solidFill>
                      <a:srgbClr val="ECECEC"/>
                    </a:solidFill>
                  </a:tcPr>
                </a:tc>
                <a:extLst>
                  <a:ext uri="{0D108BD9-81ED-4DB2-BD59-A6C34878D82A}">
                    <a16:rowId xmlns:a16="http://schemas.microsoft.com/office/drawing/2014/main" val="10006"/>
                  </a:ext>
                </a:extLst>
              </a:tr>
              <a:tr h="190691">
                <a:tc>
                  <a:txBody>
                    <a:bodyPr/>
                    <a:lstStyle/>
                    <a:p>
                      <a:pPr marL="190500">
                        <a:lnSpc>
                          <a:spcPct val="100000"/>
                        </a:lnSpc>
                        <a:spcBef>
                          <a:spcPts val="185"/>
                        </a:spcBef>
                      </a:pPr>
                      <a:r>
                        <a:rPr sz="700" b="1" spc="-20" dirty="0">
                          <a:solidFill>
                            <a:srgbClr val="020202"/>
                          </a:solidFill>
                          <a:latin typeface="Gill Sans MT"/>
                          <a:cs typeface="Gill Sans MT"/>
                        </a:rPr>
                        <a:t>Battery</a:t>
                      </a:r>
                      <a:r>
                        <a:rPr sz="700" b="1" dirty="0">
                          <a:solidFill>
                            <a:srgbClr val="020202"/>
                          </a:solidFill>
                          <a:latin typeface="Gill Sans MT"/>
                          <a:cs typeface="Gill Sans MT"/>
                        </a:rPr>
                        <a:t> voltage</a:t>
                      </a:r>
                      <a:r>
                        <a:rPr sz="700" b="1" spc="-25"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24670" marB="0">
                    <a:solidFill>
                      <a:srgbClr val="020202">
                        <a:alpha val="5099"/>
                      </a:srgbClr>
                    </a:solidFill>
                  </a:tcPr>
                </a:tc>
                <a:tc>
                  <a:txBody>
                    <a:bodyPr/>
                    <a:lstStyle/>
                    <a:p>
                      <a:pPr marR="9525" algn="ctr">
                        <a:lnSpc>
                          <a:spcPct val="100000"/>
                        </a:lnSpc>
                        <a:spcBef>
                          <a:spcPts val="185"/>
                        </a:spcBef>
                      </a:pPr>
                      <a:r>
                        <a:rPr sz="700" dirty="0">
                          <a:solidFill>
                            <a:srgbClr val="020202"/>
                          </a:solidFill>
                          <a:latin typeface="Trebuchet MS"/>
                          <a:cs typeface="Trebuchet MS"/>
                        </a:rPr>
                        <a:t>85-</a:t>
                      </a:r>
                      <a:r>
                        <a:rPr sz="700" spc="-20" dirty="0">
                          <a:solidFill>
                            <a:srgbClr val="020202"/>
                          </a:solidFill>
                          <a:latin typeface="Trebuchet MS"/>
                          <a:cs typeface="Trebuchet MS"/>
                        </a:rPr>
                        <a:t>500V</a:t>
                      </a:r>
                      <a:endParaRPr sz="700">
                        <a:latin typeface="Trebuchet MS"/>
                        <a:cs typeface="Trebuchet MS"/>
                      </a:endParaRPr>
                    </a:p>
                  </a:txBody>
                  <a:tcPr marL="0" marR="0" marT="24670" marB="0"/>
                </a:tc>
                <a:tc>
                  <a:txBody>
                    <a:bodyPr/>
                    <a:lstStyle/>
                    <a:p>
                      <a:pPr algn="ctr">
                        <a:lnSpc>
                          <a:spcPct val="100000"/>
                        </a:lnSpc>
                        <a:spcBef>
                          <a:spcPts val="185"/>
                        </a:spcBef>
                      </a:pPr>
                      <a:r>
                        <a:rPr sz="700" dirty="0">
                          <a:solidFill>
                            <a:srgbClr val="020202"/>
                          </a:solidFill>
                          <a:latin typeface="Trebuchet MS"/>
                          <a:cs typeface="Trebuchet MS"/>
                        </a:rPr>
                        <a:t>280-</a:t>
                      </a:r>
                      <a:r>
                        <a:rPr sz="700" spc="-20" dirty="0">
                          <a:solidFill>
                            <a:srgbClr val="020202"/>
                          </a:solidFill>
                          <a:latin typeface="Trebuchet MS"/>
                          <a:cs typeface="Trebuchet MS"/>
                        </a:rPr>
                        <a:t>700V</a:t>
                      </a:r>
                      <a:endParaRPr sz="700">
                        <a:latin typeface="Trebuchet MS"/>
                        <a:cs typeface="Trebuchet MS"/>
                      </a:endParaRPr>
                    </a:p>
                  </a:txBody>
                  <a:tcPr marL="0" marR="0" marT="24670" marB="0"/>
                </a:tc>
                <a:tc>
                  <a:txBody>
                    <a:bodyPr/>
                    <a:lstStyle/>
                    <a:p>
                      <a:pPr marR="5715" algn="ctr">
                        <a:lnSpc>
                          <a:spcPct val="100000"/>
                        </a:lnSpc>
                        <a:spcBef>
                          <a:spcPts val="185"/>
                        </a:spcBef>
                      </a:pPr>
                      <a:r>
                        <a:rPr sz="700" dirty="0">
                          <a:solidFill>
                            <a:srgbClr val="020202"/>
                          </a:solidFill>
                          <a:latin typeface="Trebuchet MS"/>
                          <a:cs typeface="Trebuchet MS"/>
                        </a:rPr>
                        <a:t>280-</a:t>
                      </a:r>
                      <a:r>
                        <a:rPr sz="700" spc="-20" dirty="0">
                          <a:solidFill>
                            <a:srgbClr val="020202"/>
                          </a:solidFill>
                          <a:latin typeface="Trebuchet MS"/>
                          <a:cs typeface="Trebuchet MS"/>
                        </a:rPr>
                        <a:t>700V</a:t>
                      </a:r>
                      <a:endParaRPr sz="700">
                        <a:latin typeface="Trebuchet MS"/>
                        <a:cs typeface="Trebuchet MS"/>
                      </a:endParaRPr>
                    </a:p>
                  </a:txBody>
                  <a:tcPr marL="0" marR="0" marT="24670" marB="0"/>
                </a:tc>
                <a:extLst>
                  <a:ext uri="{0D108BD9-81ED-4DB2-BD59-A6C34878D82A}">
                    <a16:rowId xmlns:a16="http://schemas.microsoft.com/office/drawing/2014/main" val="10007"/>
                  </a:ext>
                </a:extLst>
              </a:tr>
              <a:tr h="210693">
                <a:tc>
                  <a:txBody>
                    <a:bodyPr/>
                    <a:lstStyle/>
                    <a:p>
                      <a:pPr marL="190500">
                        <a:lnSpc>
                          <a:spcPct val="100000"/>
                        </a:lnSpc>
                        <a:spcBef>
                          <a:spcPts val="330"/>
                        </a:spcBef>
                      </a:pPr>
                      <a:r>
                        <a:rPr sz="700" b="1" spc="-20" dirty="0">
                          <a:solidFill>
                            <a:srgbClr val="020202"/>
                          </a:solidFill>
                          <a:latin typeface="Gill Sans MT"/>
                          <a:cs typeface="Gill Sans MT"/>
                        </a:rPr>
                        <a:t>Full</a:t>
                      </a:r>
                      <a:r>
                        <a:rPr sz="700" b="1" spc="-50" dirty="0">
                          <a:solidFill>
                            <a:srgbClr val="020202"/>
                          </a:solidFill>
                          <a:latin typeface="Gill Sans MT"/>
                          <a:cs typeface="Gill Sans MT"/>
                        </a:rPr>
                        <a:t> </a:t>
                      </a:r>
                      <a:r>
                        <a:rPr sz="700" b="1" spc="-10" dirty="0">
                          <a:solidFill>
                            <a:srgbClr val="020202"/>
                          </a:solidFill>
                          <a:latin typeface="Gill Sans MT"/>
                          <a:cs typeface="Gill Sans MT"/>
                        </a:rPr>
                        <a:t>load</a:t>
                      </a:r>
                      <a:r>
                        <a:rPr sz="700" b="1" spc="-25"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25" dirty="0">
                          <a:solidFill>
                            <a:srgbClr val="020202"/>
                          </a:solidFill>
                          <a:latin typeface="Gill Sans MT"/>
                          <a:cs typeface="Gill Sans MT"/>
                        </a:rPr>
                        <a:t> </a:t>
                      </a:r>
                      <a:r>
                        <a:rPr sz="700" b="1" dirty="0">
                          <a:solidFill>
                            <a:srgbClr val="020202"/>
                          </a:solidFill>
                          <a:latin typeface="Gill Sans MT"/>
                          <a:cs typeface="Gill Sans MT"/>
                        </a:rPr>
                        <a:t>voltage</a:t>
                      </a:r>
                      <a:r>
                        <a:rPr sz="700" b="1" spc="-10" dirty="0">
                          <a:solidFill>
                            <a:srgbClr val="020202"/>
                          </a:solidFill>
                          <a:latin typeface="Gill Sans MT"/>
                          <a:cs typeface="Gill Sans MT"/>
                        </a:rPr>
                        <a:t> </a:t>
                      </a:r>
                      <a:r>
                        <a:rPr sz="700" b="1" spc="-20" dirty="0">
                          <a:solidFill>
                            <a:srgbClr val="020202"/>
                          </a:solidFill>
                          <a:latin typeface="Gill Sans MT"/>
                          <a:cs typeface="Gill Sans MT"/>
                        </a:rPr>
                        <a:t>range</a:t>
                      </a:r>
                      <a:endParaRPr sz="700">
                        <a:latin typeface="Gill Sans MT"/>
                        <a:cs typeface="Gill Sans MT"/>
                      </a:endParaRPr>
                    </a:p>
                  </a:txBody>
                  <a:tcPr marL="0" marR="0" marT="44006" marB="0">
                    <a:solidFill>
                      <a:srgbClr val="020202">
                        <a:alpha val="5099"/>
                      </a:srgbClr>
                    </a:solidFill>
                  </a:tcPr>
                </a:tc>
                <a:tc>
                  <a:txBody>
                    <a:bodyPr/>
                    <a:lstStyle/>
                    <a:p>
                      <a:pPr marR="9525" algn="ctr">
                        <a:lnSpc>
                          <a:spcPct val="100000"/>
                        </a:lnSpc>
                        <a:spcBef>
                          <a:spcPts val="330"/>
                        </a:spcBef>
                      </a:pPr>
                      <a:r>
                        <a:rPr sz="700" dirty="0">
                          <a:solidFill>
                            <a:srgbClr val="020202"/>
                          </a:solidFill>
                          <a:latin typeface="Trebuchet MS"/>
                          <a:cs typeface="Trebuchet MS"/>
                        </a:rPr>
                        <a:t>250-</a:t>
                      </a:r>
                      <a:r>
                        <a:rPr sz="700" spc="-20" dirty="0">
                          <a:solidFill>
                            <a:srgbClr val="020202"/>
                          </a:solidFill>
                          <a:latin typeface="Trebuchet MS"/>
                          <a:cs typeface="Trebuchet MS"/>
                        </a:rPr>
                        <a:t>500V</a:t>
                      </a:r>
                      <a:endParaRPr sz="700">
                        <a:latin typeface="Trebuchet MS"/>
                        <a:cs typeface="Trebuchet MS"/>
                      </a:endParaRPr>
                    </a:p>
                  </a:txBody>
                  <a:tcPr marL="0" marR="0" marT="44006" marB="0">
                    <a:solidFill>
                      <a:srgbClr val="ECECEC"/>
                    </a:solidFill>
                  </a:tcPr>
                </a:tc>
                <a:tc>
                  <a:txBody>
                    <a:bodyPr/>
                    <a:lstStyle/>
                    <a:p>
                      <a:pPr algn="ctr">
                        <a:lnSpc>
                          <a:spcPct val="100000"/>
                        </a:lnSpc>
                        <a:spcBef>
                          <a:spcPts val="330"/>
                        </a:spcBef>
                      </a:pPr>
                      <a:r>
                        <a:rPr sz="700" dirty="0">
                          <a:solidFill>
                            <a:srgbClr val="020202"/>
                          </a:solidFill>
                          <a:latin typeface="Trebuchet MS"/>
                          <a:cs typeface="Trebuchet MS"/>
                        </a:rPr>
                        <a:t>300-</a:t>
                      </a:r>
                      <a:r>
                        <a:rPr sz="700" spc="-20" dirty="0">
                          <a:solidFill>
                            <a:srgbClr val="020202"/>
                          </a:solidFill>
                          <a:latin typeface="Trebuchet MS"/>
                          <a:cs typeface="Trebuchet MS"/>
                        </a:rPr>
                        <a:t>700V</a:t>
                      </a:r>
                      <a:endParaRPr sz="700">
                        <a:latin typeface="Trebuchet MS"/>
                        <a:cs typeface="Trebuchet MS"/>
                      </a:endParaRPr>
                    </a:p>
                  </a:txBody>
                  <a:tcPr marL="0" marR="0" marT="44006" marB="0">
                    <a:solidFill>
                      <a:srgbClr val="ECECEC"/>
                    </a:solidFill>
                  </a:tcPr>
                </a:tc>
                <a:tc>
                  <a:txBody>
                    <a:bodyPr/>
                    <a:lstStyle/>
                    <a:p>
                      <a:pPr marR="5715" algn="ctr">
                        <a:lnSpc>
                          <a:spcPct val="100000"/>
                        </a:lnSpc>
                        <a:spcBef>
                          <a:spcPts val="330"/>
                        </a:spcBef>
                      </a:pPr>
                      <a:r>
                        <a:rPr sz="700" dirty="0">
                          <a:solidFill>
                            <a:srgbClr val="020202"/>
                          </a:solidFill>
                          <a:latin typeface="Trebuchet MS"/>
                          <a:cs typeface="Trebuchet MS"/>
                        </a:rPr>
                        <a:t>400-</a:t>
                      </a:r>
                      <a:r>
                        <a:rPr sz="700" spc="-20" dirty="0">
                          <a:solidFill>
                            <a:srgbClr val="020202"/>
                          </a:solidFill>
                          <a:latin typeface="Trebuchet MS"/>
                          <a:cs typeface="Trebuchet MS"/>
                        </a:rPr>
                        <a:t>700V</a:t>
                      </a:r>
                      <a:endParaRPr sz="700">
                        <a:latin typeface="Trebuchet MS"/>
                        <a:cs typeface="Trebuchet MS"/>
                      </a:endParaRPr>
                    </a:p>
                  </a:txBody>
                  <a:tcPr marL="0" marR="0" marT="44006" marB="0">
                    <a:solidFill>
                      <a:srgbClr val="ECECEC"/>
                    </a:solidFill>
                  </a:tcPr>
                </a:tc>
                <a:extLst>
                  <a:ext uri="{0D108BD9-81ED-4DB2-BD59-A6C34878D82A}">
                    <a16:rowId xmlns:a16="http://schemas.microsoft.com/office/drawing/2014/main" val="10008"/>
                  </a:ext>
                </a:extLst>
              </a:tr>
              <a:tr h="190691">
                <a:tc>
                  <a:txBody>
                    <a:bodyPr/>
                    <a:lstStyle/>
                    <a:p>
                      <a:pPr marL="190500">
                        <a:lnSpc>
                          <a:spcPct val="100000"/>
                        </a:lnSpc>
                        <a:spcBef>
                          <a:spcPts val="250"/>
                        </a:spcBef>
                      </a:pPr>
                      <a:r>
                        <a:rPr sz="700" b="1" dirty="0">
                          <a:solidFill>
                            <a:srgbClr val="020202"/>
                          </a:solidFill>
                          <a:latin typeface="Gill Sans MT"/>
                          <a:cs typeface="Gill Sans MT"/>
                        </a:rPr>
                        <a:t>Max.</a:t>
                      </a:r>
                      <a:r>
                        <a:rPr sz="700" b="1" spc="100" dirty="0">
                          <a:solidFill>
                            <a:srgbClr val="020202"/>
                          </a:solidFill>
                          <a:latin typeface="Gill Sans MT"/>
                          <a:cs typeface="Gill Sans MT"/>
                        </a:rPr>
                        <a:t> </a:t>
                      </a:r>
                      <a:r>
                        <a:rPr sz="700" b="1" dirty="0">
                          <a:solidFill>
                            <a:srgbClr val="020202"/>
                          </a:solidFill>
                          <a:latin typeface="Gill Sans MT"/>
                          <a:cs typeface="Gill Sans MT"/>
                        </a:rPr>
                        <a:t>charge/discharge</a:t>
                      </a:r>
                      <a:r>
                        <a:rPr sz="700" b="1" spc="70" dirty="0">
                          <a:solidFill>
                            <a:srgbClr val="020202"/>
                          </a:solidFill>
                          <a:latin typeface="Gill Sans MT"/>
                          <a:cs typeface="Gill Sans MT"/>
                        </a:rPr>
                        <a:t> </a:t>
                      </a:r>
                      <a:r>
                        <a:rPr sz="700" b="1" spc="-20" dirty="0">
                          <a:solidFill>
                            <a:srgbClr val="020202"/>
                          </a:solidFill>
                          <a:latin typeface="Gill Sans MT"/>
                          <a:cs typeface="Gill Sans MT"/>
                        </a:rPr>
                        <a:t>power</a:t>
                      </a:r>
                      <a:endParaRPr sz="700">
                        <a:latin typeface="Gill Sans MT"/>
                        <a:cs typeface="Gill Sans MT"/>
                      </a:endParaRPr>
                    </a:p>
                  </a:txBody>
                  <a:tcPr marL="0" marR="0" marT="33338" marB="0">
                    <a:solidFill>
                      <a:srgbClr val="020202">
                        <a:alpha val="5099"/>
                      </a:srgbClr>
                    </a:solidFill>
                  </a:tcPr>
                </a:tc>
                <a:tc>
                  <a:txBody>
                    <a:bodyPr/>
                    <a:lstStyle/>
                    <a:p>
                      <a:pPr marR="4445" algn="ctr">
                        <a:lnSpc>
                          <a:spcPct val="100000"/>
                        </a:lnSpc>
                        <a:spcBef>
                          <a:spcPts val="250"/>
                        </a:spcBef>
                      </a:pPr>
                      <a:r>
                        <a:rPr sz="700" spc="-25" dirty="0">
                          <a:solidFill>
                            <a:srgbClr val="020202"/>
                          </a:solidFill>
                          <a:latin typeface="Trebuchet MS"/>
                          <a:cs typeface="Trebuchet MS"/>
                        </a:rPr>
                        <a:t>5kW</a:t>
                      </a:r>
                      <a:endParaRPr sz="700">
                        <a:latin typeface="Trebuchet MS"/>
                        <a:cs typeface="Trebuchet MS"/>
                      </a:endParaRPr>
                    </a:p>
                  </a:txBody>
                  <a:tcPr marL="0" marR="0" marT="33338" marB="0"/>
                </a:tc>
                <a:tc>
                  <a:txBody>
                    <a:bodyPr/>
                    <a:lstStyle/>
                    <a:p>
                      <a:pPr marL="2540" algn="ctr">
                        <a:lnSpc>
                          <a:spcPct val="100000"/>
                        </a:lnSpc>
                        <a:spcBef>
                          <a:spcPts val="250"/>
                        </a:spcBef>
                      </a:pPr>
                      <a:r>
                        <a:rPr sz="700" spc="-10" dirty="0">
                          <a:solidFill>
                            <a:srgbClr val="020202"/>
                          </a:solidFill>
                          <a:latin typeface="Trebuchet MS"/>
                          <a:cs typeface="Trebuchet MS"/>
                        </a:rPr>
                        <a:t>7.5kW</a:t>
                      </a:r>
                      <a:endParaRPr sz="700">
                        <a:latin typeface="Trebuchet MS"/>
                        <a:cs typeface="Trebuchet MS"/>
                      </a:endParaRPr>
                    </a:p>
                  </a:txBody>
                  <a:tcPr marL="0" marR="0" marT="33338" marB="0"/>
                </a:tc>
                <a:tc>
                  <a:txBody>
                    <a:bodyPr/>
                    <a:lstStyle/>
                    <a:p>
                      <a:pPr marR="635" algn="ctr">
                        <a:lnSpc>
                          <a:spcPct val="100000"/>
                        </a:lnSpc>
                        <a:spcBef>
                          <a:spcPts val="250"/>
                        </a:spcBef>
                      </a:pPr>
                      <a:r>
                        <a:rPr sz="700" spc="-20" dirty="0">
                          <a:solidFill>
                            <a:srgbClr val="020202"/>
                          </a:solidFill>
                          <a:latin typeface="Trebuchet MS"/>
                          <a:cs typeface="Trebuchet MS"/>
                        </a:rPr>
                        <a:t>10kW</a:t>
                      </a:r>
                      <a:endParaRPr sz="700">
                        <a:latin typeface="Trebuchet MS"/>
                        <a:cs typeface="Trebuchet MS"/>
                      </a:endParaRPr>
                    </a:p>
                  </a:txBody>
                  <a:tcPr marL="0" marR="0" marT="33338" marB="0"/>
                </a:tc>
                <a:extLst>
                  <a:ext uri="{0D108BD9-81ED-4DB2-BD59-A6C34878D82A}">
                    <a16:rowId xmlns:a16="http://schemas.microsoft.com/office/drawing/2014/main" val="10009"/>
                  </a:ext>
                </a:extLst>
              </a:tr>
              <a:tr h="210693">
                <a:tc>
                  <a:txBody>
                    <a:bodyPr/>
                    <a:lstStyle/>
                    <a:p>
                      <a:pPr marL="190500">
                        <a:lnSpc>
                          <a:spcPct val="100000"/>
                        </a:lnSpc>
                        <a:spcBef>
                          <a:spcPts val="320"/>
                        </a:spcBef>
                      </a:pPr>
                      <a:r>
                        <a:rPr sz="700" b="1" dirty="0">
                          <a:solidFill>
                            <a:srgbClr val="020202"/>
                          </a:solidFill>
                          <a:latin typeface="Gill Sans MT"/>
                          <a:cs typeface="Gill Sans MT"/>
                        </a:rPr>
                        <a:t>Max.</a:t>
                      </a:r>
                      <a:r>
                        <a:rPr sz="700" b="1" spc="100" dirty="0">
                          <a:solidFill>
                            <a:srgbClr val="020202"/>
                          </a:solidFill>
                          <a:latin typeface="Gill Sans MT"/>
                          <a:cs typeface="Gill Sans MT"/>
                        </a:rPr>
                        <a:t> </a:t>
                      </a:r>
                      <a:r>
                        <a:rPr sz="700" b="1" dirty="0">
                          <a:solidFill>
                            <a:srgbClr val="020202"/>
                          </a:solidFill>
                          <a:latin typeface="Gill Sans MT"/>
                          <a:cs typeface="Gill Sans MT"/>
                        </a:rPr>
                        <a:t>charge/discharge</a:t>
                      </a:r>
                      <a:r>
                        <a:rPr sz="700" b="1" spc="70"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42672" marB="0">
                    <a:solidFill>
                      <a:srgbClr val="020202">
                        <a:alpha val="5099"/>
                      </a:srgbClr>
                    </a:solidFill>
                  </a:tcPr>
                </a:tc>
                <a:tc>
                  <a:txBody>
                    <a:bodyPr/>
                    <a:lstStyle/>
                    <a:p>
                      <a:pPr marR="8890" algn="ctr">
                        <a:lnSpc>
                          <a:spcPct val="100000"/>
                        </a:lnSpc>
                        <a:spcBef>
                          <a:spcPts val="320"/>
                        </a:spcBef>
                      </a:pPr>
                      <a:r>
                        <a:rPr sz="700" spc="-25" dirty="0">
                          <a:solidFill>
                            <a:srgbClr val="020202"/>
                          </a:solidFill>
                          <a:latin typeface="Trebuchet MS"/>
                          <a:cs typeface="Trebuchet MS"/>
                        </a:rPr>
                        <a:t>25A</a:t>
                      </a:r>
                      <a:endParaRPr sz="700">
                        <a:latin typeface="Trebuchet MS"/>
                        <a:cs typeface="Trebuchet MS"/>
                      </a:endParaRPr>
                    </a:p>
                  </a:txBody>
                  <a:tcPr marL="0" marR="0" marT="42672" marB="0">
                    <a:solidFill>
                      <a:srgbClr val="ECECEC"/>
                    </a:solidFill>
                  </a:tcPr>
                </a:tc>
                <a:tc>
                  <a:txBody>
                    <a:bodyPr/>
                    <a:lstStyle/>
                    <a:p>
                      <a:pPr algn="ctr">
                        <a:lnSpc>
                          <a:spcPct val="100000"/>
                        </a:lnSpc>
                        <a:spcBef>
                          <a:spcPts val="320"/>
                        </a:spcBef>
                      </a:pPr>
                      <a:r>
                        <a:rPr sz="700" spc="-25" dirty="0">
                          <a:solidFill>
                            <a:srgbClr val="020202"/>
                          </a:solidFill>
                          <a:latin typeface="Trebuchet MS"/>
                          <a:cs typeface="Trebuchet MS"/>
                        </a:rPr>
                        <a:t>25A</a:t>
                      </a:r>
                      <a:endParaRPr sz="700">
                        <a:latin typeface="Trebuchet MS"/>
                        <a:cs typeface="Trebuchet MS"/>
                      </a:endParaRPr>
                    </a:p>
                  </a:txBody>
                  <a:tcPr marL="0" marR="0" marT="42672" marB="0">
                    <a:solidFill>
                      <a:srgbClr val="ECECEC"/>
                    </a:solidFill>
                  </a:tcPr>
                </a:tc>
                <a:tc>
                  <a:txBody>
                    <a:bodyPr/>
                    <a:lstStyle/>
                    <a:p>
                      <a:pPr marR="5080" algn="ctr">
                        <a:lnSpc>
                          <a:spcPct val="100000"/>
                        </a:lnSpc>
                        <a:spcBef>
                          <a:spcPts val="320"/>
                        </a:spcBef>
                      </a:pPr>
                      <a:r>
                        <a:rPr sz="700" spc="-25" dirty="0">
                          <a:solidFill>
                            <a:srgbClr val="020202"/>
                          </a:solidFill>
                          <a:latin typeface="Trebuchet MS"/>
                          <a:cs typeface="Trebuchet MS"/>
                        </a:rPr>
                        <a:t>25A</a:t>
                      </a:r>
                      <a:endParaRPr sz="700">
                        <a:latin typeface="Trebuchet MS"/>
                        <a:cs typeface="Trebuchet MS"/>
                      </a:endParaRPr>
                    </a:p>
                  </a:txBody>
                  <a:tcPr marL="0" marR="0" marT="42672" marB="0">
                    <a:solidFill>
                      <a:srgbClr val="ECECEC"/>
                    </a:solidFill>
                  </a:tcPr>
                </a:tc>
                <a:extLst>
                  <a:ext uri="{0D108BD9-81ED-4DB2-BD59-A6C34878D82A}">
                    <a16:rowId xmlns:a16="http://schemas.microsoft.com/office/drawing/2014/main" val="10010"/>
                  </a:ext>
                </a:extLst>
              </a:tr>
              <a:tr h="190691">
                <a:tc>
                  <a:txBody>
                    <a:bodyPr/>
                    <a:lstStyle/>
                    <a:p>
                      <a:pPr marR="98425" algn="r">
                        <a:lnSpc>
                          <a:spcPct val="100000"/>
                        </a:lnSpc>
                        <a:spcBef>
                          <a:spcPts val="90"/>
                        </a:spcBef>
                      </a:pPr>
                      <a:r>
                        <a:rPr sz="800" b="1" spc="-10" dirty="0">
                          <a:solidFill>
                            <a:srgbClr val="22A1D0"/>
                          </a:solidFill>
                          <a:latin typeface="Gill Sans MT"/>
                          <a:cs typeface="Gill Sans MT"/>
                        </a:rPr>
                        <a:t>General</a:t>
                      </a:r>
                      <a:r>
                        <a:rPr sz="800" b="1" spc="-35" dirty="0">
                          <a:solidFill>
                            <a:srgbClr val="22A1D0"/>
                          </a:solidFill>
                          <a:latin typeface="Gill Sans MT"/>
                          <a:cs typeface="Gill Sans MT"/>
                        </a:rPr>
                        <a:t> </a:t>
                      </a:r>
                      <a:r>
                        <a:rPr sz="800" b="1" spc="-10" dirty="0">
                          <a:solidFill>
                            <a:srgbClr val="22A1D0"/>
                          </a:solidFill>
                          <a:latin typeface="Gill Sans MT"/>
                          <a:cs typeface="Gill Sans MT"/>
                        </a:rPr>
                        <a:t>Information</a:t>
                      </a:r>
                      <a:endParaRPr sz="800">
                        <a:latin typeface="Gill Sans MT"/>
                        <a:cs typeface="Gill Sans MT"/>
                      </a:endParaRPr>
                    </a:p>
                  </a:txBody>
                  <a:tcPr marL="0" marR="0" marT="12002" marB="0">
                    <a:solidFill>
                      <a:srgbClr val="020202">
                        <a:alpha val="5099"/>
                      </a:srgbClr>
                    </a:solidFill>
                  </a:tcPr>
                </a:tc>
                <a:tc gridSpan="3">
                  <a:txBody>
                    <a:bodyPr/>
                    <a:lstStyle/>
                    <a:p>
                      <a:pPr>
                        <a:lnSpc>
                          <a:spcPct val="100000"/>
                        </a:lnSpc>
                      </a:pPr>
                      <a:endParaRPr sz="7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210693">
                <a:tc>
                  <a:txBody>
                    <a:bodyPr/>
                    <a:lstStyle/>
                    <a:p>
                      <a:pPr marL="190500">
                        <a:lnSpc>
                          <a:spcPct val="100000"/>
                        </a:lnSpc>
                        <a:spcBef>
                          <a:spcPts val="309"/>
                        </a:spcBef>
                      </a:pPr>
                      <a:r>
                        <a:rPr sz="700" b="1" spc="-20" dirty="0">
                          <a:solidFill>
                            <a:srgbClr val="020202"/>
                          </a:solidFill>
                          <a:latin typeface="Gill Sans MT"/>
                          <a:cs typeface="Gill Sans MT"/>
                        </a:rPr>
                        <a:t>Protection</a:t>
                      </a:r>
                      <a:r>
                        <a:rPr sz="700" b="1" spc="25" dirty="0">
                          <a:solidFill>
                            <a:srgbClr val="020202"/>
                          </a:solidFill>
                          <a:latin typeface="Gill Sans MT"/>
                          <a:cs typeface="Gill Sans MT"/>
                        </a:rPr>
                        <a:t> </a:t>
                      </a:r>
                      <a:r>
                        <a:rPr sz="700" b="1" spc="-10" dirty="0">
                          <a:solidFill>
                            <a:srgbClr val="020202"/>
                          </a:solidFill>
                          <a:latin typeface="Gill Sans MT"/>
                          <a:cs typeface="Gill Sans MT"/>
                        </a:rPr>
                        <a:t>devices</a:t>
                      </a:r>
                      <a:endParaRPr sz="700">
                        <a:latin typeface="Gill Sans MT"/>
                        <a:cs typeface="Gill Sans MT"/>
                      </a:endParaRPr>
                    </a:p>
                  </a:txBody>
                  <a:tcPr marL="0" marR="0" marT="41337" marB="0">
                    <a:solidFill>
                      <a:srgbClr val="020202">
                        <a:alpha val="5099"/>
                      </a:srgbClr>
                    </a:solidFill>
                  </a:tcPr>
                </a:tc>
                <a:tc gridSpan="3">
                  <a:txBody>
                    <a:bodyPr/>
                    <a:lstStyle/>
                    <a:p>
                      <a:pPr marL="372745">
                        <a:lnSpc>
                          <a:spcPct val="100000"/>
                        </a:lnSpc>
                        <a:spcBef>
                          <a:spcPts val="309"/>
                        </a:spcBef>
                      </a:pPr>
                      <a:r>
                        <a:rPr sz="700" spc="50" dirty="0">
                          <a:solidFill>
                            <a:srgbClr val="020202"/>
                          </a:solidFill>
                          <a:latin typeface="Trebuchet MS"/>
                          <a:cs typeface="Trebuchet MS"/>
                        </a:rPr>
                        <a:t>PV</a:t>
                      </a:r>
                      <a:r>
                        <a:rPr sz="700" spc="30" dirty="0">
                          <a:solidFill>
                            <a:srgbClr val="020202"/>
                          </a:solidFill>
                          <a:latin typeface="Trebuchet MS"/>
                          <a:cs typeface="Trebuchet MS"/>
                        </a:rPr>
                        <a:t> </a:t>
                      </a:r>
                      <a:r>
                        <a:rPr sz="700" dirty="0">
                          <a:solidFill>
                            <a:srgbClr val="020202"/>
                          </a:solidFill>
                          <a:latin typeface="Trebuchet MS"/>
                          <a:cs typeface="Trebuchet MS"/>
                        </a:rPr>
                        <a:t>DC</a:t>
                      </a:r>
                      <a:r>
                        <a:rPr sz="700" spc="10" dirty="0">
                          <a:solidFill>
                            <a:srgbClr val="020202"/>
                          </a:solidFill>
                          <a:latin typeface="Trebuchet MS"/>
                          <a:cs typeface="Trebuchet MS"/>
                        </a:rPr>
                        <a:t> </a:t>
                      </a:r>
                      <a:r>
                        <a:rPr sz="700" dirty="0">
                          <a:solidFill>
                            <a:srgbClr val="020202"/>
                          </a:solidFill>
                          <a:latin typeface="Trebuchet MS"/>
                          <a:cs typeface="Trebuchet MS"/>
                        </a:rPr>
                        <a:t>switch</a:t>
                      </a:r>
                      <a:r>
                        <a:rPr sz="700" spc="-5" dirty="0">
                          <a:solidFill>
                            <a:srgbClr val="020202"/>
                          </a:solidFill>
                          <a:latin typeface="Trebuchet MS"/>
                          <a:cs typeface="Trebuchet MS"/>
                        </a:rPr>
                        <a:t> </a:t>
                      </a:r>
                      <a:r>
                        <a:rPr sz="700" spc="-25" dirty="0">
                          <a:solidFill>
                            <a:srgbClr val="020202"/>
                          </a:solidFill>
                          <a:latin typeface="Trebuchet MS"/>
                          <a:cs typeface="Trebuchet MS"/>
                        </a:rPr>
                        <a:t>,battery</a:t>
                      </a:r>
                      <a:r>
                        <a:rPr sz="700" spc="-40" dirty="0">
                          <a:solidFill>
                            <a:srgbClr val="020202"/>
                          </a:solidFill>
                          <a:latin typeface="Trebuchet MS"/>
                          <a:cs typeface="Trebuchet MS"/>
                        </a:rPr>
                        <a:t> </a:t>
                      </a:r>
                      <a:r>
                        <a:rPr sz="700" dirty="0">
                          <a:solidFill>
                            <a:srgbClr val="020202"/>
                          </a:solidFill>
                          <a:latin typeface="Trebuchet MS"/>
                          <a:cs typeface="Trebuchet MS"/>
                        </a:rPr>
                        <a:t>breaker</a:t>
                      </a:r>
                      <a:r>
                        <a:rPr sz="700" spc="-10" dirty="0">
                          <a:solidFill>
                            <a:srgbClr val="020202"/>
                          </a:solidFill>
                          <a:latin typeface="Trebuchet MS"/>
                          <a:cs typeface="Trebuchet MS"/>
                        </a:rPr>
                        <a:t> </a:t>
                      </a:r>
                      <a:r>
                        <a:rPr sz="700" dirty="0">
                          <a:solidFill>
                            <a:srgbClr val="020202"/>
                          </a:solidFill>
                          <a:latin typeface="Trebuchet MS"/>
                          <a:cs typeface="Trebuchet MS"/>
                        </a:rPr>
                        <a:t>and</a:t>
                      </a:r>
                      <a:r>
                        <a:rPr sz="700" spc="-10" dirty="0">
                          <a:solidFill>
                            <a:srgbClr val="020202"/>
                          </a:solidFill>
                          <a:latin typeface="Trebuchet MS"/>
                          <a:cs typeface="Trebuchet MS"/>
                        </a:rPr>
                        <a:t> </a:t>
                      </a:r>
                      <a:r>
                        <a:rPr sz="700" dirty="0">
                          <a:solidFill>
                            <a:srgbClr val="020202"/>
                          </a:solidFill>
                          <a:latin typeface="Trebuchet MS"/>
                          <a:cs typeface="Trebuchet MS"/>
                        </a:rPr>
                        <a:t>fuse,</a:t>
                      </a:r>
                      <a:r>
                        <a:rPr sz="700" spc="20" dirty="0">
                          <a:solidFill>
                            <a:srgbClr val="020202"/>
                          </a:solidFill>
                          <a:latin typeface="Trebuchet MS"/>
                          <a:cs typeface="Trebuchet MS"/>
                        </a:rPr>
                        <a:t> </a:t>
                      </a:r>
                      <a:r>
                        <a:rPr sz="700" spc="50" dirty="0">
                          <a:solidFill>
                            <a:srgbClr val="020202"/>
                          </a:solidFill>
                          <a:latin typeface="Trebuchet MS"/>
                          <a:cs typeface="Trebuchet MS"/>
                        </a:rPr>
                        <a:t>PV</a:t>
                      </a:r>
                      <a:r>
                        <a:rPr sz="700" spc="30" dirty="0">
                          <a:solidFill>
                            <a:srgbClr val="020202"/>
                          </a:solidFill>
                          <a:latin typeface="Trebuchet MS"/>
                          <a:cs typeface="Trebuchet MS"/>
                        </a:rPr>
                        <a:t> </a:t>
                      </a:r>
                      <a:r>
                        <a:rPr sz="700" dirty="0">
                          <a:solidFill>
                            <a:srgbClr val="020202"/>
                          </a:solidFill>
                          <a:latin typeface="Trebuchet MS"/>
                          <a:cs typeface="Trebuchet MS"/>
                        </a:rPr>
                        <a:t>fuse,</a:t>
                      </a:r>
                      <a:r>
                        <a:rPr sz="700" spc="20" dirty="0">
                          <a:solidFill>
                            <a:srgbClr val="020202"/>
                          </a:solidFill>
                          <a:latin typeface="Trebuchet MS"/>
                          <a:cs typeface="Trebuchet MS"/>
                        </a:rPr>
                        <a:t> </a:t>
                      </a:r>
                      <a:r>
                        <a:rPr sz="700" spc="-10" dirty="0">
                          <a:solidFill>
                            <a:srgbClr val="020202"/>
                          </a:solidFill>
                          <a:latin typeface="Trebuchet MS"/>
                          <a:cs typeface="Trebuchet MS"/>
                        </a:rPr>
                        <a:t>grid </a:t>
                      </a:r>
                      <a:r>
                        <a:rPr sz="700" spc="-30" dirty="0">
                          <a:solidFill>
                            <a:srgbClr val="020202"/>
                          </a:solidFill>
                          <a:latin typeface="Trebuchet MS"/>
                          <a:cs typeface="Trebuchet MS"/>
                        </a:rPr>
                        <a:t>breaker,</a:t>
                      </a:r>
                      <a:r>
                        <a:rPr sz="700" spc="20" dirty="0">
                          <a:solidFill>
                            <a:srgbClr val="020202"/>
                          </a:solidFill>
                          <a:latin typeface="Trebuchet MS"/>
                          <a:cs typeface="Trebuchet MS"/>
                        </a:rPr>
                        <a:t> </a:t>
                      </a:r>
                      <a:r>
                        <a:rPr sz="700" dirty="0">
                          <a:solidFill>
                            <a:srgbClr val="020202"/>
                          </a:solidFill>
                          <a:latin typeface="Trebuchet MS"/>
                          <a:cs typeface="Trebuchet MS"/>
                        </a:rPr>
                        <a:t>load</a:t>
                      </a:r>
                      <a:r>
                        <a:rPr sz="700" spc="-10" dirty="0">
                          <a:solidFill>
                            <a:srgbClr val="020202"/>
                          </a:solidFill>
                          <a:latin typeface="Trebuchet MS"/>
                          <a:cs typeface="Trebuchet MS"/>
                        </a:rPr>
                        <a:t> breaker</a:t>
                      </a:r>
                      <a:endParaRPr sz="700">
                        <a:latin typeface="Trebuchet MS"/>
                        <a:cs typeface="Trebuchet MS"/>
                      </a:endParaRPr>
                    </a:p>
                  </a:txBody>
                  <a:tcPr marL="0" marR="0" marT="41337" marB="0">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190691">
                <a:tc>
                  <a:txBody>
                    <a:bodyPr/>
                    <a:lstStyle/>
                    <a:p>
                      <a:pPr marL="190500">
                        <a:lnSpc>
                          <a:spcPct val="100000"/>
                        </a:lnSpc>
                        <a:spcBef>
                          <a:spcPts val="225"/>
                        </a:spcBef>
                      </a:pPr>
                      <a:r>
                        <a:rPr sz="700" b="1" spc="-20" dirty="0">
                          <a:solidFill>
                            <a:srgbClr val="020202"/>
                          </a:solidFill>
                          <a:latin typeface="Gill Sans MT"/>
                          <a:cs typeface="Gill Sans MT"/>
                        </a:rPr>
                        <a:t>Protection</a:t>
                      </a:r>
                      <a:r>
                        <a:rPr sz="700" b="1" spc="25" dirty="0">
                          <a:solidFill>
                            <a:srgbClr val="020202"/>
                          </a:solidFill>
                          <a:latin typeface="Gill Sans MT"/>
                          <a:cs typeface="Gill Sans MT"/>
                        </a:rPr>
                        <a:t> </a:t>
                      </a:r>
                      <a:r>
                        <a:rPr sz="700" b="1" spc="-10" dirty="0">
                          <a:solidFill>
                            <a:srgbClr val="020202"/>
                          </a:solidFill>
                          <a:latin typeface="Gill Sans MT"/>
                          <a:cs typeface="Gill Sans MT"/>
                        </a:rPr>
                        <a:t>degree</a:t>
                      </a:r>
                      <a:endParaRPr sz="700">
                        <a:latin typeface="Gill Sans MT"/>
                        <a:cs typeface="Gill Sans MT"/>
                      </a:endParaRPr>
                    </a:p>
                  </a:txBody>
                  <a:tcPr marL="0" marR="0" marT="30004" marB="0">
                    <a:solidFill>
                      <a:srgbClr val="020202">
                        <a:alpha val="5099"/>
                      </a:srgbClr>
                    </a:solidFill>
                  </a:tcPr>
                </a:tc>
                <a:tc>
                  <a:txBody>
                    <a:bodyPr/>
                    <a:lstStyle/>
                    <a:p>
                      <a:pPr marR="5080" algn="ctr">
                        <a:lnSpc>
                          <a:spcPct val="100000"/>
                        </a:lnSpc>
                        <a:spcBef>
                          <a:spcPts val="225"/>
                        </a:spcBef>
                      </a:pPr>
                      <a:r>
                        <a:rPr sz="700" spc="-20" dirty="0">
                          <a:solidFill>
                            <a:srgbClr val="020202"/>
                          </a:solidFill>
                          <a:latin typeface="Trebuchet MS"/>
                          <a:cs typeface="Trebuchet MS"/>
                        </a:rPr>
                        <a:t>IP65</a:t>
                      </a:r>
                      <a:endParaRPr sz="700">
                        <a:latin typeface="Trebuchet MS"/>
                        <a:cs typeface="Trebuchet MS"/>
                      </a:endParaRPr>
                    </a:p>
                  </a:txBody>
                  <a:tcPr marL="0" marR="0" marT="30004" marB="0"/>
                </a:tc>
                <a:tc>
                  <a:txBody>
                    <a:bodyPr/>
                    <a:lstStyle/>
                    <a:p>
                      <a:pPr marL="1270" algn="ctr">
                        <a:lnSpc>
                          <a:spcPct val="100000"/>
                        </a:lnSpc>
                        <a:spcBef>
                          <a:spcPts val="225"/>
                        </a:spcBef>
                      </a:pPr>
                      <a:r>
                        <a:rPr sz="700" spc="-20" dirty="0">
                          <a:solidFill>
                            <a:srgbClr val="020202"/>
                          </a:solidFill>
                          <a:latin typeface="Trebuchet MS"/>
                          <a:cs typeface="Trebuchet MS"/>
                        </a:rPr>
                        <a:t>IP65</a:t>
                      </a:r>
                      <a:endParaRPr sz="700">
                        <a:latin typeface="Trebuchet MS"/>
                        <a:cs typeface="Trebuchet MS"/>
                      </a:endParaRPr>
                    </a:p>
                  </a:txBody>
                  <a:tcPr marL="0" marR="0" marT="30004" marB="0"/>
                </a:tc>
                <a:tc>
                  <a:txBody>
                    <a:bodyPr/>
                    <a:lstStyle/>
                    <a:p>
                      <a:pPr marR="1905" algn="ctr">
                        <a:lnSpc>
                          <a:spcPct val="100000"/>
                        </a:lnSpc>
                        <a:spcBef>
                          <a:spcPts val="225"/>
                        </a:spcBef>
                      </a:pPr>
                      <a:r>
                        <a:rPr sz="700" spc="-20" dirty="0">
                          <a:solidFill>
                            <a:srgbClr val="020202"/>
                          </a:solidFill>
                          <a:latin typeface="Trebuchet MS"/>
                          <a:cs typeface="Trebuchet MS"/>
                        </a:rPr>
                        <a:t>IP65</a:t>
                      </a:r>
                      <a:endParaRPr sz="700">
                        <a:latin typeface="Trebuchet MS"/>
                        <a:cs typeface="Trebuchet MS"/>
                      </a:endParaRPr>
                    </a:p>
                  </a:txBody>
                  <a:tcPr marL="0" marR="0" marT="30004" marB="0"/>
                </a:tc>
                <a:extLst>
                  <a:ext uri="{0D108BD9-81ED-4DB2-BD59-A6C34878D82A}">
                    <a16:rowId xmlns:a16="http://schemas.microsoft.com/office/drawing/2014/main" val="10013"/>
                  </a:ext>
                </a:extLst>
              </a:tr>
              <a:tr h="210693">
                <a:tc>
                  <a:txBody>
                    <a:bodyPr/>
                    <a:lstStyle/>
                    <a:p>
                      <a:pPr marL="190500">
                        <a:lnSpc>
                          <a:spcPct val="100000"/>
                        </a:lnSpc>
                        <a:spcBef>
                          <a:spcPts val="295"/>
                        </a:spcBef>
                      </a:pPr>
                      <a:r>
                        <a:rPr sz="700" b="1" spc="-10" dirty="0">
                          <a:solidFill>
                            <a:srgbClr val="020202"/>
                          </a:solidFill>
                          <a:latin typeface="Gill Sans MT"/>
                          <a:cs typeface="Gill Sans MT"/>
                        </a:rPr>
                        <a:t>Noise</a:t>
                      </a:r>
                      <a:r>
                        <a:rPr sz="700" b="1" spc="-30" dirty="0">
                          <a:solidFill>
                            <a:srgbClr val="020202"/>
                          </a:solidFill>
                          <a:latin typeface="Gill Sans MT"/>
                          <a:cs typeface="Gill Sans MT"/>
                        </a:rPr>
                        <a:t> </a:t>
                      </a:r>
                      <a:r>
                        <a:rPr sz="700" b="1" spc="-10" dirty="0">
                          <a:solidFill>
                            <a:srgbClr val="020202"/>
                          </a:solidFill>
                          <a:latin typeface="Gill Sans MT"/>
                          <a:cs typeface="Gill Sans MT"/>
                        </a:rPr>
                        <a:t>emission</a:t>
                      </a:r>
                      <a:endParaRPr sz="700">
                        <a:latin typeface="Gill Sans MT"/>
                        <a:cs typeface="Gill Sans MT"/>
                      </a:endParaRPr>
                    </a:p>
                  </a:txBody>
                  <a:tcPr marL="0" marR="0" marT="39338" marB="0">
                    <a:solidFill>
                      <a:srgbClr val="020202">
                        <a:alpha val="5099"/>
                      </a:srgbClr>
                    </a:solidFill>
                  </a:tcPr>
                </a:tc>
                <a:tc>
                  <a:txBody>
                    <a:bodyPr/>
                    <a:lstStyle/>
                    <a:p>
                      <a:pPr marL="348615">
                        <a:lnSpc>
                          <a:spcPct val="100000"/>
                        </a:lnSpc>
                        <a:spcBef>
                          <a:spcPts val="295"/>
                        </a:spcBef>
                      </a:pPr>
                      <a:r>
                        <a:rPr sz="700" spc="-10" dirty="0">
                          <a:solidFill>
                            <a:srgbClr val="020202"/>
                          </a:solidFill>
                          <a:latin typeface="Trebuchet MS"/>
                          <a:cs typeface="Trebuchet MS"/>
                        </a:rPr>
                        <a:t>&lt;65dB(A)@1m</a:t>
                      </a:r>
                      <a:endParaRPr sz="700">
                        <a:latin typeface="Trebuchet MS"/>
                        <a:cs typeface="Trebuchet MS"/>
                      </a:endParaRPr>
                    </a:p>
                  </a:txBody>
                  <a:tcPr marL="0" marR="0" marT="39338" marB="0">
                    <a:solidFill>
                      <a:srgbClr val="ECECEC"/>
                    </a:solidFill>
                  </a:tcPr>
                </a:tc>
                <a:tc>
                  <a:txBody>
                    <a:bodyPr/>
                    <a:lstStyle/>
                    <a:p>
                      <a:pPr marL="1270" algn="ctr">
                        <a:lnSpc>
                          <a:spcPct val="100000"/>
                        </a:lnSpc>
                        <a:spcBef>
                          <a:spcPts val="295"/>
                        </a:spcBef>
                      </a:pPr>
                      <a:r>
                        <a:rPr sz="700" spc="-10" dirty="0">
                          <a:solidFill>
                            <a:srgbClr val="020202"/>
                          </a:solidFill>
                          <a:latin typeface="Trebuchet MS"/>
                          <a:cs typeface="Trebuchet MS"/>
                        </a:rPr>
                        <a:t>&lt;65dB(A)@1m</a:t>
                      </a:r>
                      <a:endParaRPr sz="700">
                        <a:latin typeface="Trebuchet MS"/>
                        <a:cs typeface="Trebuchet MS"/>
                      </a:endParaRPr>
                    </a:p>
                  </a:txBody>
                  <a:tcPr marL="0" marR="0" marT="39338" marB="0">
                    <a:solidFill>
                      <a:srgbClr val="ECECEC"/>
                    </a:solidFill>
                  </a:tcPr>
                </a:tc>
                <a:tc>
                  <a:txBody>
                    <a:bodyPr/>
                    <a:lstStyle/>
                    <a:p>
                      <a:pPr marL="292735">
                        <a:lnSpc>
                          <a:spcPct val="100000"/>
                        </a:lnSpc>
                        <a:spcBef>
                          <a:spcPts val="295"/>
                        </a:spcBef>
                      </a:pPr>
                      <a:r>
                        <a:rPr sz="700" spc="-10" dirty="0">
                          <a:solidFill>
                            <a:srgbClr val="020202"/>
                          </a:solidFill>
                          <a:latin typeface="Trebuchet MS"/>
                          <a:cs typeface="Trebuchet MS"/>
                        </a:rPr>
                        <a:t>&lt;65dB(A)@1m</a:t>
                      </a:r>
                      <a:endParaRPr sz="700">
                        <a:latin typeface="Trebuchet MS"/>
                        <a:cs typeface="Trebuchet MS"/>
                      </a:endParaRPr>
                    </a:p>
                  </a:txBody>
                  <a:tcPr marL="0" marR="0" marT="39338" marB="0">
                    <a:solidFill>
                      <a:srgbClr val="ECECEC"/>
                    </a:solidFill>
                  </a:tcPr>
                </a:tc>
                <a:extLst>
                  <a:ext uri="{0D108BD9-81ED-4DB2-BD59-A6C34878D82A}">
                    <a16:rowId xmlns:a16="http://schemas.microsoft.com/office/drawing/2014/main" val="10014"/>
                  </a:ext>
                </a:extLst>
              </a:tr>
              <a:tr h="190691">
                <a:tc>
                  <a:txBody>
                    <a:bodyPr/>
                    <a:lstStyle/>
                    <a:p>
                      <a:pPr marL="190500">
                        <a:lnSpc>
                          <a:spcPct val="100000"/>
                        </a:lnSpc>
                        <a:spcBef>
                          <a:spcPts val="215"/>
                        </a:spcBef>
                      </a:pPr>
                      <a:r>
                        <a:rPr sz="700" b="1" spc="-30" dirty="0">
                          <a:solidFill>
                            <a:srgbClr val="020202"/>
                          </a:solidFill>
                          <a:latin typeface="Gill Sans MT"/>
                          <a:cs typeface="Gill Sans MT"/>
                        </a:rPr>
                        <a:t>Operating</a:t>
                      </a:r>
                      <a:r>
                        <a:rPr sz="700" b="1" spc="15" dirty="0">
                          <a:solidFill>
                            <a:srgbClr val="020202"/>
                          </a:solidFill>
                          <a:latin typeface="Gill Sans MT"/>
                          <a:cs typeface="Gill Sans MT"/>
                        </a:rPr>
                        <a:t> </a:t>
                      </a:r>
                      <a:r>
                        <a:rPr sz="700" b="1" spc="-10" dirty="0">
                          <a:solidFill>
                            <a:srgbClr val="020202"/>
                          </a:solidFill>
                          <a:latin typeface="Gill Sans MT"/>
                          <a:cs typeface="Gill Sans MT"/>
                        </a:rPr>
                        <a:t>temperature</a:t>
                      </a:r>
                      <a:endParaRPr sz="700">
                        <a:latin typeface="Gill Sans MT"/>
                        <a:cs typeface="Gill Sans MT"/>
                      </a:endParaRPr>
                    </a:p>
                  </a:txBody>
                  <a:tcPr marL="0" marR="0" marT="28670" marB="0">
                    <a:solidFill>
                      <a:srgbClr val="020202">
                        <a:alpha val="5099"/>
                      </a:srgbClr>
                    </a:solidFill>
                  </a:tcPr>
                </a:tc>
                <a:tc>
                  <a:txBody>
                    <a:bodyPr/>
                    <a:lstStyle/>
                    <a:p>
                      <a:pPr marL="382270">
                        <a:lnSpc>
                          <a:spcPct val="100000"/>
                        </a:lnSpc>
                        <a:spcBef>
                          <a:spcPts val="215"/>
                        </a:spcBef>
                      </a:pPr>
                      <a:r>
                        <a:rPr sz="700" spc="-25" dirty="0">
                          <a:solidFill>
                            <a:srgbClr val="020202"/>
                          </a:solidFill>
                          <a:latin typeface="Trebuchet MS"/>
                          <a:cs typeface="Trebuchet MS"/>
                        </a:rPr>
                        <a:t>-</a:t>
                      </a:r>
                      <a:r>
                        <a:rPr sz="700" spc="-10" dirty="0">
                          <a:solidFill>
                            <a:srgbClr val="020202"/>
                          </a:solidFill>
                          <a:latin typeface="Trebuchet MS"/>
                          <a:cs typeface="Trebuchet MS"/>
                        </a:rPr>
                        <a:t>25°C~+55°C</a:t>
                      </a:r>
                      <a:endParaRPr sz="700">
                        <a:latin typeface="Trebuchet MS"/>
                        <a:cs typeface="Trebuchet MS"/>
                      </a:endParaRPr>
                    </a:p>
                  </a:txBody>
                  <a:tcPr marL="0" marR="0" marT="28670" marB="0"/>
                </a:tc>
                <a:tc>
                  <a:txBody>
                    <a:bodyPr/>
                    <a:lstStyle/>
                    <a:p>
                      <a:pPr algn="ctr">
                        <a:lnSpc>
                          <a:spcPct val="100000"/>
                        </a:lnSpc>
                        <a:spcBef>
                          <a:spcPts val="215"/>
                        </a:spcBef>
                      </a:pPr>
                      <a:r>
                        <a:rPr sz="700" spc="-25" dirty="0">
                          <a:solidFill>
                            <a:srgbClr val="020202"/>
                          </a:solidFill>
                          <a:latin typeface="Trebuchet MS"/>
                          <a:cs typeface="Trebuchet MS"/>
                        </a:rPr>
                        <a:t>-</a:t>
                      </a:r>
                      <a:r>
                        <a:rPr sz="700" spc="-10" dirty="0">
                          <a:solidFill>
                            <a:srgbClr val="020202"/>
                          </a:solidFill>
                          <a:latin typeface="Trebuchet MS"/>
                          <a:cs typeface="Trebuchet MS"/>
                        </a:rPr>
                        <a:t>25°C~+55°C</a:t>
                      </a:r>
                      <a:endParaRPr sz="700">
                        <a:latin typeface="Trebuchet MS"/>
                        <a:cs typeface="Trebuchet MS"/>
                      </a:endParaRPr>
                    </a:p>
                  </a:txBody>
                  <a:tcPr marL="0" marR="0" marT="28670" marB="0"/>
                </a:tc>
                <a:tc>
                  <a:txBody>
                    <a:bodyPr/>
                    <a:lstStyle/>
                    <a:p>
                      <a:pPr marL="325755">
                        <a:lnSpc>
                          <a:spcPct val="100000"/>
                        </a:lnSpc>
                        <a:spcBef>
                          <a:spcPts val="215"/>
                        </a:spcBef>
                      </a:pPr>
                      <a:r>
                        <a:rPr sz="700" spc="-25" dirty="0">
                          <a:solidFill>
                            <a:srgbClr val="020202"/>
                          </a:solidFill>
                          <a:latin typeface="Trebuchet MS"/>
                          <a:cs typeface="Trebuchet MS"/>
                        </a:rPr>
                        <a:t>-</a:t>
                      </a:r>
                      <a:r>
                        <a:rPr sz="700" spc="-10" dirty="0">
                          <a:solidFill>
                            <a:srgbClr val="020202"/>
                          </a:solidFill>
                          <a:latin typeface="Trebuchet MS"/>
                          <a:cs typeface="Trebuchet MS"/>
                        </a:rPr>
                        <a:t>25°C~+55°C</a:t>
                      </a:r>
                      <a:endParaRPr sz="700">
                        <a:latin typeface="Trebuchet MS"/>
                        <a:cs typeface="Trebuchet MS"/>
                      </a:endParaRPr>
                    </a:p>
                  </a:txBody>
                  <a:tcPr marL="0" marR="0" marT="28670" marB="0"/>
                </a:tc>
                <a:extLst>
                  <a:ext uri="{0D108BD9-81ED-4DB2-BD59-A6C34878D82A}">
                    <a16:rowId xmlns:a16="http://schemas.microsoft.com/office/drawing/2014/main" val="10015"/>
                  </a:ext>
                </a:extLst>
              </a:tr>
              <a:tr h="210693">
                <a:tc>
                  <a:txBody>
                    <a:bodyPr/>
                    <a:lstStyle/>
                    <a:p>
                      <a:pPr marL="190500">
                        <a:lnSpc>
                          <a:spcPct val="100000"/>
                        </a:lnSpc>
                        <a:spcBef>
                          <a:spcPts val="285"/>
                        </a:spcBef>
                      </a:pPr>
                      <a:r>
                        <a:rPr sz="700" b="1" spc="-10" dirty="0">
                          <a:solidFill>
                            <a:srgbClr val="020202"/>
                          </a:solidFill>
                          <a:latin typeface="Gill Sans MT"/>
                          <a:cs typeface="Gill Sans MT"/>
                        </a:rPr>
                        <a:t>Cooling</a:t>
                      </a:r>
                      <a:endParaRPr sz="700">
                        <a:latin typeface="Gill Sans MT"/>
                        <a:cs typeface="Gill Sans MT"/>
                      </a:endParaRPr>
                    </a:p>
                  </a:txBody>
                  <a:tcPr marL="0" marR="0" marT="38005" marB="0">
                    <a:solidFill>
                      <a:srgbClr val="020202">
                        <a:alpha val="5099"/>
                      </a:srgbClr>
                    </a:solidFill>
                  </a:tcPr>
                </a:tc>
                <a:tc>
                  <a:txBody>
                    <a:bodyPr/>
                    <a:lstStyle/>
                    <a:p>
                      <a:pPr marR="5080" algn="ctr">
                        <a:lnSpc>
                          <a:spcPct val="100000"/>
                        </a:lnSpc>
                        <a:spcBef>
                          <a:spcPts val="285"/>
                        </a:spcBef>
                      </a:pPr>
                      <a:r>
                        <a:rPr sz="700" dirty="0">
                          <a:solidFill>
                            <a:srgbClr val="020202"/>
                          </a:solidFill>
                          <a:latin typeface="Trebuchet MS"/>
                          <a:cs typeface="Trebuchet MS"/>
                        </a:rPr>
                        <a:t>Forced-</a:t>
                      </a:r>
                      <a:r>
                        <a:rPr sz="700" spc="-25" dirty="0">
                          <a:solidFill>
                            <a:srgbClr val="020202"/>
                          </a:solidFill>
                          <a:latin typeface="Trebuchet MS"/>
                          <a:cs typeface="Trebuchet MS"/>
                        </a:rPr>
                        <a:t>air</a:t>
                      </a:r>
                      <a:endParaRPr sz="700">
                        <a:latin typeface="Trebuchet MS"/>
                        <a:cs typeface="Trebuchet MS"/>
                      </a:endParaRPr>
                    </a:p>
                  </a:txBody>
                  <a:tcPr marL="0" marR="0" marT="38005" marB="0">
                    <a:solidFill>
                      <a:srgbClr val="ECECEC"/>
                    </a:solidFill>
                  </a:tcPr>
                </a:tc>
                <a:tc>
                  <a:txBody>
                    <a:bodyPr/>
                    <a:lstStyle/>
                    <a:p>
                      <a:pPr marL="1905" algn="ctr">
                        <a:lnSpc>
                          <a:spcPct val="100000"/>
                        </a:lnSpc>
                        <a:spcBef>
                          <a:spcPts val="285"/>
                        </a:spcBef>
                      </a:pPr>
                      <a:r>
                        <a:rPr sz="700" dirty="0">
                          <a:solidFill>
                            <a:srgbClr val="020202"/>
                          </a:solidFill>
                          <a:latin typeface="Trebuchet MS"/>
                          <a:cs typeface="Trebuchet MS"/>
                        </a:rPr>
                        <a:t>Forced-</a:t>
                      </a:r>
                      <a:r>
                        <a:rPr sz="700" spc="-25" dirty="0">
                          <a:solidFill>
                            <a:srgbClr val="020202"/>
                          </a:solidFill>
                          <a:latin typeface="Trebuchet MS"/>
                          <a:cs typeface="Trebuchet MS"/>
                        </a:rPr>
                        <a:t>air</a:t>
                      </a:r>
                      <a:endParaRPr sz="700">
                        <a:latin typeface="Trebuchet MS"/>
                        <a:cs typeface="Trebuchet MS"/>
                      </a:endParaRPr>
                    </a:p>
                  </a:txBody>
                  <a:tcPr marL="0" marR="0" marT="38005" marB="0">
                    <a:solidFill>
                      <a:srgbClr val="ECECEC"/>
                    </a:solidFill>
                  </a:tcPr>
                </a:tc>
                <a:tc>
                  <a:txBody>
                    <a:bodyPr/>
                    <a:lstStyle/>
                    <a:p>
                      <a:pPr marL="378460">
                        <a:lnSpc>
                          <a:spcPct val="100000"/>
                        </a:lnSpc>
                        <a:spcBef>
                          <a:spcPts val="285"/>
                        </a:spcBef>
                      </a:pPr>
                      <a:r>
                        <a:rPr sz="700" dirty="0">
                          <a:solidFill>
                            <a:srgbClr val="020202"/>
                          </a:solidFill>
                          <a:latin typeface="Trebuchet MS"/>
                          <a:cs typeface="Trebuchet MS"/>
                        </a:rPr>
                        <a:t>Forced-</a:t>
                      </a:r>
                      <a:r>
                        <a:rPr sz="700" spc="-25" dirty="0">
                          <a:solidFill>
                            <a:srgbClr val="020202"/>
                          </a:solidFill>
                          <a:latin typeface="Trebuchet MS"/>
                          <a:cs typeface="Trebuchet MS"/>
                        </a:rPr>
                        <a:t>air</a:t>
                      </a:r>
                      <a:endParaRPr sz="700">
                        <a:latin typeface="Trebuchet MS"/>
                        <a:cs typeface="Trebuchet MS"/>
                      </a:endParaRPr>
                    </a:p>
                  </a:txBody>
                  <a:tcPr marL="0" marR="0" marT="38005" marB="0">
                    <a:solidFill>
                      <a:srgbClr val="ECECEC"/>
                    </a:solidFill>
                  </a:tcPr>
                </a:tc>
                <a:extLst>
                  <a:ext uri="{0D108BD9-81ED-4DB2-BD59-A6C34878D82A}">
                    <a16:rowId xmlns:a16="http://schemas.microsoft.com/office/drawing/2014/main" val="10016"/>
                  </a:ext>
                </a:extLst>
              </a:tr>
              <a:tr h="223361">
                <a:tc>
                  <a:txBody>
                    <a:bodyPr/>
                    <a:lstStyle/>
                    <a:p>
                      <a:pPr marL="190500">
                        <a:lnSpc>
                          <a:spcPct val="100000"/>
                        </a:lnSpc>
                        <a:spcBef>
                          <a:spcPts val="355"/>
                        </a:spcBef>
                      </a:pPr>
                      <a:r>
                        <a:rPr sz="700" b="1" spc="-10" dirty="0">
                          <a:solidFill>
                            <a:srgbClr val="020202"/>
                          </a:solidFill>
                          <a:latin typeface="Gill Sans MT"/>
                          <a:cs typeface="Gill Sans MT"/>
                        </a:rPr>
                        <a:t>Relative</a:t>
                      </a:r>
                      <a:r>
                        <a:rPr sz="700" b="1" spc="30" dirty="0">
                          <a:solidFill>
                            <a:srgbClr val="020202"/>
                          </a:solidFill>
                          <a:latin typeface="Gill Sans MT"/>
                          <a:cs typeface="Gill Sans MT"/>
                        </a:rPr>
                        <a:t> </a:t>
                      </a:r>
                      <a:r>
                        <a:rPr sz="700" b="1" spc="-10" dirty="0">
                          <a:solidFill>
                            <a:srgbClr val="020202"/>
                          </a:solidFill>
                          <a:latin typeface="Gill Sans MT"/>
                          <a:cs typeface="Gill Sans MT"/>
                        </a:rPr>
                        <a:t>humidity</a:t>
                      </a:r>
                      <a:endParaRPr sz="700">
                        <a:latin typeface="Gill Sans MT"/>
                        <a:cs typeface="Gill Sans MT"/>
                      </a:endParaRPr>
                    </a:p>
                  </a:txBody>
                  <a:tcPr marL="0" marR="0" marT="47339" marB="0">
                    <a:solidFill>
                      <a:srgbClr val="020202">
                        <a:alpha val="5099"/>
                      </a:srgbClr>
                    </a:solidFill>
                  </a:tcPr>
                </a:tc>
                <a:tc>
                  <a:txBody>
                    <a:bodyPr/>
                    <a:lstStyle/>
                    <a:p>
                      <a:pPr marL="191770">
                        <a:lnSpc>
                          <a:spcPct val="100000"/>
                        </a:lnSpc>
                        <a:spcBef>
                          <a:spcPts val="355"/>
                        </a:spcBef>
                      </a:pPr>
                      <a:r>
                        <a:rPr sz="700" dirty="0">
                          <a:solidFill>
                            <a:srgbClr val="020202"/>
                          </a:solidFill>
                          <a:latin typeface="Trebuchet MS"/>
                          <a:cs typeface="Trebuchet MS"/>
                        </a:rPr>
                        <a:t>0-</a:t>
                      </a:r>
                      <a:r>
                        <a:rPr sz="700" spc="55" dirty="0">
                          <a:solidFill>
                            <a:srgbClr val="020202"/>
                          </a:solidFill>
                          <a:latin typeface="Trebuchet MS"/>
                          <a:cs typeface="Trebuchet MS"/>
                        </a:rPr>
                        <a:t>95%</a:t>
                      </a:r>
                      <a:r>
                        <a:rPr sz="700" spc="50" dirty="0">
                          <a:solidFill>
                            <a:srgbClr val="020202"/>
                          </a:solidFill>
                          <a:latin typeface="Trebuchet MS"/>
                          <a:cs typeface="Trebuchet MS"/>
                        </a:rPr>
                        <a:t> </a:t>
                      </a:r>
                      <a:r>
                        <a:rPr sz="700" dirty="0">
                          <a:solidFill>
                            <a:srgbClr val="020202"/>
                          </a:solidFill>
                          <a:latin typeface="Trebuchet MS"/>
                          <a:cs typeface="Trebuchet MS"/>
                        </a:rPr>
                        <a:t>non-</a:t>
                      </a:r>
                      <a:r>
                        <a:rPr sz="700" spc="-10" dirty="0">
                          <a:solidFill>
                            <a:srgbClr val="020202"/>
                          </a:solidFill>
                          <a:latin typeface="Trebuchet MS"/>
                          <a:cs typeface="Trebuchet MS"/>
                        </a:rPr>
                        <a:t>condensing</a:t>
                      </a:r>
                      <a:endParaRPr sz="700">
                        <a:latin typeface="Trebuchet MS"/>
                        <a:cs typeface="Trebuchet MS"/>
                      </a:endParaRPr>
                    </a:p>
                  </a:txBody>
                  <a:tcPr marL="0" marR="0" marT="47339" marB="0"/>
                </a:tc>
                <a:tc>
                  <a:txBody>
                    <a:bodyPr/>
                    <a:lstStyle/>
                    <a:p>
                      <a:pPr marL="352425" marR="342900" indent="9525">
                        <a:lnSpc>
                          <a:spcPts val="680"/>
                        </a:lnSpc>
                        <a:spcBef>
                          <a:spcPts val="85"/>
                        </a:spcBef>
                      </a:pPr>
                      <a:r>
                        <a:rPr sz="700" dirty="0">
                          <a:solidFill>
                            <a:srgbClr val="020202"/>
                          </a:solidFill>
                          <a:latin typeface="Trebuchet MS"/>
                          <a:cs typeface="Trebuchet MS"/>
                        </a:rPr>
                        <a:t>0-</a:t>
                      </a:r>
                      <a:r>
                        <a:rPr sz="700" spc="55" dirty="0">
                          <a:solidFill>
                            <a:srgbClr val="020202"/>
                          </a:solidFill>
                          <a:latin typeface="Trebuchet MS"/>
                          <a:cs typeface="Trebuchet MS"/>
                        </a:rPr>
                        <a:t>95%</a:t>
                      </a:r>
                      <a:r>
                        <a:rPr sz="700" spc="5" dirty="0">
                          <a:solidFill>
                            <a:srgbClr val="020202"/>
                          </a:solidFill>
                          <a:latin typeface="Trebuchet MS"/>
                          <a:cs typeface="Trebuchet MS"/>
                        </a:rPr>
                        <a:t> </a:t>
                      </a:r>
                      <a:r>
                        <a:rPr sz="700" spc="-20" dirty="0">
                          <a:solidFill>
                            <a:srgbClr val="020202"/>
                          </a:solidFill>
                          <a:latin typeface="Trebuchet MS"/>
                          <a:cs typeface="Trebuchet MS"/>
                        </a:rPr>
                        <a:t>non-</a:t>
                      </a:r>
                      <a:r>
                        <a:rPr sz="700" spc="500" dirty="0">
                          <a:solidFill>
                            <a:srgbClr val="020202"/>
                          </a:solidFill>
                          <a:latin typeface="Trebuchet MS"/>
                          <a:cs typeface="Trebuchet MS"/>
                        </a:rPr>
                        <a:t> </a:t>
                      </a:r>
                      <a:r>
                        <a:rPr sz="700" spc="-10" dirty="0">
                          <a:solidFill>
                            <a:srgbClr val="020202"/>
                          </a:solidFill>
                          <a:latin typeface="Trebuchet MS"/>
                          <a:cs typeface="Trebuchet MS"/>
                        </a:rPr>
                        <a:t>condensing</a:t>
                      </a:r>
                      <a:endParaRPr sz="700">
                        <a:latin typeface="Trebuchet MS"/>
                        <a:cs typeface="Trebuchet MS"/>
                      </a:endParaRPr>
                    </a:p>
                  </a:txBody>
                  <a:tcPr marL="0" marR="0" marT="11335" marB="0"/>
                </a:tc>
                <a:tc>
                  <a:txBody>
                    <a:bodyPr/>
                    <a:lstStyle/>
                    <a:p>
                      <a:pPr marL="349885" marR="351790" indent="9525">
                        <a:lnSpc>
                          <a:spcPts val="680"/>
                        </a:lnSpc>
                        <a:spcBef>
                          <a:spcPts val="85"/>
                        </a:spcBef>
                      </a:pPr>
                      <a:r>
                        <a:rPr sz="700" dirty="0">
                          <a:solidFill>
                            <a:srgbClr val="020202"/>
                          </a:solidFill>
                          <a:latin typeface="Trebuchet MS"/>
                          <a:cs typeface="Trebuchet MS"/>
                        </a:rPr>
                        <a:t>0-</a:t>
                      </a:r>
                      <a:r>
                        <a:rPr sz="700" spc="55" dirty="0">
                          <a:solidFill>
                            <a:srgbClr val="020202"/>
                          </a:solidFill>
                          <a:latin typeface="Trebuchet MS"/>
                          <a:cs typeface="Trebuchet MS"/>
                        </a:rPr>
                        <a:t>95%</a:t>
                      </a:r>
                      <a:r>
                        <a:rPr sz="700" spc="5" dirty="0">
                          <a:solidFill>
                            <a:srgbClr val="020202"/>
                          </a:solidFill>
                          <a:latin typeface="Trebuchet MS"/>
                          <a:cs typeface="Trebuchet MS"/>
                        </a:rPr>
                        <a:t> </a:t>
                      </a:r>
                      <a:r>
                        <a:rPr sz="700" spc="-20" dirty="0">
                          <a:solidFill>
                            <a:srgbClr val="020202"/>
                          </a:solidFill>
                          <a:latin typeface="Trebuchet MS"/>
                          <a:cs typeface="Trebuchet MS"/>
                        </a:rPr>
                        <a:t>non-</a:t>
                      </a:r>
                      <a:r>
                        <a:rPr sz="700" spc="500" dirty="0">
                          <a:solidFill>
                            <a:srgbClr val="020202"/>
                          </a:solidFill>
                          <a:latin typeface="Trebuchet MS"/>
                          <a:cs typeface="Trebuchet MS"/>
                        </a:rPr>
                        <a:t> </a:t>
                      </a:r>
                      <a:r>
                        <a:rPr sz="700" spc="-10" dirty="0">
                          <a:solidFill>
                            <a:srgbClr val="020202"/>
                          </a:solidFill>
                          <a:latin typeface="Trebuchet MS"/>
                          <a:cs typeface="Trebuchet MS"/>
                        </a:rPr>
                        <a:t>condensing</a:t>
                      </a:r>
                      <a:endParaRPr sz="700">
                        <a:latin typeface="Trebuchet MS"/>
                        <a:cs typeface="Trebuchet MS"/>
                      </a:endParaRPr>
                    </a:p>
                  </a:txBody>
                  <a:tcPr marL="0" marR="0" marT="11335" marB="0"/>
                </a:tc>
                <a:extLst>
                  <a:ext uri="{0D108BD9-81ED-4DB2-BD59-A6C34878D82A}">
                    <a16:rowId xmlns:a16="http://schemas.microsoft.com/office/drawing/2014/main" val="10017"/>
                  </a:ext>
                </a:extLst>
              </a:tr>
              <a:tr h="376047">
                <a:tc>
                  <a:txBody>
                    <a:bodyPr/>
                    <a:lstStyle/>
                    <a:p>
                      <a:pPr>
                        <a:lnSpc>
                          <a:spcPct val="100000"/>
                        </a:lnSpc>
                        <a:spcBef>
                          <a:spcPts val="180"/>
                        </a:spcBef>
                      </a:pPr>
                      <a:endParaRPr sz="700">
                        <a:latin typeface="Times New Roman"/>
                        <a:cs typeface="Times New Roman"/>
                      </a:endParaRPr>
                    </a:p>
                    <a:p>
                      <a:pPr marL="190500">
                        <a:lnSpc>
                          <a:spcPct val="100000"/>
                        </a:lnSpc>
                      </a:pPr>
                      <a:r>
                        <a:rPr sz="700" b="1" spc="-10" dirty="0">
                          <a:solidFill>
                            <a:srgbClr val="020202"/>
                          </a:solidFill>
                          <a:latin typeface="Gill Sans MT"/>
                          <a:cs typeface="Gill Sans MT"/>
                        </a:rPr>
                        <a:t>Maximum</a:t>
                      </a:r>
                      <a:r>
                        <a:rPr sz="700" b="1" spc="-5" dirty="0">
                          <a:solidFill>
                            <a:srgbClr val="020202"/>
                          </a:solidFill>
                          <a:latin typeface="Gill Sans MT"/>
                          <a:cs typeface="Gill Sans MT"/>
                        </a:rPr>
                        <a:t> </a:t>
                      </a:r>
                      <a:r>
                        <a:rPr sz="700" b="1" spc="-10" dirty="0">
                          <a:solidFill>
                            <a:srgbClr val="020202"/>
                          </a:solidFill>
                          <a:latin typeface="Gill Sans MT"/>
                          <a:cs typeface="Gill Sans MT"/>
                        </a:rPr>
                        <a:t>altitude</a:t>
                      </a:r>
                      <a:endParaRPr sz="700">
                        <a:latin typeface="Gill Sans MT"/>
                        <a:cs typeface="Gill Sans MT"/>
                      </a:endParaRPr>
                    </a:p>
                  </a:txBody>
                  <a:tcPr marL="0" marR="0" marT="24003" marB="0">
                    <a:solidFill>
                      <a:srgbClr val="020202">
                        <a:alpha val="5099"/>
                      </a:srgbClr>
                    </a:solidFill>
                  </a:tcPr>
                </a:tc>
                <a:tc>
                  <a:txBody>
                    <a:bodyPr/>
                    <a:lstStyle/>
                    <a:p>
                      <a:pPr marL="481965" marR="263525" indent="-224154">
                        <a:lnSpc>
                          <a:spcPts val="680"/>
                        </a:lnSpc>
                        <a:spcBef>
                          <a:spcPts val="660"/>
                        </a:spcBef>
                      </a:pPr>
                      <a:r>
                        <a:rPr sz="700" spc="10" dirty="0">
                          <a:solidFill>
                            <a:srgbClr val="020202"/>
                          </a:solidFill>
                          <a:latin typeface="Trebuchet MS"/>
                          <a:cs typeface="Trebuchet MS"/>
                        </a:rPr>
                        <a:t>6000m</a:t>
                      </a:r>
                      <a:r>
                        <a:rPr sz="700" spc="5" dirty="0">
                          <a:solidFill>
                            <a:srgbClr val="020202"/>
                          </a:solidFill>
                          <a:latin typeface="Trebuchet MS"/>
                          <a:cs typeface="Trebuchet MS"/>
                        </a:rPr>
                        <a:t> </a:t>
                      </a:r>
                      <a:r>
                        <a:rPr sz="700" dirty="0">
                          <a:solidFill>
                            <a:srgbClr val="020202"/>
                          </a:solidFill>
                          <a:latin typeface="Trebuchet MS"/>
                          <a:cs typeface="Trebuchet MS"/>
                        </a:rPr>
                        <a:t>(derate</a:t>
                      </a:r>
                      <a:r>
                        <a:rPr sz="700" spc="45" dirty="0">
                          <a:solidFill>
                            <a:srgbClr val="020202"/>
                          </a:solidFill>
                          <a:latin typeface="Trebuchet MS"/>
                          <a:cs typeface="Trebuchet MS"/>
                        </a:rPr>
                        <a:t> </a:t>
                      </a:r>
                      <a:r>
                        <a:rPr sz="700" spc="-20" dirty="0">
                          <a:solidFill>
                            <a:srgbClr val="020202"/>
                          </a:solidFill>
                          <a:latin typeface="Trebuchet MS"/>
                          <a:cs typeface="Trebuchet MS"/>
                        </a:rPr>
                        <a:t>over</a:t>
                      </a:r>
                      <a:r>
                        <a:rPr sz="700" spc="500" dirty="0">
                          <a:solidFill>
                            <a:srgbClr val="020202"/>
                          </a:solidFill>
                          <a:latin typeface="Trebuchet MS"/>
                          <a:cs typeface="Trebuchet MS"/>
                        </a:rPr>
                        <a:t> </a:t>
                      </a:r>
                      <a:r>
                        <a:rPr sz="700" spc="-10" dirty="0">
                          <a:solidFill>
                            <a:srgbClr val="020202"/>
                          </a:solidFill>
                          <a:latin typeface="Trebuchet MS"/>
                          <a:cs typeface="Trebuchet MS"/>
                        </a:rPr>
                        <a:t>3000m)</a:t>
                      </a:r>
                      <a:endParaRPr sz="700">
                        <a:latin typeface="Trebuchet MS"/>
                        <a:cs typeface="Trebuchet MS"/>
                      </a:endParaRPr>
                    </a:p>
                  </a:txBody>
                  <a:tcPr marL="0" marR="0" marT="88011" marB="0">
                    <a:solidFill>
                      <a:srgbClr val="ECECEC"/>
                    </a:solidFill>
                  </a:tcPr>
                </a:tc>
                <a:tc>
                  <a:txBody>
                    <a:bodyPr/>
                    <a:lstStyle/>
                    <a:p>
                      <a:pPr marL="428625" marR="194310" indent="-224154">
                        <a:lnSpc>
                          <a:spcPts val="680"/>
                        </a:lnSpc>
                        <a:spcBef>
                          <a:spcPts val="660"/>
                        </a:spcBef>
                      </a:pPr>
                      <a:r>
                        <a:rPr sz="700" spc="10" dirty="0">
                          <a:solidFill>
                            <a:srgbClr val="020202"/>
                          </a:solidFill>
                          <a:latin typeface="Trebuchet MS"/>
                          <a:cs typeface="Trebuchet MS"/>
                        </a:rPr>
                        <a:t>6000m</a:t>
                      </a:r>
                      <a:r>
                        <a:rPr sz="700" spc="5" dirty="0">
                          <a:solidFill>
                            <a:srgbClr val="020202"/>
                          </a:solidFill>
                          <a:latin typeface="Trebuchet MS"/>
                          <a:cs typeface="Trebuchet MS"/>
                        </a:rPr>
                        <a:t> </a:t>
                      </a:r>
                      <a:r>
                        <a:rPr sz="700" dirty="0">
                          <a:solidFill>
                            <a:srgbClr val="020202"/>
                          </a:solidFill>
                          <a:latin typeface="Trebuchet MS"/>
                          <a:cs typeface="Trebuchet MS"/>
                        </a:rPr>
                        <a:t>(derate</a:t>
                      </a:r>
                      <a:r>
                        <a:rPr sz="700" spc="45" dirty="0">
                          <a:solidFill>
                            <a:srgbClr val="020202"/>
                          </a:solidFill>
                          <a:latin typeface="Trebuchet MS"/>
                          <a:cs typeface="Trebuchet MS"/>
                        </a:rPr>
                        <a:t> </a:t>
                      </a:r>
                      <a:r>
                        <a:rPr sz="700" spc="-20" dirty="0">
                          <a:solidFill>
                            <a:srgbClr val="020202"/>
                          </a:solidFill>
                          <a:latin typeface="Trebuchet MS"/>
                          <a:cs typeface="Trebuchet MS"/>
                        </a:rPr>
                        <a:t>over</a:t>
                      </a:r>
                      <a:r>
                        <a:rPr sz="700" spc="500" dirty="0">
                          <a:solidFill>
                            <a:srgbClr val="020202"/>
                          </a:solidFill>
                          <a:latin typeface="Trebuchet MS"/>
                          <a:cs typeface="Trebuchet MS"/>
                        </a:rPr>
                        <a:t> </a:t>
                      </a:r>
                      <a:r>
                        <a:rPr sz="700" spc="-10" dirty="0">
                          <a:solidFill>
                            <a:srgbClr val="020202"/>
                          </a:solidFill>
                          <a:latin typeface="Trebuchet MS"/>
                          <a:cs typeface="Trebuchet MS"/>
                        </a:rPr>
                        <a:t>3000m)</a:t>
                      </a:r>
                      <a:endParaRPr sz="700">
                        <a:latin typeface="Trebuchet MS"/>
                        <a:cs typeface="Trebuchet MS"/>
                      </a:endParaRPr>
                    </a:p>
                  </a:txBody>
                  <a:tcPr marL="0" marR="0" marT="88011" marB="0">
                    <a:solidFill>
                      <a:srgbClr val="ECECEC"/>
                    </a:solidFill>
                  </a:tcPr>
                </a:tc>
                <a:tc>
                  <a:txBody>
                    <a:bodyPr/>
                    <a:lstStyle/>
                    <a:p>
                      <a:pPr marL="426084" marR="203835" indent="-224154">
                        <a:lnSpc>
                          <a:spcPts val="680"/>
                        </a:lnSpc>
                        <a:spcBef>
                          <a:spcPts val="660"/>
                        </a:spcBef>
                      </a:pPr>
                      <a:r>
                        <a:rPr sz="700" spc="10" dirty="0">
                          <a:solidFill>
                            <a:srgbClr val="020202"/>
                          </a:solidFill>
                          <a:latin typeface="Trebuchet MS"/>
                          <a:cs typeface="Trebuchet MS"/>
                        </a:rPr>
                        <a:t>6000m</a:t>
                      </a:r>
                      <a:r>
                        <a:rPr sz="700" spc="5" dirty="0">
                          <a:solidFill>
                            <a:srgbClr val="020202"/>
                          </a:solidFill>
                          <a:latin typeface="Trebuchet MS"/>
                          <a:cs typeface="Trebuchet MS"/>
                        </a:rPr>
                        <a:t> </a:t>
                      </a:r>
                      <a:r>
                        <a:rPr sz="700" dirty="0">
                          <a:solidFill>
                            <a:srgbClr val="020202"/>
                          </a:solidFill>
                          <a:latin typeface="Trebuchet MS"/>
                          <a:cs typeface="Trebuchet MS"/>
                        </a:rPr>
                        <a:t>(derate</a:t>
                      </a:r>
                      <a:r>
                        <a:rPr sz="700" spc="45" dirty="0">
                          <a:solidFill>
                            <a:srgbClr val="020202"/>
                          </a:solidFill>
                          <a:latin typeface="Trebuchet MS"/>
                          <a:cs typeface="Trebuchet MS"/>
                        </a:rPr>
                        <a:t> </a:t>
                      </a:r>
                      <a:r>
                        <a:rPr sz="700" spc="-20" dirty="0">
                          <a:solidFill>
                            <a:srgbClr val="020202"/>
                          </a:solidFill>
                          <a:latin typeface="Trebuchet MS"/>
                          <a:cs typeface="Trebuchet MS"/>
                        </a:rPr>
                        <a:t>over</a:t>
                      </a:r>
                      <a:r>
                        <a:rPr sz="700" spc="500" dirty="0">
                          <a:solidFill>
                            <a:srgbClr val="020202"/>
                          </a:solidFill>
                          <a:latin typeface="Trebuchet MS"/>
                          <a:cs typeface="Trebuchet MS"/>
                        </a:rPr>
                        <a:t> </a:t>
                      </a:r>
                      <a:r>
                        <a:rPr sz="700" spc="-10" dirty="0">
                          <a:solidFill>
                            <a:srgbClr val="020202"/>
                          </a:solidFill>
                          <a:latin typeface="Trebuchet MS"/>
                          <a:cs typeface="Trebuchet MS"/>
                        </a:rPr>
                        <a:t>3000m)</a:t>
                      </a:r>
                      <a:endParaRPr sz="700">
                        <a:latin typeface="Trebuchet MS"/>
                        <a:cs typeface="Trebuchet MS"/>
                      </a:endParaRPr>
                    </a:p>
                  </a:txBody>
                  <a:tcPr marL="0" marR="0" marT="88011" marB="0">
                    <a:solidFill>
                      <a:srgbClr val="ECECEC"/>
                    </a:solidFill>
                  </a:tcPr>
                </a:tc>
                <a:extLst>
                  <a:ext uri="{0D108BD9-81ED-4DB2-BD59-A6C34878D82A}">
                    <a16:rowId xmlns:a16="http://schemas.microsoft.com/office/drawing/2014/main" val="10018"/>
                  </a:ext>
                </a:extLst>
              </a:tr>
              <a:tr h="190691">
                <a:tc>
                  <a:txBody>
                    <a:bodyPr/>
                    <a:lstStyle/>
                    <a:p>
                      <a:pPr marL="190500">
                        <a:lnSpc>
                          <a:spcPct val="100000"/>
                        </a:lnSpc>
                        <a:spcBef>
                          <a:spcPts val="209"/>
                        </a:spcBef>
                      </a:pPr>
                      <a:r>
                        <a:rPr sz="700" b="1" spc="-10" dirty="0">
                          <a:solidFill>
                            <a:srgbClr val="020202"/>
                          </a:solidFill>
                          <a:latin typeface="Gill Sans MT"/>
                          <a:cs typeface="Gill Sans MT"/>
                        </a:rPr>
                        <a:t>Dimension</a:t>
                      </a:r>
                      <a:r>
                        <a:rPr sz="700" b="1" spc="-25" dirty="0">
                          <a:solidFill>
                            <a:srgbClr val="020202"/>
                          </a:solidFill>
                          <a:latin typeface="Gill Sans MT"/>
                          <a:cs typeface="Gill Sans MT"/>
                        </a:rPr>
                        <a:t> </a:t>
                      </a:r>
                      <a:r>
                        <a:rPr sz="700" b="1" spc="-10" dirty="0">
                          <a:solidFill>
                            <a:srgbClr val="020202"/>
                          </a:solidFill>
                          <a:latin typeface="Gill Sans MT"/>
                          <a:cs typeface="Gill Sans MT"/>
                        </a:rPr>
                        <a:t>(W/H/D)</a:t>
                      </a:r>
                      <a:endParaRPr sz="700">
                        <a:latin typeface="Gill Sans MT"/>
                        <a:cs typeface="Gill Sans MT"/>
                      </a:endParaRPr>
                    </a:p>
                  </a:txBody>
                  <a:tcPr marL="0" marR="0" marT="28002" marB="0">
                    <a:solidFill>
                      <a:srgbClr val="020202">
                        <a:alpha val="5099"/>
                      </a:srgbClr>
                    </a:solidFill>
                  </a:tcPr>
                </a:tc>
                <a:tc>
                  <a:txBody>
                    <a:bodyPr/>
                    <a:lstStyle/>
                    <a:p>
                      <a:pPr marL="300990">
                        <a:lnSpc>
                          <a:spcPct val="100000"/>
                        </a:lnSpc>
                        <a:spcBef>
                          <a:spcPts val="209"/>
                        </a:spcBef>
                      </a:pPr>
                      <a:r>
                        <a:rPr sz="700" spc="-10" dirty="0">
                          <a:solidFill>
                            <a:srgbClr val="020202"/>
                          </a:solidFill>
                          <a:latin typeface="Trebuchet MS"/>
                          <a:cs typeface="Trebuchet MS"/>
                        </a:rPr>
                        <a:t>600/700/250mm</a:t>
                      </a:r>
                      <a:endParaRPr sz="700">
                        <a:latin typeface="Trebuchet MS"/>
                        <a:cs typeface="Trebuchet MS"/>
                      </a:endParaRPr>
                    </a:p>
                  </a:txBody>
                  <a:tcPr marL="0" marR="0" marT="28002" marB="0"/>
                </a:tc>
                <a:tc>
                  <a:txBody>
                    <a:bodyPr/>
                    <a:lstStyle/>
                    <a:p>
                      <a:pPr marL="1270" algn="ctr">
                        <a:lnSpc>
                          <a:spcPct val="100000"/>
                        </a:lnSpc>
                        <a:spcBef>
                          <a:spcPts val="209"/>
                        </a:spcBef>
                      </a:pPr>
                      <a:r>
                        <a:rPr sz="700" spc="-10" dirty="0">
                          <a:solidFill>
                            <a:srgbClr val="020202"/>
                          </a:solidFill>
                          <a:latin typeface="Trebuchet MS"/>
                          <a:cs typeface="Trebuchet MS"/>
                        </a:rPr>
                        <a:t>600/700/250mm</a:t>
                      </a:r>
                      <a:endParaRPr sz="700">
                        <a:latin typeface="Trebuchet MS"/>
                        <a:cs typeface="Trebuchet MS"/>
                      </a:endParaRPr>
                    </a:p>
                  </a:txBody>
                  <a:tcPr marL="0" marR="0" marT="28002" marB="0"/>
                </a:tc>
                <a:tc>
                  <a:txBody>
                    <a:bodyPr/>
                    <a:lstStyle/>
                    <a:p>
                      <a:pPr marL="245110">
                        <a:lnSpc>
                          <a:spcPct val="100000"/>
                        </a:lnSpc>
                        <a:spcBef>
                          <a:spcPts val="209"/>
                        </a:spcBef>
                      </a:pPr>
                      <a:r>
                        <a:rPr sz="700" spc="-10" dirty="0">
                          <a:solidFill>
                            <a:srgbClr val="020202"/>
                          </a:solidFill>
                          <a:latin typeface="Trebuchet MS"/>
                          <a:cs typeface="Trebuchet MS"/>
                        </a:rPr>
                        <a:t>600/700/250mm</a:t>
                      </a:r>
                      <a:endParaRPr sz="700">
                        <a:latin typeface="Trebuchet MS"/>
                        <a:cs typeface="Trebuchet MS"/>
                      </a:endParaRPr>
                    </a:p>
                  </a:txBody>
                  <a:tcPr marL="0" marR="0" marT="28002" marB="0"/>
                </a:tc>
                <a:extLst>
                  <a:ext uri="{0D108BD9-81ED-4DB2-BD59-A6C34878D82A}">
                    <a16:rowId xmlns:a16="http://schemas.microsoft.com/office/drawing/2014/main" val="10019"/>
                  </a:ext>
                </a:extLst>
              </a:tr>
              <a:tr h="210693">
                <a:tc>
                  <a:txBody>
                    <a:bodyPr/>
                    <a:lstStyle/>
                    <a:p>
                      <a:pPr marL="190500">
                        <a:lnSpc>
                          <a:spcPct val="100000"/>
                        </a:lnSpc>
                        <a:spcBef>
                          <a:spcPts val="275"/>
                        </a:spcBef>
                      </a:pPr>
                      <a:r>
                        <a:rPr sz="700" b="1" spc="-10" dirty="0">
                          <a:solidFill>
                            <a:srgbClr val="020202"/>
                          </a:solidFill>
                          <a:latin typeface="Gill Sans MT"/>
                          <a:cs typeface="Gill Sans MT"/>
                        </a:rPr>
                        <a:t>Weight</a:t>
                      </a:r>
                      <a:endParaRPr sz="700">
                        <a:latin typeface="Gill Sans MT"/>
                        <a:cs typeface="Gill Sans MT"/>
                      </a:endParaRPr>
                    </a:p>
                  </a:txBody>
                  <a:tcPr marL="0" marR="0" marT="36671" marB="0">
                    <a:solidFill>
                      <a:srgbClr val="020202">
                        <a:alpha val="5099"/>
                      </a:srgbClr>
                    </a:solidFill>
                  </a:tcPr>
                </a:tc>
                <a:tc>
                  <a:txBody>
                    <a:bodyPr/>
                    <a:lstStyle/>
                    <a:p>
                      <a:pPr marR="5080" algn="ctr">
                        <a:lnSpc>
                          <a:spcPct val="100000"/>
                        </a:lnSpc>
                        <a:spcBef>
                          <a:spcPts val="275"/>
                        </a:spcBef>
                      </a:pPr>
                      <a:r>
                        <a:rPr sz="700" spc="-20" dirty="0">
                          <a:solidFill>
                            <a:srgbClr val="020202"/>
                          </a:solidFill>
                          <a:latin typeface="Trebuchet MS"/>
                          <a:cs typeface="Trebuchet MS"/>
                        </a:rPr>
                        <a:t>50kg</a:t>
                      </a:r>
                      <a:endParaRPr sz="700">
                        <a:latin typeface="Trebuchet MS"/>
                        <a:cs typeface="Trebuchet MS"/>
                      </a:endParaRPr>
                    </a:p>
                  </a:txBody>
                  <a:tcPr marL="0" marR="0" marT="36671" marB="0">
                    <a:solidFill>
                      <a:srgbClr val="ECECEC"/>
                    </a:solidFill>
                  </a:tcPr>
                </a:tc>
                <a:tc>
                  <a:txBody>
                    <a:bodyPr/>
                    <a:lstStyle/>
                    <a:p>
                      <a:pPr marL="1905" algn="ctr">
                        <a:lnSpc>
                          <a:spcPct val="100000"/>
                        </a:lnSpc>
                        <a:spcBef>
                          <a:spcPts val="275"/>
                        </a:spcBef>
                      </a:pPr>
                      <a:r>
                        <a:rPr sz="700" spc="-20" dirty="0">
                          <a:solidFill>
                            <a:srgbClr val="020202"/>
                          </a:solidFill>
                          <a:latin typeface="Trebuchet MS"/>
                          <a:cs typeface="Trebuchet MS"/>
                        </a:rPr>
                        <a:t>50kg</a:t>
                      </a:r>
                      <a:endParaRPr sz="700">
                        <a:latin typeface="Trebuchet MS"/>
                        <a:cs typeface="Trebuchet MS"/>
                      </a:endParaRPr>
                    </a:p>
                  </a:txBody>
                  <a:tcPr marL="0" marR="0" marT="36671" marB="0">
                    <a:solidFill>
                      <a:srgbClr val="ECECEC"/>
                    </a:solidFill>
                  </a:tcPr>
                </a:tc>
                <a:tc>
                  <a:txBody>
                    <a:bodyPr/>
                    <a:lstStyle/>
                    <a:p>
                      <a:pPr marR="1905" algn="ctr">
                        <a:lnSpc>
                          <a:spcPct val="100000"/>
                        </a:lnSpc>
                        <a:spcBef>
                          <a:spcPts val="275"/>
                        </a:spcBef>
                      </a:pPr>
                      <a:r>
                        <a:rPr sz="700" spc="-20" dirty="0">
                          <a:solidFill>
                            <a:srgbClr val="020202"/>
                          </a:solidFill>
                          <a:latin typeface="Trebuchet MS"/>
                          <a:cs typeface="Trebuchet MS"/>
                        </a:rPr>
                        <a:t>50kg</a:t>
                      </a:r>
                      <a:endParaRPr sz="700">
                        <a:latin typeface="Trebuchet MS"/>
                        <a:cs typeface="Trebuchet MS"/>
                      </a:endParaRPr>
                    </a:p>
                  </a:txBody>
                  <a:tcPr marL="0" marR="0" marT="36671" marB="0">
                    <a:solidFill>
                      <a:srgbClr val="ECECEC"/>
                    </a:solidFill>
                  </a:tcPr>
                </a:tc>
                <a:extLst>
                  <a:ext uri="{0D108BD9-81ED-4DB2-BD59-A6C34878D82A}">
                    <a16:rowId xmlns:a16="http://schemas.microsoft.com/office/drawing/2014/main" val="10020"/>
                  </a:ext>
                </a:extLst>
              </a:tr>
              <a:tr h="190691">
                <a:tc>
                  <a:txBody>
                    <a:bodyPr/>
                    <a:lstStyle/>
                    <a:p>
                      <a:pPr marL="190500">
                        <a:lnSpc>
                          <a:spcPct val="100000"/>
                        </a:lnSpc>
                        <a:spcBef>
                          <a:spcPts val="195"/>
                        </a:spcBef>
                      </a:pPr>
                      <a:r>
                        <a:rPr sz="700" b="1" spc="-10" dirty="0">
                          <a:solidFill>
                            <a:srgbClr val="020202"/>
                          </a:solidFill>
                          <a:latin typeface="Gill Sans MT"/>
                          <a:cs typeface="Gill Sans MT"/>
                        </a:rPr>
                        <a:t>Topology</a:t>
                      </a:r>
                      <a:endParaRPr sz="700">
                        <a:latin typeface="Gill Sans MT"/>
                        <a:cs typeface="Gill Sans MT"/>
                      </a:endParaRPr>
                    </a:p>
                  </a:txBody>
                  <a:tcPr marL="0" marR="0" marT="26003" marB="0">
                    <a:solidFill>
                      <a:srgbClr val="020202">
                        <a:alpha val="5099"/>
                      </a:srgbClr>
                    </a:solidFill>
                  </a:tcPr>
                </a:tc>
                <a:tc>
                  <a:txBody>
                    <a:bodyPr/>
                    <a:lstStyle/>
                    <a:p>
                      <a:pPr marL="310515">
                        <a:lnSpc>
                          <a:spcPct val="100000"/>
                        </a:lnSpc>
                        <a:spcBef>
                          <a:spcPts val="195"/>
                        </a:spcBef>
                      </a:pPr>
                      <a:r>
                        <a:rPr sz="700" spc="-10" dirty="0">
                          <a:solidFill>
                            <a:srgbClr val="020202"/>
                          </a:solidFill>
                          <a:latin typeface="Trebuchet MS"/>
                          <a:cs typeface="Trebuchet MS"/>
                        </a:rPr>
                        <a:t>Transformerless</a:t>
                      </a:r>
                      <a:endParaRPr sz="700">
                        <a:latin typeface="Trebuchet MS"/>
                        <a:cs typeface="Trebuchet MS"/>
                      </a:endParaRPr>
                    </a:p>
                  </a:txBody>
                  <a:tcPr marL="0" marR="0" marT="26003" marB="0"/>
                </a:tc>
                <a:tc>
                  <a:txBody>
                    <a:bodyPr/>
                    <a:lstStyle/>
                    <a:p>
                      <a:pPr algn="ctr">
                        <a:lnSpc>
                          <a:spcPct val="100000"/>
                        </a:lnSpc>
                        <a:spcBef>
                          <a:spcPts val="195"/>
                        </a:spcBef>
                      </a:pPr>
                      <a:r>
                        <a:rPr sz="700" spc="-10" dirty="0">
                          <a:solidFill>
                            <a:srgbClr val="020202"/>
                          </a:solidFill>
                          <a:latin typeface="Trebuchet MS"/>
                          <a:cs typeface="Trebuchet MS"/>
                        </a:rPr>
                        <a:t>Transformerless</a:t>
                      </a:r>
                      <a:endParaRPr sz="700">
                        <a:latin typeface="Trebuchet MS"/>
                        <a:cs typeface="Trebuchet MS"/>
                      </a:endParaRPr>
                    </a:p>
                  </a:txBody>
                  <a:tcPr marL="0" marR="0" marT="26003" marB="0"/>
                </a:tc>
                <a:tc>
                  <a:txBody>
                    <a:bodyPr/>
                    <a:lstStyle/>
                    <a:p>
                      <a:pPr marL="254635">
                        <a:lnSpc>
                          <a:spcPct val="100000"/>
                        </a:lnSpc>
                        <a:spcBef>
                          <a:spcPts val="195"/>
                        </a:spcBef>
                      </a:pPr>
                      <a:r>
                        <a:rPr sz="700" spc="-10" dirty="0">
                          <a:solidFill>
                            <a:srgbClr val="020202"/>
                          </a:solidFill>
                          <a:latin typeface="Trebuchet MS"/>
                          <a:cs typeface="Trebuchet MS"/>
                        </a:rPr>
                        <a:t>Transformerless</a:t>
                      </a:r>
                      <a:endParaRPr sz="700">
                        <a:latin typeface="Trebuchet MS"/>
                        <a:cs typeface="Trebuchet MS"/>
                      </a:endParaRPr>
                    </a:p>
                  </a:txBody>
                  <a:tcPr marL="0" marR="0" marT="26003" marB="0"/>
                </a:tc>
                <a:extLst>
                  <a:ext uri="{0D108BD9-81ED-4DB2-BD59-A6C34878D82A}">
                    <a16:rowId xmlns:a16="http://schemas.microsoft.com/office/drawing/2014/main" val="10021"/>
                  </a:ext>
                </a:extLst>
              </a:tr>
              <a:tr h="210693">
                <a:tc>
                  <a:txBody>
                    <a:bodyPr/>
                    <a:lstStyle/>
                    <a:p>
                      <a:pPr marL="190500">
                        <a:lnSpc>
                          <a:spcPct val="100000"/>
                        </a:lnSpc>
                        <a:spcBef>
                          <a:spcPts val="340"/>
                        </a:spcBef>
                      </a:pPr>
                      <a:r>
                        <a:rPr sz="700" b="1" spc="-20" dirty="0">
                          <a:solidFill>
                            <a:srgbClr val="020202"/>
                          </a:solidFill>
                          <a:latin typeface="Gill Sans MT"/>
                          <a:cs typeface="Gill Sans MT"/>
                        </a:rPr>
                        <a:t>Lighting</a:t>
                      </a:r>
                      <a:r>
                        <a:rPr sz="700" b="1" spc="30" dirty="0">
                          <a:solidFill>
                            <a:srgbClr val="020202"/>
                          </a:solidFill>
                          <a:latin typeface="Gill Sans MT"/>
                          <a:cs typeface="Gill Sans MT"/>
                        </a:rPr>
                        <a:t> </a:t>
                      </a:r>
                      <a:r>
                        <a:rPr sz="700" b="1" spc="-10" dirty="0">
                          <a:solidFill>
                            <a:srgbClr val="020202"/>
                          </a:solidFill>
                          <a:latin typeface="Gill Sans MT"/>
                          <a:cs typeface="Gill Sans MT"/>
                        </a:rPr>
                        <a:t>protection</a:t>
                      </a:r>
                      <a:endParaRPr sz="700">
                        <a:latin typeface="Gill Sans MT"/>
                        <a:cs typeface="Gill Sans MT"/>
                      </a:endParaRPr>
                    </a:p>
                  </a:txBody>
                  <a:tcPr marL="0" marR="0" marT="45339" marB="0">
                    <a:solidFill>
                      <a:srgbClr val="020202">
                        <a:alpha val="5099"/>
                      </a:srgbClr>
                    </a:solidFill>
                  </a:tcPr>
                </a:tc>
                <a:tc>
                  <a:txBody>
                    <a:bodyPr/>
                    <a:lstStyle/>
                    <a:p>
                      <a:pPr marR="1270" algn="ctr">
                        <a:lnSpc>
                          <a:spcPct val="100000"/>
                        </a:lnSpc>
                        <a:spcBef>
                          <a:spcPts val="340"/>
                        </a:spcBef>
                      </a:pPr>
                      <a:r>
                        <a:rPr sz="700" dirty="0">
                          <a:solidFill>
                            <a:srgbClr val="020202"/>
                          </a:solidFill>
                          <a:latin typeface="Trebuchet MS"/>
                          <a:cs typeface="Trebuchet MS"/>
                        </a:rPr>
                        <a:t>Type</a:t>
                      </a:r>
                      <a:r>
                        <a:rPr sz="700" spc="-50" dirty="0">
                          <a:solidFill>
                            <a:srgbClr val="020202"/>
                          </a:solidFill>
                          <a:latin typeface="Trebuchet MS"/>
                          <a:cs typeface="Trebuchet MS"/>
                        </a:rPr>
                        <a:t> </a:t>
                      </a:r>
                      <a:r>
                        <a:rPr sz="700" spc="-25" dirty="0">
                          <a:solidFill>
                            <a:srgbClr val="020202"/>
                          </a:solidFill>
                          <a:latin typeface="Trebuchet MS"/>
                          <a:cs typeface="Trebuchet MS"/>
                        </a:rPr>
                        <a:t>II</a:t>
                      </a:r>
                      <a:endParaRPr sz="700">
                        <a:latin typeface="Trebuchet MS"/>
                        <a:cs typeface="Trebuchet MS"/>
                      </a:endParaRPr>
                    </a:p>
                  </a:txBody>
                  <a:tcPr marL="0" marR="0" marT="45339" marB="0">
                    <a:solidFill>
                      <a:srgbClr val="ECECEC"/>
                    </a:solidFill>
                  </a:tcPr>
                </a:tc>
                <a:tc>
                  <a:txBody>
                    <a:bodyPr/>
                    <a:lstStyle/>
                    <a:p>
                      <a:pPr marL="5715" algn="ctr">
                        <a:lnSpc>
                          <a:spcPct val="100000"/>
                        </a:lnSpc>
                        <a:spcBef>
                          <a:spcPts val="340"/>
                        </a:spcBef>
                      </a:pPr>
                      <a:r>
                        <a:rPr sz="700" dirty="0">
                          <a:solidFill>
                            <a:srgbClr val="020202"/>
                          </a:solidFill>
                          <a:latin typeface="Trebuchet MS"/>
                          <a:cs typeface="Trebuchet MS"/>
                        </a:rPr>
                        <a:t>Type</a:t>
                      </a:r>
                      <a:r>
                        <a:rPr sz="700" spc="-50" dirty="0">
                          <a:solidFill>
                            <a:srgbClr val="020202"/>
                          </a:solidFill>
                          <a:latin typeface="Trebuchet MS"/>
                          <a:cs typeface="Trebuchet MS"/>
                        </a:rPr>
                        <a:t> </a:t>
                      </a:r>
                      <a:r>
                        <a:rPr sz="700" spc="-25" dirty="0">
                          <a:solidFill>
                            <a:srgbClr val="020202"/>
                          </a:solidFill>
                          <a:latin typeface="Trebuchet MS"/>
                          <a:cs typeface="Trebuchet MS"/>
                        </a:rPr>
                        <a:t>II</a:t>
                      </a:r>
                      <a:endParaRPr sz="700">
                        <a:latin typeface="Trebuchet MS"/>
                        <a:cs typeface="Trebuchet MS"/>
                      </a:endParaRPr>
                    </a:p>
                  </a:txBody>
                  <a:tcPr marL="0" marR="0" marT="45339" marB="0">
                    <a:solidFill>
                      <a:srgbClr val="ECECEC"/>
                    </a:solidFill>
                  </a:tcPr>
                </a:tc>
                <a:tc>
                  <a:txBody>
                    <a:bodyPr/>
                    <a:lstStyle/>
                    <a:p>
                      <a:pPr algn="ctr">
                        <a:lnSpc>
                          <a:spcPct val="100000"/>
                        </a:lnSpc>
                        <a:spcBef>
                          <a:spcPts val="340"/>
                        </a:spcBef>
                      </a:pPr>
                      <a:r>
                        <a:rPr sz="700" dirty="0">
                          <a:solidFill>
                            <a:srgbClr val="020202"/>
                          </a:solidFill>
                          <a:latin typeface="Trebuchet MS"/>
                          <a:cs typeface="Trebuchet MS"/>
                        </a:rPr>
                        <a:t>Type</a:t>
                      </a:r>
                      <a:r>
                        <a:rPr sz="700" spc="-50" dirty="0">
                          <a:solidFill>
                            <a:srgbClr val="020202"/>
                          </a:solidFill>
                          <a:latin typeface="Trebuchet MS"/>
                          <a:cs typeface="Trebuchet MS"/>
                        </a:rPr>
                        <a:t> </a:t>
                      </a:r>
                      <a:r>
                        <a:rPr sz="700" spc="-25" dirty="0">
                          <a:solidFill>
                            <a:srgbClr val="020202"/>
                          </a:solidFill>
                          <a:latin typeface="Trebuchet MS"/>
                          <a:cs typeface="Trebuchet MS"/>
                        </a:rPr>
                        <a:t>II</a:t>
                      </a:r>
                      <a:endParaRPr sz="700">
                        <a:latin typeface="Trebuchet MS"/>
                        <a:cs typeface="Trebuchet MS"/>
                      </a:endParaRPr>
                    </a:p>
                  </a:txBody>
                  <a:tcPr marL="0" marR="0" marT="45339" marB="0">
                    <a:solidFill>
                      <a:srgbClr val="ECECEC"/>
                    </a:solidFill>
                  </a:tcPr>
                </a:tc>
                <a:extLst>
                  <a:ext uri="{0D108BD9-81ED-4DB2-BD59-A6C34878D82A}">
                    <a16:rowId xmlns:a16="http://schemas.microsoft.com/office/drawing/2014/main" val="10022"/>
                  </a:ext>
                </a:extLst>
              </a:tr>
              <a:tr h="190691">
                <a:tc>
                  <a:txBody>
                    <a:bodyPr/>
                    <a:lstStyle/>
                    <a:p>
                      <a:pPr marL="190500">
                        <a:lnSpc>
                          <a:spcPct val="100000"/>
                        </a:lnSpc>
                        <a:spcBef>
                          <a:spcPts val="260"/>
                        </a:spcBef>
                      </a:pPr>
                      <a:r>
                        <a:rPr sz="700" b="1" dirty="0">
                          <a:solidFill>
                            <a:srgbClr val="020202"/>
                          </a:solidFill>
                          <a:latin typeface="Gill Sans MT"/>
                          <a:cs typeface="Gill Sans MT"/>
                        </a:rPr>
                        <a:t>Transfer</a:t>
                      </a:r>
                      <a:r>
                        <a:rPr sz="700" b="1" spc="-40" dirty="0">
                          <a:solidFill>
                            <a:srgbClr val="020202"/>
                          </a:solidFill>
                          <a:latin typeface="Gill Sans MT"/>
                          <a:cs typeface="Gill Sans MT"/>
                        </a:rPr>
                        <a:t> </a:t>
                      </a:r>
                      <a:r>
                        <a:rPr sz="700" b="1" dirty="0">
                          <a:solidFill>
                            <a:srgbClr val="020202"/>
                          </a:solidFill>
                          <a:latin typeface="Gill Sans MT"/>
                          <a:cs typeface="Gill Sans MT"/>
                        </a:rPr>
                        <a:t>between</a:t>
                      </a:r>
                      <a:r>
                        <a:rPr sz="700" b="1" spc="-10" dirty="0">
                          <a:solidFill>
                            <a:srgbClr val="020202"/>
                          </a:solidFill>
                          <a:latin typeface="Gill Sans MT"/>
                          <a:cs typeface="Gill Sans MT"/>
                        </a:rPr>
                        <a:t> </a:t>
                      </a:r>
                      <a:r>
                        <a:rPr sz="700" b="1" dirty="0">
                          <a:solidFill>
                            <a:srgbClr val="020202"/>
                          </a:solidFill>
                          <a:latin typeface="Gill Sans MT"/>
                          <a:cs typeface="Gill Sans MT"/>
                        </a:rPr>
                        <a:t>on/off</a:t>
                      </a:r>
                      <a:r>
                        <a:rPr sz="700" b="1" spc="-35" dirty="0">
                          <a:solidFill>
                            <a:srgbClr val="020202"/>
                          </a:solidFill>
                          <a:latin typeface="Gill Sans MT"/>
                          <a:cs typeface="Gill Sans MT"/>
                        </a:rPr>
                        <a:t> </a:t>
                      </a:r>
                      <a:r>
                        <a:rPr sz="700" b="1" spc="-20" dirty="0">
                          <a:solidFill>
                            <a:srgbClr val="020202"/>
                          </a:solidFill>
                          <a:latin typeface="Gill Sans MT"/>
                          <a:cs typeface="Gill Sans MT"/>
                        </a:rPr>
                        <a:t>grid</a:t>
                      </a:r>
                      <a:endParaRPr sz="700">
                        <a:latin typeface="Gill Sans MT"/>
                        <a:cs typeface="Gill Sans MT"/>
                      </a:endParaRPr>
                    </a:p>
                  </a:txBody>
                  <a:tcPr marL="0" marR="0" marT="34671" marB="0">
                    <a:solidFill>
                      <a:srgbClr val="020202">
                        <a:alpha val="5099"/>
                      </a:srgbClr>
                    </a:solidFill>
                  </a:tcPr>
                </a:tc>
                <a:tc>
                  <a:txBody>
                    <a:bodyPr/>
                    <a:lstStyle/>
                    <a:p>
                      <a:pPr marL="296545">
                        <a:lnSpc>
                          <a:spcPct val="100000"/>
                        </a:lnSpc>
                        <a:spcBef>
                          <a:spcPts val="260"/>
                        </a:spcBef>
                      </a:pPr>
                      <a:r>
                        <a:rPr sz="700" spc="-10" dirty="0">
                          <a:solidFill>
                            <a:srgbClr val="020202"/>
                          </a:solidFill>
                          <a:latin typeface="Trebuchet MS"/>
                          <a:cs typeface="Trebuchet MS"/>
                        </a:rPr>
                        <a:t>Automatic≤20ms</a:t>
                      </a:r>
                      <a:endParaRPr sz="700">
                        <a:latin typeface="Trebuchet MS"/>
                        <a:cs typeface="Trebuchet MS"/>
                      </a:endParaRPr>
                    </a:p>
                  </a:txBody>
                  <a:tcPr marL="0" marR="0" marT="34671" marB="0"/>
                </a:tc>
                <a:tc>
                  <a:txBody>
                    <a:bodyPr/>
                    <a:lstStyle/>
                    <a:p>
                      <a:pPr algn="ctr">
                        <a:lnSpc>
                          <a:spcPct val="100000"/>
                        </a:lnSpc>
                        <a:spcBef>
                          <a:spcPts val="260"/>
                        </a:spcBef>
                      </a:pPr>
                      <a:r>
                        <a:rPr sz="700" spc="-10" dirty="0">
                          <a:solidFill>
                            <a:srgbClr val="020202"/>
                          </a:solidFill>
                          <a:latin typeface="Trebuchet MS"/>
                          <a:cs typeface="Trebuchet MS"/>
                        </a:rPr>
                        <a:t>Automatic≤20ms</a:t>
                      </a:r>
                      <a:endParaRPr sz="700">
                        <a:latin typeface="Trebuchet MS"/>
                        <a:cs typeface="Trebuchet MS"/>
                      </a:endParaRPr>
                    </a:p>
                  </a:txBody>
                  <a:tcPr marL="0" marR="0" marT="34671" marB="0"/>
                </a:tc>
                <a:tc>
                  <a:txBody>
                    <a:bodyPr/>
                    <a:lstStyle/>
                    <a:p>
                      <a:pPr marL="240029">
                        <a:lnSpc>
                          <a:spcPct val="100000"/>
                        </a:lnSpc>
                        <a:spcBef>
                          <a:spcPts val="260"/>
                        </a:spcBef>
                      </a:pPr>
                      <a:r>
                        <a:rPr sz="700" spc="-10" dirty="0">
                          <a:solidFill>
                            <a:srgbClr val="020202"/>
                          </a:solidFill>
                          <a:latin typeface="Trebuchet MS"/>
                          <a:cs typeface="Trebuchet MS"/>
                        </a:rPr>
                        <a:t>Automatic≤20ms</a:t>
                      </a:r>
                      <a:endParaRPr sz="700">
                        <a:latin typeface="Trebuchet MS"/>
                        <a:cs typeface="Trebuchet MS"/>
                      </a:endParaRPr>
                    </a:p>
                  </a:txBody>
                  <a:tcPr marL="0" marR="0" marT="34671" marB="0"/>
                </a:tc>
                <a:extLst>
                  <a:ext uri="{0D108BD9-81ED-4DB2-BD59-A6C34878D82A}">
                    <a16:rowId xmlns:a16="http://schemas.microsoft.com/office/drawing/2014/main" val="10023"/>
                  </a:ext>
                </a:extLst>
              </a:tr>
              <a:tr h="387382">
                <a:tc>
                  <a:txBody>
                    <a:bodyPr/>
                    <a:lstStyle/>
                    <a:p>
                      <a:pPr marL="190500">
                        <a:lnSpc>
                          <a:spcPct val="100000"/>
                        </a:lnSpc>
                        <a:spcBef>
                          <a:spcPts val="330"/>
                        </a:spcBef>
                      </a:pPr>
                      <a:r>
                        <a:rPr sz="700" b="1" dirty="0">
                          <a:solidFill>
                            <a:srgbClr val="020202"/>
                          </a:solidFill>
                          <a:latin typeface="Gill Sans MT"/>
                          <a:cs typeface="Gill Sans MT"/>
                        </a:rPr>
                        <a:t>Standby</a:t>
                      </a:r>
                      <a:r>
                        <a:rPr sz="700" b="1" spc="30" dirty="0">
                          <a:solidFill>
                            <a:srgbClr val="020202"/>
                          </a:solidFill>
                          <a:latin typeface="Gill Sans MT"/>
                          <a:cs typeface="Gill Sans MT"/>
                        </a:rPr>
                        <a:t> </a:t>
                      </a:r>
                      <a:r>
                        <a:rPr sz="700" b="1" spc="-10" dirty="0">
                          <a:solidFill>
                            <a:srgbClr val="020202"/>
                          </a:solidFill>
                          <a:latin typeface="Gill Sans MT"/>
                          <a:cs typeface="Gill Sans MT"/>
                        </a:rPr>
                        <a:t>consumption</a:t>
                      </a:r>
                      <a:endParaRPr sz="700">
                        <a:latin typeface="Gill Sans MT"/>
                        <a:cs typeface="Gill Sans MT"/>
                      </a:endParaRPr>
                    </a:p>
                    <a:p>
                      <a:pPr marL="970280">
                        <a:lnSpc>
                          <a:spcPct val="100000"/>
                        </a:lnSpc>
                        <a:spcBef>
                          <a:spcPts val="495"/>
                        </a:spcBef>
                      </a:pPr>
                      <a:r>
                        <a:rPr sz="800" b="1" i="1" spc="-10" dirty="0">
                          <a:solidFill>
                            <a:srgbClr val="22A1D0"/>
                          </a:solidFill>
                          <a:latin typeface="Gill Sans MT"/>
                          <a:cs typeface="Gill Sans MT"/>
                        </a:rPr>
                        <a:t>Communication</a:t>
                      </a:r>
                      <a:endParaRPr sz="800">
                        <a:latin typeface="Gill Sans MT"/>
                        <a:cs typeface="Gill Sans MT"/>
                      </a:endParaRPr>
                    </a:p>
                  </a:txBody>
                  <a:tcPr marL="0" marR="0" marT="44006" marB="0">
                    <a:solidFill>
                      <a:srgbClr val="020202">
                        <a:alpha val="5099"/>
                      </a:srgbClr>
                    </a:solidFill>
                  </a:tcPr>
                </a:tc>
                <a:tc>
                  <a:txBody>
                    <a:bodyPr/>
                    <a:lstStyle/>
                    <a:p>
                      <a:pPr marR="4445" algn="ctr">
                        <a:lnSpc>
                          <a:spcPct val="100000"/>
                        </a:lnSpc>
                        <a:spcBef>
                          <a:spcPts val="330"/>
                        </a:spcBef>
                      </a:pPr>
                      <a:r>
                        <a:rPr sz="700" spc="-20" dirty="0">
                          <a:solidFill>
                            <a:srgbClr val="020202"/>
                          </a:solidFill>
                          <a:latin typeface="Trebuchet MS"/>
                          <a:cs typeface="Trebuchet MS"/>
                        </a:rPr>
                        <a:t>&lt;20W</a:t>
                      </a:r>
                      <a:endParaRPr sz="700">
                        <a:latin typeface="Trebuchet MS"/>
                        <a:cs typeface="Trebuchet MS"/>
                      </a:endParaRPr>
                    </a:p>
                  </a:txBody>
                  <a:tcPr marL="0" marR="0" marT="44006" marB="0">
                    <a:solidFill>
                      <a:srgbClr val="ECECEC"/>
                    </a:solidFill>
                  </a:tcPr>
                </a:tc>
                <a:tc>
                  <a:txBody>
                    <a:bodyPr/>
                    <a:lstStyle/>
                    <a:p>
                      <a:pPr marL="2540" algn="ctr">
                        <a:lnSpc>
                          <a:spcPct val="100000"/>
                        </a:lnSpc>
                        <a:spcBef>
                          <a:spcPts val="330"/>
                        </a:spcBef>
                      </a:pPr>
                      <a:r>
                        <a:rPr sz="700" spc="-20" dirty="0">
                          <a:solidFill>
                            <a:srgbClr val="020202"/>
                          </a:solidFill>
                          <a:latin typeface="Trebuchet MS"/>
                          <a:cs typeface="Trebuchet MS"/>
                        </a:rPr>
                        <a:t>&lt;20W</a:t>
                      </a:r>
                      <a:endParaRPr sz="700">
                        <a:latin typeface="Trebuchet MS"/>
                        <a:cs typeface="Trebuchet MS"/>
                      </a:endParaRPr>
                    </a:p>
                  </a:txBody>
                  <a:tcPr marL="0" marR="0" marT="44006" marB="0">
                    <a:solidFill>
                      <a:srgbClr val="ECECEC"/>
                    </a:solidFill>
                  </a:tcPr>
                </a:tc>
                <a:tc>
                  <a:txBody>
                    <a:bodyPr/>
                    <a:lstStyle/>
                    <a:p>
                      <a:pPr marR="635" algn="ctr">
                        <a:lnSpc>
                          <a:spcPct val="100000"/>
                        </a:lnSpc>
                        <a:spcBef>
                          <a:spcPts val="330"/>
                        </a:spcBef>
                      </a:pPr>
                      <a:r>
                        <a:rPr sz="700" spc="-20" dirty="0">
                          <a:solidFill>
                            <a:srgbClr val="020202"/>
                          </a:solidFill>
                          <a:latin typeface="Trebuchet MS"/>
                          <a:cs typeface="Trebuchet MS"/>
                        </a:rPr>
                        <a:t>&lt;20W</a:t>
                      </a:r>
                      <a:endParaRPr sz="700">
                        <a:latin typeface="Trebuchet MS"/>
                        <a:cs typeface="Trebuchet MS"/>
                      </a:endParaRPr>
                    </a:p>
                  </a:txBody>
                  <a:tcPr marL="0" marR="0" marT="44006" marB="0">
                    <a:solidFill>
                      <a:srgbClr val="ECECEC"/>
                    </a:solidFill>
                  </a:tcPr>
                </a:tc>
                <a:extLst>
                  <a:ext uri="{0D108BD9-81ED-4DB2-BD59-A6C34878D82A}">
                    <a16:rowId xmlns:a16="http://schemas.microsoft.com/office/drawing/2014/main" val="10024"/>
                  </a:ext>
                </a:extLst>
              </a:tr>
              <a:tr h="166021">
                <a:tc>
                  <a:txBody>
                    <a:bodyPr/>
                    <a:lstStyle/>
                    <a:p>
                      <a:pPr marL="190500">
                        <a:lnSpc>
                          <a:spcPct val="100000"/>
                        </a:lnSpc>
                        <a:spcBef>
                          <a:spcPts val="125"/>
                        </a:spcBef>
                      </a:pPr>
                      <a:r>
                        <a:rPr sz="700" b="1" spc="-10" dirty="0">
                          <a:solidFill>
                            <a:srgbClr val="020202"/>
                          </a:solidFill>
                          <a:latin typeface="Gill Sans MT"/>
                          <a:cs typeface="Gill Sans MT"/>
                        </a:rPr>
                        <a:t>Display</a:t>
                      </a:r>
                      <a:endParaRPr sz="700">
                        <a:latin typeface="Gill Sans MT"/>
                        <a:cs typeface="Gill Sans MT"/>
                      </a:endParaRPr>
                    </a:p>
                  </a:txBody>
                  <a:tcPr marL="0" marR="0" marT="16669" marB="0">
                    <a:solidFill>
                      <a:srgbClr val="020202">
                        <a:alpha val="5099"/>
                      </a:srgbClr>
                    </a:solidFill>
                  </a:tcPr>
                </a:tc>
                <a:tc>
                  <a:txBody>
                    <a:bodyPr/>
                    <a:lstStyle/>
                    <a:p>
                      <a:pPr marL="471170">
                        <a:lnSpc>
                          <a:spcPct val="100000"/>
                        </a:lnSpc>
                        <a:spcBef>
                          <a:spcPts val="125"/>
                        </a:spcBef>
                      </a:pPr>
                      <a:r>
                        <a:rPr sz="700" spc="-10" dirty="0">
                          <a:solidFill>
                            <a:srgbClr val="020202"/>
                          </a:solidFill>
                          <a:latin typeface="Trebuchet MS"/>
                          <a:cs typeface="Trebuchet MS"/>
                        </a:rPr>
                        <a:t>Touchscreen</a:t>
                      </a:r>
                      <a:endParaRPr sz="700">
                        <a:latin typeface="Trebuchet MS"/>
                        <a:cs typeface="Trebuchet MS"/>
                      </a:endParaRPr>
                    </a:p>
                  </a:txBody>
                  <a:tcPr marL="0" marR="0" marT="16669" marB="0"/>
                </a:tc>
                <a:tc>
                  <a:txBody>
                    <a:bodyPr/>
                    <a:lstStyle/>
                    <a:p>
                      <a:pPr marL="59055" algn="ctr">
                        <a:lnSpc>
                          <a:spcPct val="100000"/>
                        </a:lnSpc>
                        <a:spcBef>
                          <a:spcPts val="125"/>
                        </a:spcBef>
                      </a:pPr>
                      <a:r>
                        <a:rPr sz="700" spc="-10" dirty="0">
                          <a:solidFill>
                            <a:srgbClr val="020202"/>
                          </a:solidFill>
                          <a:latin typeface="Trebuchet MS"/>
                          <a:cs typeface="Trebuchet MS"/>
                        </a:rPr>
                        <a:t>Touchscreen</a:t>
                      </a:r>
                      <a:endParaRPr sz="700">
                        <a:latin typeface="Trebuchet MS"/>
                        <a:cs typeface="Trebuchet MS"/>
                      </a:endParaRPr>
                    </a:p>
                  </a:txBody>
                  <a:tcPr marL="0" marR="0" marT="16669" marB="0"/>
                </a:tc>
                <a:tc>
                  <a:txBody>
                    <a:bodyPr/>
                    <a:lstStyle/>
                    <a:p>
                      <a:pPr marL="253365">
                        <a:lnSpc>
                          <a:spcPct val="100000"/>
                        </a:lnSpc>
                        <a:spcBef>
                          <a:spcPts val="125"/>
                        </a:spcBef>
                      </a:pPr>
                      <a:r>
                        <a:rPr sz="700" spc="-10" dirty="0">
                          <a:solidFill>
                            <a:srgbClr val="020202"/>
                          </a:solidFill>
                          <a:latin typeface="Trebuchet MS"/>
                          <a:cs typeface="Trebuchet MS"/>
                        </a:rPr>
                        <a:t>Touchscreen</a:t>
                      </a:r>
                      <a:endParaRPr sz="700">
                        <a:latin typeface="Trebuchet MS"/>
                        <a:cs typeface="Trebuchet MS"/>
                      </a:endParaRPr>
                    </a:p>
                  </a:txBody>
                  <a:tcPr marL="0" marR="0" marT="16669" marB="0"/>
                </a:tc>
                <a:extLst>
                  <a:ext uri="{0D108BD9-81ED-4DB2-BD59-A6C34878D82A}">
                    <a16:rowId xmlns:a16="http://schemas.microsoft.com/office/drawing/2014/main" val="10025"/>
                  </a:ext>
                </a:extLst>
              </a:tr>
              <a:tr h="186690">
                <a:tc>
                  <a:txBody>
                    <a:bodyPr/>
                    <a:lstStyle/>
                    <a:p>
                      <a:pPr marL="190500">
                        <a:lnSpc>
                          <a:spcPct val="100000"/>
                        </a:lnSpc>
                        <a:spcBef>
                          <a:spcPts val="225"/>
                        </a:spcBef>
                      </a:pPr>
                      <a:r>
                        <a:rPr sz="700" b="1" spc="-10" dirty="0">
                          <a:solidFill>
                            <a:srgbClr val="020202"/>
                          </a:solidFill>
                          <a:latin typeface="Gill Sans MT"/>
                          <a:cs typeface="Gill Sans MT"/>
                        </a:rPr>
                        <a:t>Communication</a:t>
                      </a:r>
                      <a:endParaRPr sz="700">
                        <a:latin typeface="Gill Sans MT"/>
                        <a:cs typeface="Gill Sans MT"/>
                      </a:endParaRPr>
                    </a:p>
                  </a:txBody>
                  <a:tcPr marL="0" marR="0" marT="30004" marB="0">
                    <a:solidFill>
                      <a:srgbClr val="020202">
                        <a:alpha val="5099"/>
                      </a:srgbClr>
                    </a:solidFill>
                  </a:tcPr>
                </a:tc>
                <a:tc>
                  <a:txBody>
                    <a:bodyPr/>
                    <a:lstStyle/>
                    <a:p>
                      <a:pPr marL="494665">
                        <a:lnSpc>
                          <a:spcPct val="100000"/>
                        </a:lnSpc>
                        <a:spcBef>
                          <a:spcPts val="225"/>
                        </a:spcBef>
                      </a:pPr>
                      <a:r>
                        <a:rPr sz="700" spc="-10" dirty="0">
                          <a:solidFill>
                            <a:srgbClr val="020202"/>
                          </a:solidFill>
                          <a:latin typeface="Trebuchet MS"/>
                          <a:cs typeface="Trebuchet MS"/>
                        </a:rPr>
                        <a:t>RS485/CAN</a:t>
                      </a:r>
                      <a:endParaRPr sz="700">
                        <a:latin typeface="Trebuchet MS"/>
                        <a:cs typeface="Trebuchet MS"/>
                      </a:endParaRPr>
                    </a:p>
                  </a:txBody>
                  <a:tcPr marL="0" marR="0" marT="30004" marB="0">
                    <a:solidFill>
                      <a:srgbClr val="ECECEC"/>
                    </a:solidFill>
                  </a:tcPr>
                </a:tc>
                <a:tc>
                  <a:txBody>
                    <a:bodyPr/>
                    <a:lstStyle/>
                    <a:p>
                      <a:pPr marL="62865" algn="ctr">
                        <a:lnSpc>
                          <a:spcPct val="100000"/>
                        </a:lnSpc>
                        <a:spcBef>
                          <a:spcPts val="225"/>
                        </a:spcBef>
                      </a:pPr>
                      <a:r>
                        <a:rPr sz="700" spc="-10" dirty="0">
                          <a:solidFill>
                            <a:srgbClr val="020202"/>
                          </a:solidFill>
                          <a:latin typeface="Trebuchet MS"/>
                          <a:cs typeface="Trebuchet MS"/>
                        </a:rPr>
                        <a:t>RS485/CAN</a:t>
                      </a:r>
                      <a:endParaRPr sz="700">
                        <a:latin typeface="Trebuchet MS"/>
                        <a:cs typeface="Trebuchet MS"/>
                      </a:endParaRPr>
                    </a:p>
                  </a:txBody>
                  <a:tcPr marL="0" marR="0" marT="30004" marB="0">
                    <a:solidFill>
                      <a:srgbClr val="ECECEC"/>
                    </a:solidFill>
                  </a:tcPr>
                </a:tc>
                <a:tc>
                  <a:txBody>
                    <a:bodyPr/>
                    <a:lstStyle/>
                    <a:p>
                      <a:pPr marL="276860">
                        <a:lnSpc>
                          <a:spcPct val="100000"/>
                        </a:lnSpc>
                        <a:spcBef>
                          <a:spcPts val="225"/>
                        </a:spcBef>
                      </a:pPr>
                      <a:r>
                        <a:rPr sz="700" spc="-10" dirty="0">
                          <a:solidFill>
                            <a:srgbClr val="020202"/>
                          </a:solidFill>
                          <a:latin typeface="Trebuchet MS"/>
                          <a:cs typeface="Trebuchet MS"/>
                        </a:rPr>
                        <a:t>RS485/CAN</a:t>
                      </a:r>
                      <a:endParaRPr sz="700">
                        <a:latin typeface="Trebuchet MS"/>
                        <a:cs typeface="Trebuchet MS"/>
                      </a:endParaRPr>
                    </a:p>
                  </a:txBody>
                  <a:tcPr marL="0" marR="0" marT="30004" marB="0">
                    <a:solidFill>
                      <a:srgbClr val="ECECEC"/>
                    </a:solidFill>
                  </a:tcPr>
                </a:tc>
                <a:extLst>
                  <a:ext uri="{0D108BD9-81ED-4DB2-BD59-A6C34878D82A}">
                    <a16:rowId xmlns:a16="http://schemas.microsoft.com/office/drawing/2014/main" val="10026"/>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1406643094"/>
              </p:ext>
            </p:extLst>
          </p:nvPr>
        </p:nvGraphicFramePr>
        <p:xfrm>
          <a:off x="530066" y="3587138"/>
          <a:ext cx="5850730" cy="3273080"/>
        </p:xfrm>
        <a:graphic>
          <a:graphicData uri="http://schemas.openxmlformats.org/drawingml/2006/table">
            <a:tbl>
              <a:tblPr firstRow="1" bandRow="1">
                <a:tableStyleId>{2D5ABB26-0587-4C30-8999-92F81FD0307C}</a:tableStyleId>
              </a:tblPr>
              <a:tblGrid>
                <a:gridCol w="1421511">
                  <a:extLst>
                    <a:ext uri="{9D8B030D-6E8A-4147-A177-3AD203B41FA5}">
                      <a16:colId xmlns:a16="http://schemas.microsoft.com/office/drawing/2014/main" val="20000"/>
                    </a:ext>
                  </a:extLst>
                </a:gridCol>
                <a:gridCol w="1524857">
                  <a:extLst>
                    <a:ext uri="{9D8B030D-6E8A-4147-A177-3AD203B41FA5}">
                      <a16:colId xmlns:a16="http://schemas.microsoft.com/office/drawing/2014/main" val="20001"/>
                    </a:ext>
                  </a:extLst>
                </a:gridCol>
                <a:gridCol w="1526190">
                  <a:extLst>
                    <a:ext uri="{9D8B030D-6E8A-4147-A177-3AD203B41FA5}">
                      <a16:colId xmlns:a16="http://schemas.microsoft.com/office/drawing/2014/main" val="20002"/>
                    </a:ext>
                  </a:extLst>
                </a:gridCol>
                <a:gridCol w="1378172">
                  <a:extLst>
                    <a:ext uri="{9D8B030D-6E8A-4147-A177-3AD203B41FA5}">
                      <a16:colId xmlns:a16="http://schemas.microsoft.com/office/drawing/2014/main" val="20003"/>
                    </a:ext>
                  </a:extLst>
                </a:gridCol>
              </a:tblGrid>
              <a:tr h="192691">
                <a:tc>
                  <a:txBody>
                    <a:bodyPr/>
                    <a:lstStyle/>
                    <a:p>
                      <a:pPr>
                        <a:lnSpc>
                          <a:spcPct val="100000"/>
                        </a:lnSpc>
                      </a:pPr>
                      <a:endParaRPr sz="700">
                        <a:latin typeface="Times New Roman"/>
                        <a:cs typeface="Times New Roman"/>
                      </a:endParaRPr>
                    </a:p>
                  </a:txBody>
                  <a:tcPr marL="0" marR="0" marT="0" marB="0">
                    <a:solidFill>
                      <a:srgbClr val="020202">
                        <a:alpha val="5099"/>
                      </a:srgbClr>
                    </a:solidFill>
                  </a:tcPr>
                </a:tc>
                <a:tc>
                  <a:txBody>
                    <a:bodyPr/>
                    <a:lstStyle/>
                    <a:p>
                      <a:pPr algn="ctr">
                        <a:lnSpc>
                          <a:spcPct val="100000"/>
                        </a:lnSpc>
                        <a:spcBef>
                          <a:spcPts val="250"/>
                        </a:spcBef>
                      </a:pPr>
                      <a:r>
                        <a:rPr sz="700" b="1" spc="-10" dirty="0">
                          <a:solidFill>
                            <a:srgbClr val="020202"/>
                          </a:solidFill>
                          <a:latin typeface="Gill Sans MT"/>
                          <a:cs typeface="Gill Sans MT"/>
                        </a:rPr>
                        <a:t>HPS5000TLS</a:t>
                      </a:r>
                      <a:endParaRPr sz="700">
                        <a:latin typeface="Gill Sans MT"/>
                        <a:cs typeface="Gill Sans MT"/>
                      </a:endParaRPr>
                    </a:p>
                  </a:txBody>
                  <a:tcPr marL="0" marR="0" marT="33338" marB="0">
                    <a:solidFill>
                      <a:srgbClr val="ECECEC"/>
                    </a:solidFill>
                  </a:tcPr>
                </a:tc>
                <a:tc>
                  <a:txBody>
                    <a:bodyPr/>
                    <a:lstStyle/>
                    <a:p>
                      <a:pPr algn="ctr">
                        <a:lnSpc>
                          <a:spcPct val="100000"/>
                        </a:lnSpc>
                        <a:spcBef>
                          <a:spcPts val="250"/>
                        </a:spcBef>
                      </a:pPr>
                      <a:r>
                        <a:rPr sz="700" b="1" spc="-10" dirty="0">
                          <a:solidFill>
                            <a:srgbClr val="020202"/>
                          </a:solidFill>
                          <a:latin typeface="Gill Sans MT"/>
                          <a:cs typeface="Gill Sans MT"/>
                        </a:rPr>
                        <a:t>HPS7500TLS</a:t>
                      </a:r>
                      <a:endParaRPr sz="700">
                        <a:latin typeface="Gill Sans MT"/>
                        <a:cs typeface="Gill Sans MT"/>
                      </a:endParaRPr>
                    </a:p>
                  </a:txBody>
                  <a:tcPr marL="0" marR="0" marT="33338" marB="0">
                    <a:solidFill>
                      <a:srgbClr val="ECECEC"/>
                    </a:solidFill>
                  </a:tcPr>
                </a:tc>
                <a:tc>
                  <a:txBody>
                    <a:bodyPr/>
                    <a:lstStyle/>
                    <a:p>
                      <a:pPr marL="359410">
                        <a:lnSpc>
                          <a:spcPct val="100000"/>
                        </a:lnSpc>
                        <a:spcBef>
                          <a:spcPts val="250"/>
                        </a:spcBef>
                      </a:pPr>
                      <a:r>
                        <a:rPr sz="700" b="1" spc="-10" dirty="0">
                          <a:solidFill>
                            <a:srgbClr val="020202"/>
                          </a:solidFill>
                          <a:latin typeface="Gill Sans MT"/>
                          <a:cs typeface="Gill Sans MT"/>
                        </a:rPr>
                        <a:t>HPS10000TLS</a:t>
                      </a:r>
                      <a:endParaRPr sz="700">
                        <a:latin typeface="Gill Sans MT"/>
                        <a:cs typeface="Gill Sans MT"/>
                      </a:endParaRPr>
                    </a:p>
                  </a:txBody>
                  <a:tcPr marL="0" marR="0" marT="33338" marB="0">
                    <a:solidFill>
                      <a:srgbClr val="ECECEC"/>
                    </a:solidFill>
                  </a:tcPr>
                </a:tc>
                <a:extLst>
                  <a:ext uri="{0D108BD9-81ED-4DB2-BD59-A6C34878D82A}">
                    <a16:rowId xmlns:a16="http://schemas.microsoft.com/office/drawing/2014/main" val="10000"/>
                  </a:ext>
                </a:extLst>
              </a:tr>
              <a:tr h="146685">
                <a:tc>
                  <a:txBody>
                    <a:bodyPr/>
                    <a:lstStyle/>
                    <a:p>
                      <a:pPr marR="99695" algn="r">
                        <a:lnSpc>
                          <a:spcPts val="890"/>
                        </a:lnSpc>
                      </a:pPr>
                      <a:r>
                        <a:rPr sz="800" b="1" i="1" dirty="0">
                          <a:solidFill>
                            <a:srgbClr val="22A1D0"/>
                          </a:solidFill>
                          <a:latin typeface="Gill Sans MT"/>
                          <a:cs typeface="Gill Sans MT"/>
                        </a:rPr>
                        <a:t>AC</a:t>
                      </a:r>
                      <a:r>
                        <a:rPr sz="800" b="1" i="1" spc="-10" dirty="0">
                          <a:solidFill>
                            <a:srgbClr val="22A1D0"/>
                          </a:solidFill>
                          <a:latin typeface="Gill Sans MT"/>
                          <a:cs typeface="Gill Sans MT"/>
                        </a:rPr>
                        <a:t> </a:t>
                      </a:r>
                      <a:r>
                        <a:rPr sz="800" b="1" i="1" dirty="0">
                          <a:solidFill>
                            <a:srgbClr val="22A1D0"/>
                          </a:solidFill>
                          <a:latin typeface="Gill Sans MT"/>
                          <a:cs typeface="Gill Sans MT"/>
                        </a:rPr>
                        <a:t>(Grid-</a:t>
                      </a:r>
                      <a:r>
                        <a:rPr sz="800" b="1" i="1" spc="-10" dirty="0">
                          <a:solidFill>
                            <a:srgbClr val="22A1D0"/>
                          </a:solidFill>
                          <a:latin typeface="Gill Sans MT"/>
                          <a:cs typeface="Gill Sans MT"/>
                        </a:rPr>
                        <a:t>connected)</a:t>
                      </a:r>
                      <a:endParaRPr sz="800">
                        <a:latin typeface="Gill Sans MT"/>
                        <a:cs typeface="Gill Sans MT"/>
                      </a:endParaRPr>
                    </a:p>
                  </a:txBody>
                  <a:tcPr marL="0" marR="0" marT="0" marB="0">
                    <a:solidFill>
                      <a:srgbClr val="020202">
                        <a:alpha val="5099"/>
                      </a:srgbClr>
                    </a:solidFill>
                  </a:tcPr>
                </a:tc>
                <a:tc gridSpan="3">
                  <a:txBody>
                    <a:bodyPr/>
                    <a:lstStyle/>
                    <a:p>
                      <a:pPr>
                        <a:lnSpc>
                          <a:spcPct val="100000"/>
                        </a:lnSpc>
                      </a:pPr>
                      <a:endParaRPr sz="7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66688">
                <a:tc>
                  <a:txBody>
                    <a:bodyPr/>
                    <a:lstStyle/>
                    <a:p>
                      <a:pPr marL="190500">
                        <a:lnSpc>
                          <a:spcPct val="100000"/>
                        </a:lnSpc>
                        <a:spcBef>
                          <a:spcPts val="100"/>
                        </a:spcBef>
                      </a:pPr>
                      <a:r>
                        <a:rPr sz="700" b="1" spc="-25" dirty="0">
                          <a:solidFill>
                            <a:srgbClr val="020202"/>
                          </a:solidFill>
                          <a:latin typeface="Gill Sans MT"/>
                          <a:cs typeface="Gill Sans MT"/>
                        </a:rPr>
                        <a:t>Apparent</a:t>
                      </a:r>
                      <a:r>
                        <a:rPr sz="700" b="1" spc="15" dirty="0">
                          <a:solidFill>
                            <a:srgbClr val="020202"/>
                          </a:solidFill>
                          <a:latin typeface="Gill Sans MT"/>
                          <a:cs typeface="Gill Sans MT"/>
                        </a:rPr>
                        <a:t> </a:t>
                      </a:r>
                      <a:r>
                        <a:rPr sz="700" b="1" spc="-10" dirty="0">
                          <a:solidFill>
                            <a:srgbClr val="020202"/>
                          </a:solidFill>
                          <a:latin typeface="Gill Sans MT"/>
                          <a:cs typeface="Gill Sans MT"/>
                        </a:rPr>
                        <a:t>power</a:t>
                      </a:r>
                      <a:endParaRPr sz="700">
                        <a:latin typeface="Gill Sans MT"/>
                        <a:cs typeface="Gill Sans MT"/>
                      </a:endParaRPr>
                    </a:p>
                  </a:txBody>
                  <a:tcPr marL="0" marR="0" marT="13335" marB="0">
                    <a:solidFill>
                      <a:srgbClr val="020202">
                        <a:alpha val="5099"/>
                      </a:srgbClr>
                    </a:solidFill>
                  </a:tcPr>
                </a:tc>
                <a:tc>
                  <a:txBody>
                    <a:bodyPr/>
                    <a:lstStyle/>
                    <a:p>
                      <a:pPr algn="ctr">
                        <a:lnSpc>
                          <a:spcPct val="100000"/>
                        </a:lnSpc>
                        <a:spcBef>
                          <a:spcPts val="100"/>
                        </a:spcBef>
                      </a:pPr>
                      <a:r>
                        <a:rPr sz="700" spc="-10" dirty="0">
                          <a:solidFill>
                            <a:srgbClr val="020202"/>
                          </a:solidFill>
                          <a:latin typeface="Trebuchet MS"/>
                          <a:cs typeface="Trebuchet MS"/>
                        </a:rPr>
                        <a:t>6.25kVA</a:t>
                      </a:r>
                      <a:endParaRPr sz="700">
                        <a:latin typeface="Trebuchet MS"/>
                        <a:cs typeface="Trebuchet MS"/>
                      </a:endParaRPr>
                    </a:p>
                  </a:txBody>
                  <a:tcPr marL="0" marR="0" marT="13335" marB="0">
                    <a:solidFill>
                      <a:srgbClr val="ECECEC"/>
                    </a:solidFill>
                  </a:tcPr>
                </a:tc>
                <a:tc>
                  <a:txBody>
                    <a:bodyPr/>
                    <a:lstStyle/>
                    <a:p>
                      <a:pPr algn="ctr">
                        <a:lnSpc>
                          <a:spcPct val="100000"/>
                        </a:lnSpc>
                        <a:spcBef>
                          <a:spcPts val="100"/>
                        </a:spcBef>
                      </a:pPr>
                      <a:r>
                        <a:rPr sz="700" spc="-10" dirty="0">
                          <a:solidFill>
                            <a:srgbClr val="020202"/>
                          </a:solidFill>
                          <a:latin typeface="Trebuchet MS"/>
                          <a:cs typeface="Trebuchet MS"/>
                        </a:rPr>
                        <a:t>9.4kVA</a:t>
                      </a:r>
                      <a:endParaRPr sz="700">
                        <a:latin typeface="Trebuchet MS"/>
                        <a:cs typeface="Trebuchet MS"/>
                      </a:endParaRPr>
                    </a:p>
                  </a:txBody>
                  <a:tcPr marL="0" marR="0" marT="13335" marB="0">
                    <a:solidFill>
                      <a:srgbClr val="ECECEC"/>
                    </a:solidFill>
                  </a:tcPr>
                </a:tc>
                <a:tc>
                  <a:txBody>
                    <a:bodyPr/>
                    <a:lstStyle/>
                    <a:p>
                      <a:pPr marR="16510" algn="ctr">
                        <a:lnSpc>
                          <a:spcPct val="100000"/>
                        </a:lnSpc>
                        <a:spcBef>
                          <a:spcPts val="100"/>
                        </a:spcBef>
                      </a:pPr>
                      <a:r>
                        <a:rPr sz="700" spc="-10" dirty="0">
                          <a:solidFill>
                            <a:srgbClr val="020202"/>
                          </a:solidFill>
                          <a:latin typeface="Trebuchet MS"/>
                          <a:cs typeface="Trebuchet MS"/>
                        </a:rPr>
                        <a:t>12.5kVA</a:t>
                      </a:r>
                      <a:endParaRPr sz="700">
                        <a:latin typeface="Trebuchet MS"/>
                        <a:cs typeface="Trebuchet MS"/>
                      </a:endParaRPr>
                    </a:p>
                  </a:txBody>
                  <a:tcPr marL="0" marR="0" marT="13335" marB="0">
                    <a:solidFill>
                      <a:srgbClr val="ECECEC"/>
                    </a:solidFill>
                  </a:tcPr>
                </a:tc>
                <a:extLst>
                  <a:ext uri="{0D108BD9-81ED-4DB2-BD59-A6C34878D82A}">
                    <a16:rowId xmlns:a16="http://schemas.microsoft.com/office/drawing/2014/main" val="10002"/>
                  </a:ext>
                </a:extLst>
              </a:tr>
              <a:tr h="146685">
                <a:tc>
                  <a:txBody>
                    <a:bodyPr/>
                    <a:lstStyle/>
                    <a:p>
                      <a:pPr marL="190500">
                        <a:lnSpc>
                          <a:spcPct val="100000"/>
                        </a:lnSpc>
                        <a:spcBef>
                          <a:spcPts val="4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power</a:t>
                      </a:r>
                      <a:endParaRPr sz="700">
                        <a:latin typeface="Gill Sans MT"/>
                        <a:cs typeface="Gill Sans MT"/>
                      </a:endParaRPr>
                    </a:p>
                  </a:txBody>
                  <a:tcPr marL="0" marR="0" marT="6001" marB="0">
                    <a:solidFill>
                      <a:srgbClr val="020202">
                        <a:alpha val="5099"/>
                      </a:srgbClr>
                    </a:solidFill>
                  </a:tcPr>
                </a:tc>
                <a:tc>
                  <a:txBody>
                    <a:bodyPr/>
                    <a:lstStyle/>
                    <a:p>
                      <a:pPr algn="ctr">
                        <a:lnSpc>
                          <a:spcPct val="100000"/>
                        </a:lnSpc>
                        <a:spcBef>
                          <a:spcPts val="45"/>
                        </a:spcBef>
                      </a:pPr>
                      <a:r>
                        <a:rPr sz="700" spc="-25" dirty="0">
                          <a:solidFill>
                            <a:srgbClr val="020202"/>
                          </a:solidFill>
                          <a:latin typeface="Trebuchet MS"/>
                          <a:cs typeface="Trebuchet MS"/>
                        </a:rPr>
                        <a:t>5kW</a:t>
                      </a:r>
                      <a:endParaRPr sz="700">
                        <a:latin typeface="Trebuchet MS"/>
                        <a:cs typeface="Trebuchet MS"/>
                      </a:endParaRPr>
                    </a:p>
                  </a:txBody>
                  <a:tcPr marL="0" marR="0" marT="6001" marB="0"/>
                </a:tc>
                <a:tc>
                  <a:txBody>
                    <a:bodyPr/>
                    <a:lstStyle/>
                    <a:p>
                      <a:pPr marL="1905" algn="ctr">
                        <a:lnSpc>
                          <a:spcPct val="100000"/>
                        </a:lnSpc>
                        <a:spcBef>
                          <a:spcPts val="45"/>
                        </a:spcBef>
                      </a:pPr>
                      <a:r>
                        <a:rPr sz="700" spc="-10" dirty="0">
                          <a:solidFill>
                            <a:srgbClr val="020202"/>
                          </a:solidFill>
                          <a:latin typeface="Trebuchet MS"/>
                          <a:cs typeface="Trebuchet MS"/>
                        </a:rPr>
                        <a:t>7.5kW</a:t>
                      </a:r>
                      <a:endParaRPr sz="700">
                        <a:latin typeface="Trebuchet MS"/>
                        <a:cs typeface="Trebuchet MS"/>
                      </a:endParaRPr>
                    </a:p>
                  </a:txBody>
                  <a:tcPr marL="0" marR="0" marT="6001" marB="0"/>
                </a:tc>
                <a:tc>
                  <a:txBody>
                    <a:bodyPr/>
                    <a:lstStyle/>
                    <a:p>
                      <a:pPr marR="12700" algn="ctr">
                        <a:lnSpc>
                          <a:spcPct val="100000"/>
                        </a:lnSpc>
                        <a:spcBef>
                          <a:spcPts val="45"/>
                        </a:spcBef>
                      </a:pPr>
                      <a:r>
                        <a:rPr sz="700" spc="-20" dirty="0">
                          <a:solidFill>
                            <a:srgbClr val="020202"/>
                          </a:solidFill>
                          <a:latin typeface="Trebuchet MS"/>
                          <a:cs typeface="Trebuchet MS"/>
                        </a:rPr>
                        <a:t>10kW</a:t>
                      </a:r>
                      <a:endParaRPr sz="700">
                        <a:latin typeface="Trebuchet MS"/>
                        <a:cs typeface="Trebuchet MS"/>
                      </a:endParaRPr>
                    </a:p>
                  </a:txBody>
                  <a:tcPr marL="0" marR="0" marT="6001" marB="0"/>
                </a:tc>
                <a:extLst>
                  <a:ext uri="{0D108BD9-81ED-4DB2-BD59-A6C34878D82A}">
                    <a16:rowId xmlns:a16="http://schemas.microsoft.com/office/drawing/2014/main" val="10003"/>
                  </a:ext>
                </a:extLst>
              </a:tr>
              <a:tr h="166688">
                <a:tc>
                  <a:txBody>
                    <a:bodyPr/>
                    <a:lstStyle/>
                    <a:p>
                      <a:pPr marL="190500">
                        <a:lnSpc>
                          <a:spcPct val="100000"/>
                        </a:lnSpc>
                        <a:spcBef>
                          <a:spcPts val="14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19336" marB="0">
                    <a:solidFill>
                      <a:srgbClr val="020202">
                        <a:alpha val="5099"/>
                      </a:srgbClr>
                    </a:solidFill>
                  </a:tcPr>
                </a:tc>
                <a:tc>
                  <a:txBody>
                    <a:bodyPr/>
                    <a:lstStyle/>
                    <a:p>
                      <a:pPr algn="ctr">
                        <a:lnSpc>
                          <a:spcPct val="100000"/>
                        </a:lnSpc>
                        <a:spcBef>
                          <a:spcPts val="145"/>
                        </a:spcBef>
                      </a:pPr>
                      <a:r>
                        <a:rPr sz="700" spc="-20" dirty="0">
                          <a:solidFill>
                            <a:srgbClr val="020202"/>
                          </a:solidFill>
                          <a:latin typeface="Trebuchet MS"/>
                          <a:cs typeface="Trebuchet MS"/>
                        </a:rPr>
                        <a:t>230V</a:t>
                      </a:r>
                      <a:endParaRPr sz="700">
                        <a:latin typeface="Trebuchet MS"/>
                        <a:cs typeface="Trebuchet MS"/>
                      </a:endParaRPr>
                    </a:p>
                  </a:txBody>
                  <a:tcPr marL="0" marR="0" marT="19336" marB="0">
                    <a:solidFill>
                      <a:srgbClr val="ECECEC"/>
                    </a:solidFill>
                  </a:tcPr>
                </a:tc>
                <a:tc>
                  <a:txBody>
                    <a:bodyPr/>
                    <a:lstStyle/>
                    <a:p>
                      <a:pPr algn="ctr">
                        <a:lnSpc>
                          <a:spcPct val="100000"/>
                        </a:lnSpc>
                        <a:spcBef>
                          <a:spcPts val="145"/>
                        </a:spcBef>
                      </a:pPr>
                      <a:r>
                        <a:rPr sz="700" spc="-20" dirty="0">
                          <a:solidFill>
                            <a:srgbClr val="020202"/>
                          </a:solidFill>
                          <a:latin typeface="Trebuchet MS"/>
                          <a:cs typeface="Trebuchet MS"/>
                        </a:rPr>
                        <a:t>230V</a:t>
                      </a:r>
                      <a:endParaRPr sz="700">
                        <a:latin typeface="Trebuchet MS"/>
                        <a:cs typeface="Trebuchet MS"/>
                      </a:endParaRPr>
                    </a:p>
                  </a:txBody>
                  <a:tcPr marL="0" marR="0" marT="19336" marB="0">
                    <a:solidFill>
                      <a:srgbClr val="ECECEC"/>
                    </a:solidFill>
                  </a:tcPr>
                </a:tc>
                <a:tc>
                  <a:txBody>
                    <a:bodyPr/>
                    <a:lstStyle/>
                    <a:p>
                      <a:pPr marR="17145" algn="ctr">
                        <a:lnSpc>
                          <a:spcPct val="100000"/>
                        </a:lnSpc>
                        <a:spcBef>
                          <a:spcPts val="145"/>
                        </a:spcBef>
                      </a:pPr>
                      <a:r>
                        <a:rPr sz="700" spc="-20" dirty="0">
                          <a:solidFill>
                            <a:srgbClr val="020202"/>
                          </a:solidFill>
                          <a:latin typeface="Trebuchet MS"/>
                          <a:cs typeface="Trebuchet MS"/>
                        </a:rPr>
                        <a:t>230V</a:t>
                      </a:r>
                      <a:endParaRPr sz="700">
                        <a:latin typeface="Trebuchet MS"/>
                        <a:cs typeface="Trebuchet MS"/>
                      </a:endParaRPr>
                    </a:p>
                  </a:txBody>
                  <a:tcPr marL="0" marR="0" marT="19336" marB="0">
                    <a:solidFill>
                      <a:srgbClr val="ECECEC"/>
                    </a:solidFill>
                  </a:tcPr>
                </a:tc>
                <a:extLst>
                  <a:ext uri="{0D108BD9-81ED-4DB2-BD59-A6C34878D82A}">
                    <a16:rowId xmlns:a16="http://schemas.microsoft.com/office/drawing/2014/main" val="10004"/>
                  </a:ext>
                </a:extLst>
              </a:tr>
              <a:tr h="146685">
                <a:tc>
                  <a:txBody>
                    <a:bodyPr/>
                    <a:lstStyle/>
                    <a:p>
                      <a:pPr marL="190500">
                        <a:lnSpc>
                          <a:spcPct val="100000"/>
                        </a:lnSpc>
                        <a:spcBef>
                          <a:spcPts val="9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12002" marB="0">
                    <a:solidFill>
                      <a:srgbClr val="020202">
                        <a:alpha val="5099"/>
                      </a:srgbClr>
                    </a:solidFill>
                  </a:tcPr>
                </a:tc>
                <a:tc>
                  <a:txBody>
                    <a:bodyPr/>
                    <a:lstStyle/>
                    <a:p>
                      <a:pPr algn="ctr">
                        <a:lnSpc>
                          <a:spcPct val="100000"/>
                        </a:lnSpc>
                        <a:spcBef>
                          <a:spcPts val="90"/>
                        </a:spcBef>
                      </a:pPr>
                      <a:r>
                        <a:rPr sz="700" spc="-10" dirty="0">
                          <a:solidFill>
                            <a:srgbClr val="020202"/>
                          </a:solidFill>
                          <a:latin typeface="Trebuchet MS"/>
                          <a:cs typeface="Trebuchet MS"/>
                        </a:rPr>
                        <a:t>21.5A</a:t>
                      </a:r>
                      <a:endParaRPr sz="700">
                        <a:latin typeface="Trebuchet MS"/>
                        <a:cs typeface="Trebuchet MS"/>
                      </a:endParaRPr>
                    </a:p>
                  </a:txBody>
                  <a:tcPr marL="0" marR="0" marT="12002" marB="0"/>
                </a:tc>
                <a:tc>
                  <a:txBody>
                    <a:bodyPr/>
                    <a:lstStyle/>
                    <a:p>
                      <a:pPr algn="ctr">
                        <a:lnSpc>
                          <a:spcPct val="100000"/>
                        </a:lnSpc>
                        <a:spcBef>
                          <a:spcPts val="90"/>
                        </a:spcBef>
                      </a:pPr>
                      <a:r>
                        <a:rPr sz="700" spc="-10" dirty="0">
                          <a:solidFill>
                            <a:srgbClr val="020202"/>
                          </a:solidFill>
                          <a:latin typeface="Trebuchet MS"/>
                          <a:cs typeface="Trebuchet MS"/>
                        </a:rPr>
                        <a:t>32.6A</a:t>
                      </a:r>
                      <a:endParaRPr sz="700">
                        <a:latin typeface="Trebuchet MS"/>
                        <a:cs typeface="Trebuchet MS"/>
                      </a:endParaRPr>
                    </a:p>
                  </a:txBody>
                  <a:tcPr marL="0" marR="0" marT="12002" marB="0"/>
                </a:tc>
                <a:tc>
                  <a:txBody>
                    <a:bodyPr/>
                    <a:lstStyle/>
                    <a:p>
                      <a:pPr marR="16510" algn="ctr">
                        <a:lnSpc>
                          <a:spcPct val="100000"/>
                        </a:lnSpc>
                        <a:spcBef>
                          <a:spcPts val="90"/>
                        </a:spcBef>
                      </a:pPr>
                      <a:r>
                        <a:rPr sz="700" spc="-10" dirty="0">
                          <a:solidFill>
                            <a:srgbClr val="020202"/>
                          </a:solidFill>
                          <a:latin typeface="Trebuchet MS"/>
                          <a:cs typeface="Trebuchet MS"/>
                        </a:rPr>
                        <a:t>43.4A</a:t>
                      </a:r>
                      <a:endParaRPr sz="700">
                        <a:latin typeface="Trebuchet MS"/>
                        <a:cs typeface="Trebuchet MS"/>
                      </a:endParaRPr>
                    </a:p>
                  </a:txBody>
                  <a:tcPr marL="0" marR="0" marT="12002" marB="0"/>
                </a:tc>
                <a:extLst>
                  <a:ext uri="{0D108BD9-81ED-4DB2-BD59-A6C34878D82A}">
                    <a16:rowId xmlns:a16="http://schemas.microsoft.com/office/drawing/2014/main" val="10005"/>
                  </a:ext>
                </a:extLst>
              </a:tr>
              <a:tr h="192691">
                <a:tc>
                  <a:txBody>
                    <a:bodyPr/>
                    <a:lstStyle/>
                    <a:p>
                      <a:pPr marL="190500">
                        <a:lnSpc>
                          <a:spcPct val="100000"/>
                        </a:lnSpc>
                        <a:spcBef>
                          <a:spcPts val="190"/>
                        </a:spcBef>
                      </a:pPr>
                      <a:r>
                        <a:rPr sz="700" b="1" spc="-10" dirty="0">
                          <a:solidFill>
                            <a:srgbClr val="020202"/>
                          </a:solidFill>
                          <a:latin typeface="Gill Sans MT"/>
                          <a:cs typeface="Gill Sans MT"/>
                        </a:rPr>
                        <a:t>Voltage</a:t>
                      </a:r>
                      <a:r>
                        <a:rPr sz="700" b="1" spc="-20"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25337" marB="0">
                    <a:solidFill>
                      <a:srgbClr val="020202">
                        <a:alpha val="5099"/>
                      </a:srgbClr>
                    </a:solidFill>
                  </a:tcPr>
                </a:tc>
                <a:tc>
                  <a:txBody>
                    <a:bodyPr/>
                    <a:lstStyle/>
                    <a:p>
                      <a:pPr algn="ctr">
                        <a:lnSpc>
                          <a:spcPct val="100000"/>
                        </a:lnSpc>
                        <a:spcBef>
                          <a:spcPts val="190"/>
                        </a:spcBef>
                      </a:pPr>
                      <a:r>
                        <a:rPr sz="700" dirty="0">
                          <a:solidFill>
                            <a:srgbClr val="020202"/>
                          </a:solidFill>
                          <a:latin typeface="Trebuchet MS"/>
                          <a:cs typeface="Trebuchet MS"/>
                        </a:rPr>
                        <a:t>210V</a:t>
                      </a:r>
                      <a:r>
                        <a:rPr sz="700" spc="50" dirty="0">
                          <a:solidFill>
                            <a:srgbClr val="020202"/>
                          </a:solidFill>
                          <a:latin typeface="Trebuchet MS"/>
                          <a:cs typeface="Trebuchet MS"/>
                        </a:rPr>
                        <a:t> </a:t>
                      </a:r>
                      <a:r>
                        <a:rPr sz="700" spc="-50" dirty="0">
                          <a:solidFill>
                            <a:srgbClr val="020202"/>
                          </a:solidFill>
                          <a:latin typeface="Trebuchet MS"/>
                          <a:cs typeface="Trebuchet MS"/>
                        </a:rPr>
                        <a:t>-</a:t>
                      </a:r>
                      <a:r>
                        <a:rPr sz="700" spc="50" dirty="0">
                          <a:solidFill>
                            <a:srgbClr val="020202"/>
                          </a:solidFill>
                          <a:latin typeface="Trebuchet MS"/>
                          <a:cs typeface="Trebuchet MS"/>
                        </a:rPr>
                        <a:t> </a:t>
                      </a:r>
                      <a:r>
                        <a:rPr sz="700" spc="-20" dirty="0">
                          <a:solidFill>
                            <a:srgbClr val="020202"/>
                          </a:solidFill>
                          <a:latin typeface="Trebuchet MS"/>
                          <a:cs typeface="Trebuchet MS"/>
                        </a:rPr>
                        <a:t>250V</a:t>
                      </a:r>
                      <a:endParaRPr sz="700">
                        <a:latin typeface="Trebuchet MS"/>
                        <a:cs typeface="Trebuchet MS"/>
                      </a:endParaRPr>
                    </a:p>
                  </a:txBody>
                  <a:tcPr marL="0" marR="0" marT="25337" marB="0">
                    <a:solidFill>
                      <a:srgbClr val="ECECEC"/>
                    </a:solidFill>
                  </a:tcPr>
                </a:tc>
                <a:tc>
                  <a:txBody>
                    <a:bodyPr/>
                    <a:lstStyle/>
                    <a:p>
                      <a:pPr algn="ctr">
                        <a:lnSpc>
                          <a:spcPct val="100000"/>
                        </a:lnSpc>
                        <a:spcBef>
                          <a:spcPts val="190"/>
                        </a:spcBef>
                      </a:pPr>
                      <a:r>
                        <a:rPr sz="700" dirty="0">
                          <a:solidFill>
                            <a:srgbClr val="020202"/>
                          </a:solidFill>
                          <a:latin typeface="Trebuchet MS"/>
                          <a:cs typeface="Trebuchet MS"/>
                        </a:rPr>
                        <a:t>210V</a:t>
                      </a:r>
                      <a:r>
                        <a:rPr sz="700" spc="50" dirty="0">
                          <a:solidFill>
                            <a:srgbClr val="020202"/>
                          </a:solidFill>
                          <a:latin typeface="Trebuchet MS"/>
                          <a:cs typeface="Trebuchet MS"/>
                        </a:rPr>
                        <a:t> </a:t>
                      </a:r>
                      <a:r>
                        <a:rPr sz="700" spc="-50" dirty="0">
                          <a:solidFill>
                            <a:srgbClr val="020202"/>
                          </a:solidFill>
                          <a:latin typeface="Trebuchet MS"/>
                          <a:cs typeface="Trebuchet MS"/>
                        </a:rPr>
                        <a:t>-</a:t>
                      </a:r>
                      <a:r>
                        <a:rPr sz="700" spc="50" dirty="0">
                          <a:solidFill>
                            <a:srgbClr val="020202"/>
                          </a:solidFill>
                          <a:latin typeface="Trebuchet MS"/>
                          <a:cs typeface="Trebuchet MS"/>
                        </a:rPr>
                        <a:t> </a:t>
                      </a:r>
                      <a:r>
                        <a:rPr sz="700" spc="-20" dirty="0">
                          <a:solidFill>
                            <a:srgbClr val="020202"/>
                          </a:solidFill>
                          <a:latin typeface="Trebuchet MS"/>
                          <a:cs typeface="Trebuchet MS"/>
                        </a:rPr>
                        <a:t>250V</a:t>
                      </a:r>
                      <a:endParaRPr sz="700">
                        <a:latin typeface="Trebuchet MS"/>
                        <a:cs typeface="Trebuchet MS"/>
                      </a:endParaRPr>
                    </a:p>
                  </a:txBody>
                  <a:tcPr marL="0" marR="0" marT="25337" marB="0">
                    <a:solidFill>
                      <a:srgbClr val="ECECEC"/>
                    </a:solidFill>
                  </a:tcPr>
                </a:tc>
                <a:tc>
                  <a:txBody>
                    <a:bodyPr/>
                    <a:lstStyle/>
                    <a:p>
                      <a:pPr marL="412115">
                        <a:lnSpc>
                          <a:spcPct val="100000"/>
                        </a:lnSpc>
                        <a:spcBef>
                          <a:spcPts val="190"/>
                        </a:spcBef>
                      </a:pPr>
                      <a:r>
                        <a:rPr sz="700" dirty="0">
                          <a:solidFill>
                            <a:srgbClr val="020202"/>
                          </a:solidFill>
                          <a:latin typeface="Trebuchet MS"/>
                          <a:cs typeface="Trebuchet MS"/>
                        </a:rPr>
                        <a:t>210V</a:t>
                      </a:r>
                      <a:r>
                        <a:rPr sz="700" spc="50" dirty="0">
                          <a:solidFill>
                            <a:srgbClr val="020202"/>
                          </a:solidFill>
                          <a:latin typeface="Trebuchet MS"/>
                          <a:cs typeface="Trebuchet MS"/>
                        </a:rPr>
                        <a:t> </a:t>
                      </a:r>
                      <a:r>
                        <a:rPr sz="700" spc="-50" dirty="0">
                          <a:solidFill>
                            <a:srgbClr val="020202"/>
                          </a:solidFill>
                          <a:latin typeface="Trebuchet MS"/>
                          <a:cs typeface="Trebuchet MS"/>
                        </a:rPr>
                        <a:t>-</a:t>
                      </a:r>
                      <a:r>
                        <a:rPr sz="700" spc="50" dirty="0">
                          <a:solidFill>
                            <a:srgbClr val="020202"/>
                          </a:solidFill>
                          <a:latin typeface="Trebuchet MS"/>
                          <a:cs typeface="Trebuchet MS"/>
                        </a:rPr>
                        <a:t> </a:t>
                      </a:r>
                      <a:r>
                        <a:rPr sz="700" spc="-20" dirty="0">
                          <a:solidFill>
                            <a:srgbClr val="020202"/>
                          </a:solidFill>
                          <a:latin typeface="Trebuchet MS"/>
                          <a:cs typeface="Trebuchet MS"/>
                        </a:rPr>
                        <a:t>250V</a:t>
                      </a:r>
                      <a:endParaRPr sz="700">
                        <a:latin typeface="Trebuchet MS"/>
                        <a:cs typeface="Trebuchet MS"/>
                      </a:endParaRPr>
                    </a:p>
                  </a:txBody>
                  <a:tcPr marL="0" marR="0" marT="25337" marB="0">
                    <a:solidFill>
                      <a:srgbClr val="ECECEC"/>
                    </a:solidFill>
                  </a:tcPr>
                </a:tc>
                <a:extLst>
                  <a:ext uri="{0D108BD9-81ED-4DB2-BD59-A6C34878D82A}">
                    <a16:rowId xmlns:a16="http://schemas.microsoft.com/office/drawing/2014/main" val="10006"/>
                  </a:ext>
                </a:extLst>
              </a:tr>
              <a:tr h="146685">
                <a:tc>
                  <a:txBody>
                    <a:bodyPr/>
                    <a:lstStyle/>
                    <a:p>
                      <a:pPr marL="190500">
                        <a:lnSpc>
                          <a:spcPct val="100000"/>
                        </a:lnSpc>
                        <a:spcBef>
                          <a:spcPts val="9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frequency</a:t>
                      </a:r>
                      <a:endParaRPr sz="700">
                        <a:latin typeface="Gill Sans MT"/>
                        <a:cs typeface="Gill Sans MT"/>
                      </a:endParaRPr>
                    </a:p>
                  </a:txBody>
                  <a:tcPr marL="0" marR="0" marT="12668" marB="0">
                    <a:solidFill>
                      <a:srgbClr val="020202">
                        <a:alpha val="5099"/>
                      </a:srgbClr>
                    </a:solidFill>
                  </a:tcPr>
                </a:tc>
                <a:tc>
                  <a:txBody>
                    <a:bodyPr/>
                    <a:lstStyle/>
                    <a:p>
                      <a:pPr marL="1905" algn="ctr">
                        <a:lnSpc>
                          <a:spcPct val="100000"/>
                        </a:lnSpc>
                        <a:spcBef>
                          <a:spcPts val="95"/>
                        </a:spcBef>
                      </a:pPr>
                      <a:r>
                        <a:rPr sz="700" spc="-10" dirty="0">
                          <a:solidFill>
                            <a:srgbClr val="020202"/>
                          </a:solidFill>
                          <a:latin typeface="Trebuchet MS"/>
                          <a:cs typeface="Trebuchet MS"/>
                        </a:rPr>
                        <a:t>50/60Hz</a:t>
                      </a:r>
                      <a:endParaRPr sz="700">
                        <a:latin typeface="Trebuchet MS"/>
                        <a:cs typeface="Trebuchet MS"/>
                      </a:endParaRPr>
                    </a:p>
                  </a:txBody>
                  <a:tcPr marL="0" marR="0" marT="12668" marB="0"/>
                </a:tc>
                <a:tc>
                  <a:txBody>
                    <a:bodyPr/>
                    <a:lstStyle/>
                    <a:p>
                      <a:pPr marL="4445" algn="ctr">
                        <a:lnSpc>
                          <a:spcPct val="100000"/>
                        </a:lnSpc>
                        <a:spcBef>
                          <a:spcPts val="95"/>
                        </a:spcBef>
                      </a:pPr>
                      <a:r>
                        <a:rPr sz="700" spc="-10" dirty="0">
                          <a:solidFill>
                            <a:srgbClr val="020202"/>
                          </a:solidFill>
                          <a:latin typeface="Trebuchet MS"/>
                          <a:cs typeface="Trebuchet MS"/>
                        </a:rPr>
                        <a:t>50/60Hz</a:t>
                      </a:r>
                      <a:endParaRPr sz="700">
                        <a:latin typeface="Trebuchet MS"/>
                        <a:cs typeface="Trebuchet MS"/>
                      </a:endParaRPr>
                    </a:p>
                  </a:txBody>
                  <a:tcPr marL="0" marR="0" marT="12668" marB="0"/>
                </a:tc>
                <a:tc>
                  <a:txBody>
                    <a:bodyPr/>
                    <a:lstStyle/>
                    <a:p>
                      <a:pPr marR="9525" algn="ctr">
                        <a:lnSpc>
                          <a:spcPct val="100000"/>
                        </a:lnSpc>
                        <a:spcBef>
                          <a:spcPts val="95"/>
                        </a:spcBef>
                      </a:pPr>
                      <a:r>
                        <a:rPr sz="700" spc="-10" dirty="0">
                          <a:solidFill>
                            <a:srgbClr val="020202"/>
                          </a:solidFill>
                          <a:latin typeface="Trebuchet MS"/>
                          <a:cs typeface="Trebuchet MS"/>
                        </a:rPr>
                        <a:t>50/60Hz</a:t>
                      </a:r>
                      <a:endParaRPr sz="700">
                        <a:latin typeface="Trebuchet MS"/>
                        <a:cs typeface="Trebuchet MS"/>
                      </a:endParaRPr>
                    </a:p>
                  </a:txBody>
                  <a:tcPr marL="0" marR="0" marT="12668" marB="0"/>
                </a:tc>
                <a:extLst>
                  <a:ext uri="{0D108BD9-81ED-4DB2-BD59-A6C34878D82A}">
                    <a16:rowId xmlns:a16="http://schemas.microsoft.com/office/drawing/2014/main" val="10007"/>
                  </a:ext>
                </a:extLst>
              </a:tr>
              <a:tr h="166688">
                <a:tc>
                  <a:txBody>
                    <a:bodyPr/>
                    <a:lstStyle/>
                    <a:p>
                      <a:pPr marL="190500">
                        <a:lnSpc>
                          <a:spcPct val="100000"/>
                        </a:lnSpc>
                        <a:spcBef>
                          <a:spcPts val="114"/>
                        </a:spcBef>
                      </a:pPr>
                      <a:r>
                        <a:rPr sz="700" b="1" dirty="0">
                          <a:solidFill>
                            <a:srgbClr val="020202"/>
                          </a:solidFill>
                          <a:latin typeface="Gill Sans MT"/>
                          <a:cs typeface="Gill Sans MT"/>
                        </a:rPr>
                        <a:t>Frequency</a:t>
                      </a:r>
                      <a:r>
                        <a:rPr sz="700" b="1" spc="-30"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15334" marB="0">
                    <a:solidFill>
                      <a:srgbClr val="020202">
                        <a:alpha val="5099"/>
                      </a:srgbClr>
                    </a:solidFill>
                  </a:tcPr>
                </a:tc>
                <a:tc>
                  <a:txBody>
                    <a:bodyPr/>
                    <a:lstStyle/>
                    <a:p>
                      <a:pPr marL="1905" algn="ctr">
                        <a:lnSpc>
                          <a:spcPct val="100000"/>
                        </a:lnSpc>
                        <a:spcBef>
                          <a:spcPts val="114"/>
                        </a:spcBef>
                      </a:pPr>
                      <a:r>
                        <a:rPr sz="700" spc="-10" dirty="0">
                          <a:solidFill>
                            <a:srgbClr val="020202"/>
                          </a:solidFill>
                          <a:latin typeface="Trebuchet MS"/>
                          <a:cs typeface="Trebuchet MS"/>
                        </a:rPr>
                        <a:t>47~51.5/57~61.5Hz</a:t>
                      </a:r>
                      <a:endParaRPr sz="700">
                        <a:latin typeface="Trebuchet MS"/>
                        <a:cs typeface="Trebuchet MS"/>
                      </a:endParaRPr>
                    </a:p>
                  </a:txBody>
                  <a:tcPr marL="0" marR="0" marT="15334" marB="0">
                    <a:solidFill>
                      <a:srgbClr val="ECECEC"/>
                    </a:solidFill>
                  </a:tcPr>
                </a:tc>
                <a:tc>
                  <a:txBody>
                    <a:bodyPr/>
                    <a:lstStyle/>
                    <a:p>
                      <a:pPr marL="4445" algn="ctr">
                        <a:lnSpc>
                          <a:spcPct val="100000"/>
                        </a:lnSpc>
                        <a:spcBef>
                          <a:spcPts val="114"/>
                        </a:spcBef>
                      </a:pPr>
                      <a:r>
                        <a:rPr sz="700" spc="-10" dirty="0">
                          <a:solidFill>
                            <a:srgbClr val="020202"/>
                          </a:solidFill>
                          <a:latin typeface="Trebuchet MS"/>
                          <a:cs typeface="Trebuchet MS"/>
                        </a:rPr>
                        <a:t>47~51.5/57~61.5Hz</a:t>
                      </a:r>
                      <a:endParaRPr sz="700">
                        <a:latin typeface="Trebuchet MS"/>
                        <a:cs typeface="Trebuchet MS"/>
                      </a:endParaRPr>
                    </a:p>
                  </a:txBody>
                  <a:tcPr marL="0" marR="0" marT="15334" marB="0">
                    <a:solidFill>
                      <a:srgbClr val="ECECEC"/>
                    </a:solidFill>
                  </a:tcPr>
                </a:tc>
                <a:tc>
                  <a:txBody>
                    <a:bodyPr/>
                    <a:lstStyle/>
                    <a:p>
                      <a:pPr marR="274320" algn="r">
                        <a:lnSpc>
                          <a:spcPct val="100000"/>
                        </a:lnSpc>
                        <a:spcBef>
                          <a:spcPts val="114"/>
                        </a:spcBef>
                      </a:pPr>
                      <a:r>
                        <a:rPr sz="700" spc="-10" dirty="0">
                          <a:solidFill>
                            <a:srgbClr val="020202"/>
                          </a:solidFill>
                          <a:latin typeface="Trebuchet MS"/>
                          <a:cs typeface="Trebuchet MS"/>
                        </a:rPr>
                        <a:t>47~51.5/57~61.5Hz</a:t>
                      </a:r>
                      <a:endParaRPr sz="700">
                        <a:latin typeface="Trebuchet MS"/>
                        <a:cs typeface="Trebuchet MS"/>
                      </a:endParaRPr>
                    </a:p>
                  </a:txBody>
                  <a:tcPr marL="0" marR="0" marT="15334" marB="0">
                    <a:solidFill>
                      <a:srgbClr val="ECECEC"/>
                    </a:solidFill>
                  </a:tcPr>
                </a:tc>
                <a:extLst>
                  <a:ext uri="{0D108BD9-81ED-4DB2-BD59-A6C34878D82A}">
                    <a16:rowId xmlns:a16="http://schemas.microsoft.com/office/drawing/2014/main" val="10008"/>
                  </a:ext>
                </a:extLst>
              </a:tr>
              <a:tr h="146685">
                <a:tc>
                  <a:txBody>
                    <a:bodyPr/>
                    <a:lstStyle/>
                    <a:p>
                      <a:pPr marL="190500">
                        <a:lnSpc>
                          <a:spcPct val="100000"/>
                        </a:lnSpc>
                        <a:spcBef>
                          <a:spcPts val="60"/>
                        </a:spcBef>
                      </a:pPr>
                      <a:r>
                        <a:rPr sz="700" b="1" spc="-20" dirty="0">
                          <a:solidFill>
                            <a:srgbClr val="020202"/>
                          </a:solidFill>
                          <a:latin typeface="Gill Sans MT"/>
                          <a:cs typeface="Gill Sans MT"/>
                        </a:rPr>
                        <a:t>THDI</a:t>
                      </a:r>
                      <a:endParaRPr sz="700">
                        <a:latin typeface="Gill Sans MT"/>
                        <a:cs typeface="Gill Sans MT"/>
                      </a:endParaRPr>
                    </a:p>
                  </a:txBody>
                  <a:tcPr marL="0" marR="0" marT="8001" marB="0">
                    <a:solidFill>
                      <a:srgbClr val="020202">
                        <a:alpha val="5099"/>
                      </a:srgbClr>
                    </a:solidFill>
                  </a:tcPr>
                </a:tc>
                <a:tc>
                  <a:txBody>
                    <a:bodyPr/>
                    <a:lstStyle/>
                    <a:p>
                      <a:pPr algn="ctr">
                        <a:lnSpc>
                          <a:spcPct val="100000"/>
                        </a:lnSpc>
                        <a:spcBef>
                          <a:spcPts val="60"/>
                        </a:spcBef>
                      </a:pPr>
                      <a:r>
                        <a:rPr sz="700" spc="30" dirty="0">
                          <a:solidFill>
                            <a:srgbClr val="020202"/>
                          </a:solidFill>
                          <a:latin typeface="Trebuchet MS"/>
                          <a:cs typeface="Trebuchet MS"/>
                        </a:rPr>
                        <a:t>&lt;3%</a:t>
                      </a:r>
                      <a:endParaRPr sz="700">
                        <a:latin typeface="Trebuchet MS"/>
                        <a:cs typeface="Trebuchet MS"/>
                      </a:endParaRPr>
                    </a:p>
                  </a:txBody>
                  <a:tcPr marL="0" marR="0" marT="8001" marB="0"/>
                </a:tc>
                <a:tc>
                  <a:txBody>
                    <a:bodyPr/>
                    <a:lstStyle/>
                    <a:p>
                      <a:pPr algn="ctr">
                        <a:lnSpc>
                          <a:spcPct val="100000"/>
                        </a:lnSpc>
                        <a:spcBef>
                          <a:spcPts val="60"/>
                        </a:spcBef>
                      </a:pPr>
                      <a:r>
                        <a:rPr sz="700" spc="30" dirty="0">
                          <a:solidFill>
                            <a:srgbClr val="020202"/>
                          </a:solidFill>
                          <a:latin typeface="Trebuchet MS"/>
                          <a:cs typeface="Trebuchet MS"/>
                        </a:rPr>
                        <a:t>&lt;3%</a:t>
                      </a:r>
                      <a:endParaRPr sz="700">
                        <a:latin typeface="Trebuchet MS"/>
                        <a:cs typeface="Trebuchet MS"/>
                      </a:endParaRPr>
                    </a:p>
                  </a:txBody>
                  <a:tcPr marL="0" marR="0" marT="8001" marB="0"/>
                </a:tc>
                <a:tc>
                  <a:txBody>
                    <a:bodyPr/>
                    <a:lstStyle/>
                    <a:p>
                      <a:pPr marR="16510" algn="ctr">
                        <a:lnSpc>
                          <a:spcPct val="100000"/>
                        </a:lnSpc>
                        <a:spcBef>
                          <a:spcPts val="60"/>
                        </a:spcBef>
                      </a:pPr>
                      <a:r>
                        <a:rPr sz="700" spc="30" dirty="0">
                          <a:solidFill>
                            <a:srgbClr val="020202"/>
                          </a:solidFill>
                          <a:latin typeface="Trebuchet MS"/>
                          <a:cs typeface="Trebuchet MS"/>
                        </a:rPr>
                        <a:t>&lt;3%</a:t>
                      </a:r>
                      <a:endParaRPr sz="700">
                        <a:latin typeface="Trebuchet MS"/>
                        <a:cs typeface="Trebuchet MS"/>
                      </a:endParaRPr>
                    </a:p>
                  </a:txBody>
                  <a:tcPr marL="0" marR="0" marT="8001" marB="0"/>
                </a:tc>
                <a:extLst>
                  <a:ext uri="{0D108BD9-81ED-4DB2-BD59-A6C34878D82A}">
                    <a16:rowId xmlns:a16="http://schemas.microsoft.com/office/drawing/2014/main" val="10009"/>
                  </a:ext>
                </a:extLst>
              </a:tr>
              <a:tr h="166688">
                <a:tc>
                  <a:txBody>
                    <a:bodyPr/>
                    <a:lstStyle/>
                    <a:p>
                      <a:pPr marL="190500">
                        <a:lnSpc>
                          <a:spcPct val="100000"/>
                        </a:lnSpc>
                        <a:spcBef>
                          <a:spcPts val="160"/>
                        </a:spcBef>
                      </a:pPr>
                      <a:r>
                        <a:rPr sz="700" b="1" spc="-25" dirty="0">
                          <a:solidFill>
                            <a:srgbClr val="020202"/>
                          </a:solidFill>
                          <a:latin typeface="Gill Sans MT"/>
                          <a:cs typeface="Gill Sans MT"/>
                        </a:rPr>
                        <a:t>PF</a:t>
                      </a:r>
                      <a:endParaRPr sz="700">
                        <a:latin typeface="Gill Sans MT"/>
                        <a:cs typeface="Gill Sans MT"/>
                      </a:endParaRPr>
                    </a:p>
                  </a:txBody>
                  <a:tcPr marL="0" marR="0" marT="21336" marB="0">
                    <a:solidFill>
                      <a:srgbClr val="020202">
                        <a:alpha val="5099"/>
                      </a:srgbClr>
                    </a:solidFill>
                  </a:tcPr>
                </a:tc>
                <a:tc>
                  <a:txBody>
                    <a:bodyPr/>
                    <a:lstStyle/>
                    <a:p>
                      <a:pPr algn="ctr">
                        <a:lnSpc>
                          <a:spcPct val="100000"/>
                        </a:lnSpc>
                        <a:spcBef>
                          <a:spcPts val="160"/>
                        </a:spcBef>
                      </a:pPr>
                      <a:r>
                        <a:rPr sz="700" spc="-10" dirty="0">
                          <a:solidFill>
                            <a:srgbClr val="020202"/>
                          </a:solidFill>
                          <a:latin typeface="Trebuchet MS"/>
                          <a:cs typeface="Trebuchet MS"/>
                        </a:rPr>
                        <a:t>0.8lagging~08leading</a:t>
                      </a:r>
                      <a:endParaRPr sz="700">
                        <a:latin typeface="Trebuchet MS"/>
                        <a:cs typeface="Trebuchet MS"/>
                      </a:endParaRPr>
                    </a:p>
                  </a:txBody>
                  <a:tcPr marL="0" marR="0" marT="21336" marB="0">
                    <a:solidFill>
                      <a:srgbClr val="ECECEC"/>
                    </a:solidFill>
                  </a:tcPr>
                </a:tc>
                <a:tc>
                  <a:txBody>
                    <a:bodyPr/>
                    <a:lstStyle/>
                    <a:p>
                      <a:pPr marL="1270" algn="ctr">
                        <a:lnSpc>
                          <a:spcPct val="100000"/>
                        </a:lnSpc>
                        <a:spcBef>
                          <a:spcPts val="160"/>
                        </a:spcBef>
                      </a:pPr>
                      <a:r>
                        <a:rPr sz="700" spc="-10" dirty="0">
                          <a:solidFill>
                            <a:srgbClr val="020202"/>
                          </a:solidFill>
                          <a:latin typeface="Trebuchet MS"/>
                          <a:cs typeface="Trebuchet MS"/>
                        </a:rPr>
                        <a:t>0.8lagging~08leading</a:t>
                      </a:r>
                      <a:endParaRPr sz="700">
                        <a:latin typeface="Trebuchet MS"/>
                        <a:cs typeface="Trebuchet MS"/>
                      </a:endParaRPr>
                    </a:p>
                  </a:txBody>
                  <a:tcPr marL="0" marR="0" marT="21336" marB="0">
                    <a:solidFill>
                      <a:srgbClr val="ECECEC"/>
                    </a:solidFill>
                  </a:tcPr>
                </a:tc>
                <a:tc>
                  <a:txBody>
                    <a:bodyPr/>
                    <a:lstStyle/>
                    <a:p>
                      <a:pPr marR="248920" algn="r">
                        <a:lnSpc>
                          <a:spcPct val="100000"/>
                        </a:lnSpc>
                        <a:spcBef>
                          <a:spcPts val="160"/>
                        </a:spcBef>
                      </a:pPr>
                      <a:r>
                        <a:rPr sz="700" spc="-10" dirty="0">
                          <a:solidFill>
                            <a:srgbClr val="020202"/>
                          </a:solidFill>
                          <a:latin typeface="Trebuchet MS"/>
                          <a:cs typeface="Trebuchet MS"/>
                        </a:rPr>
                        <a:t>0.8lagging~08leading</a:t>
                      </a:r>
                      <a:endParaRPr sz="700">
                        <a:latin typeface="Trebuchet MS"/>
                        <a:cs typeface="Trebuchet MS"/>
                      </a:endParaRPr>
                    </a:p>
                  </a:txBody>
                  <a:tcPr marL="0" marR="0" marT="21336" marB="0">
                    <a:solidFill>
                      <a:srgbClr val="ECECEC"/>
                    </a:solidFill>
                  </a:tcPr>
                </a:tc>
                <a:extLst>
                  <a:ext uri="{0D108BD9-81ED-4DB2-BD59-A6C34878D82A}">
                    <a16:rowId xmlns:a16="http://schemas.microsoft.com/office/drawing/2014/main" val="10010"/>
                  </a:ext>
                </a:extLst>
              </a:tr>
              <a:tr h="146685">
                <a:tc>
                  <a:txBody>
                    <a:bodyPr/>
                    <a:lstStyle/>
                    <a:p>
                      <a:pPr marL="190500">
                        <a:lnSpc>
                          <a:spcPct val="100000"/>
                        </a:lnSpc>
                        <a:spcBef>
                          <a:spcPts val="30"/>
                        </a:spcBef>
                      </a:pPr>
                      <a:r>
                        <a:rPr sz="700" b="1" spc="-70" dirty="0">
                          <a:solidFill>
                            <a:srgbClr val="020202"/>
                          </a:solidFill>
                          <a:latin typeface="Gill Sans MT"/>
                          <a:cs typeface="Gill Sans MT"/>
                        </a:rPr>
                        <a:t>AC</a:t>
                      </a:r>
                      <a:r>
                        <a:rPr sz="700" b="1" spc="-15" dirty="0">
                          <a:solidFill>
                            <a:srgbClr val="020202"/>
                          </a:solidFill>
                          <a:latin typeface="Gill Sans MT"/>
                          <a:cs typeface="Gill Sans MT"/>
                        </a:rPr>
                        <a:t> </a:t>
                      </a:r>
                      <a:r>
                        <a:rPr sz="700" b="1" spc="-10" dirty="0">
                          <a:solidFill>
                            <a:srgbClr val="020202"/>
                          </a:solidFill>
                          <a:latin typeface="Gill Sans MT"/>
                          <a:cs typeface="Gill Sans MT"/>
                        </a:rPr>
                        <a:t>connection</a:t>
                      </a:r>
                      <a:endParaRPr sz="700">
                        <a:latin typeface="Gill Sans MT"/>
                        <a:cs typeface="Gill Sans MT"/>
                      </a:endParaRPr>
                    </a:p>
                  </a:txBody>
                  <a:tcPr marL="0" marR="0" marT="4001" marB="0">
                    <a:solidFill>
                      <a:srgbClr val="020202">
                        <a:alpha val="5099"/>
                      </a:srgbClr>
                    </a:solidFill>
                  </a:tcPr>
                </a:tc>
                <a:tc>
                  <a:txBody>
                    <a:bodyPr/>
                    <a:lstStyle/>
                    <a:p>
                      <a:pPr algn="ctr">
                        <a:lnSpc>
                          <a:spcPct val="100000"/>
                        </a:lnSpc>
                        <a:spcBef>
                          <a:spcPts val="30"/>
                        </a:spcBef>
                      </a:pPr>
                      <a:r>
                        <a:rPr sz="700" spc="-10" dirty="0">
                          <a:solidFill>
                            <a:srgbClr val="020202"/>
                          </a:solidFill>
                          <a:latin typeface="Trebuchet MS"/>
                          <a:cs typeface="Trebuchet MS"/>
                        </a:rPr>
                        <a:t>L/N/PE</a:t>
                      </a:r>
                      <a:endParaRPr sz="700">
                        <a:latin typeface="Trebuchet MS"/>
                        <a:cs typeface="Trebuchet MS"/>
                      </a:endParaRPr>
                    </a:p>
                  </a:txBody>
                  <a:tcPr marL="0" marR="0" marT="4001" marB="0"/>
                </a:tc>
                <a:tc>
                  <a:txBody>
                    <a:bodyPr/>
                    <a:lstStyle/>
                    <a:p>
                      <a:pPr marL="2540" algn="ctr">
                        <a:lnSpc>
                          <a:spcPct val="100000"/>
                        </a:lnSpc>
                        <a:spcBef>
                          <a:spcPts val="30"/>
                        </a:spcBef>
                      </a:pPr>
                      <a:r>
                        <a:rPr sz="700" spc="-10" dirty="0">
                          <a:solidFill>
                            <a:srgbClr val="020202"/>
                          </a:solidFill>
                          <a:latin typeface="Trebuchet MS"/>
                          <a:cs typeface="Trebuchet MS"/>
                        </a:rPr>
                        <a:t>L/N/PE</a:t>
                      </a:r>
                      <a:endParaRPr sz="700">
                        <a:latin typeface="Trebuchet MS"/>
                        <a:cs typeface="Trebuchet MS"/>
                      </a:endParaRPr>
                    </a:p>
                  </a:txBody>
                  <a:tcPr marL="0" marR="0" marT="4001" marB="0"/>
                </a:tc>
                <a:tc>
                  <a:txBody>
                    <a:bodyPr/>
                    <a:lstStyle/>
                    <a:p>
                      <a:pPr marR="12065" algn="ctr">
                        <a:lnSpc>
                          <a:spcPct val="100000"/>
                        </a:lnSpc>
                        <a:spcBef>
                          <a:spcPts val="30"/>
                        </a:spcBef>
                      </a:pPr>
                      <a:r>
                        <a:rPr sz="700" spc="-10" dirty="0">
                          <a:solidFill>
                            <a:srgbClr val="020202"/>
                          </a:solidFill>
                          <a:latin typeface="Trebuchet MS"/>
                          <a:cs typeface="Trebuchet MS"/>
                        </a:rPr>
                        <a:t>L/N/PE</a:t>
                      </a:r>
                      <a:endParaRPr sz="700">
                        <a:latin typeface="Trebuchet MS"/>
                        <a:cs typeface="Trebuchet MS"/>
                      </a:endParaRPr>
                    </a:p>
                  </a:txBody>
                  <a:tcPr marL="0" marR="0" marT="4001" marB="0"/>
                </a:tc>
                <a:extLst>
                  <a:ext uri="{0D108BD9-81ED-4DB2-BD59-A6C34878D82A}">
                    <a16:rowId xmlns:a16="http://schemas.microsoft.com/office/drawing/2014/main" val="10011"/>
                  </a:ext>
                </a:extLst>
              </a:tr>
              <a:tr h="166688">
                <a:tc>
                  <a:txBody>
                    <a:bodyPr/>
                    <a:lstStyle/>
                    <a:p>
                      <a:pPr marR="99060" algn="r">
                        <a:lnSpc>
                          <a:spcPct val="100000"/>
                        </a:lnSpc>
                        <a:spcBef>
                          <a:spcPts val="55"/>
                        </a:spcBef>
                      </a:pPr>
                      <a:r>
                        <a:rPr sz="800" b="1" spc="-100" dirty="0">
                          <a:solidFill>
                            <a:srgbClr val="22A1D0"/>
                          </a:solidFill>
                          <a:latin typeface="Gill Sans MT"/>
                          <a:cs typeface="Gill Sans MT"/>
                        </a:rPr>
                        <a:t>AC</a:t>
                      </a:r>
                      <a:r>
                        <a:rPr sz="800" b="1" spc="30" dirty="0">
                          <a:solidFill>
                            <a:srgbClr val="22A1D0"/>
                          </a:solidFill>
                          <a:latin typeface="Gill Sans MT"/>
                          <a:cs typeface="Gill Sans MT"/>
                        </a:rPr>
                        <a:t> </a:t>
                      </a:r>
                      <a:r>
                        <a:rPr sz="800" b="1" dirty="0">
                          <a:solidFill>
                            <a:srgbClr val="22A1D0"/>
                          </a:solidFill>
                          <a:latin typeface="Gill Sans MT"/>
                          <a:cs typeface="Gill Sans MT"/>
                        </a:rPr>
                        <a:t>(Off-</a:t>
                      </a:r>
                      <a:r>
                        <a:rPr sz="800" b="1" spc="-10" dirty="0">
                          <a:solidFill>
                            <a:srgbClr val="22A1D0"/>
                          </a:solidFill>
                          <a:latin typeface="Gill Sans MT"/>
                          <a:cs typeface="Gill Sans MT"/>
                        </a:rPr>
                        <a:t>grid)</a:t>
                      </a:r>
                      <a:endParaRPr sz="800">
                        <a:latin typeface="Gill Sans MT"/>
                        <a:cs typeface="Gill Sans MT"/>
                      </a:endParaRPr>
                    </a:p>
                  </a:txBody>
                  <a:tcPr marL="0" marR="0" marT="7334" marB="0">
                    <a:solidFill>
                      <a:srgbClr val="020202">
                        <a:alpha val="5099"/>
                      </a:srgbClr>
                    </a:solidFill>
                  </a:tcPr>
                </a:tc>
                <a:tc gridSpan="3">
                  <a:txBody>
                    <a:bodyPr/>
                    <a:lstStyle/>
                    <a:p>
                      <a:pPr>
                        <a:lnSpc>
                          <a:spcPct val="100000"/>
                        </a:lnSpc>
                      </a:pPr>
                      <a:endParaRPr sz="700">
                        <a:latin typeface="Times New Roman"/>
                        <a:cs typeface="Times New Roman"/>
                      </a:endParaRPr>
                    </a:p>
                  </a:txBody>
                  <a:tcPr marL="0" marR="0" marT="0" marB="0">
                    <a:solidFill>
                      <a:srgbClr val="ECECE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146685">
                <a:tc>
                  <a:txBody>
                    <a:bodyPr/>
                    <a:lstStyle/>
                    <a:p>
                      <a:pPr marL="190500">
                        <a:lnSpc>
                          <a:spcPct val="100000"/>
                        </a:lnSpc>
                        <a:spcBef>
                          <a:spcPts val="75"/>
                        </a:spcBef>
                      </a:pPr>
                      <a:r>
                        <a:rPr sz="700" b="1" spc="-25" dirty="0">
                          <a:solidFill>
                            <a:srgbClr val="020202"/>
                          </a:solidFill>
                          <a:latin typeface="Gill Sans MT"/>
                          <a:cs typeface="Gill Sans MT"/>
                        </a:rPr>
                        <a:t>Apparent</a:t>
                      </a:r>
                      <a:r>
                        <a:rPr sz="700" b="1" spc="15" dirty="0">
                          <a:solidFill>
                            <a:srgbClr val="020202"/>
                          </a:solidFill>
                          <a:latin typeface="Gill Sans MT"/>
                          <a:cs typeface="Gill Sans MT"/>
                        </a:rPr>
                        <a:t> </a:t>
                      </a:r>
                      <a:r>
                        <a:rPr sz="700" b="1" spc="-10" dirty="0">
                          <a:solidFill>
                            <a:srgbClr val="020202"/>
                          </a:solidFill>
                          <a:latin typeface="Gill Sans MT"/>
                          <a:cs typeface="Gill Sans MT"/>
                        </a:rPr>
                        <a:t>power</a:t>
                      </a:r>
                      <a:endParaRPr sz="700">
                        <a:latin typeface="Gill Sans MT"/>
                        <a:cs typeface="Gill Sans MT"/>
                      </a:endParaRPr>
                    </a:p>
                  </a:txBody>
                  <a:tcPr marL="0" marR="0" marT="10001" marB="0">
                    <a:solidFill>
                      <a:srgbClr val="020202">
                        <a:alpha val="5099"/>
                      </a:srgbClr>
                    </a:solidFill>
                  </a:tcPr>
                </a:tc>
                <a:tc>
                  <a:txBody>
                    <a:bodyPr/>
                    <a:lstStyle/>
                    <a:p>
                      <a:pPr algn="ctr">
                        <a:lnSpc>
                          <a:spcPct val="100000"/>
                        </a:lnSpc>
                        <a:spcBef>
                          <a:spcPts val="75"/>
                        </a:spcBef>
                      </a:pPr>
                      <a:r>
                        <a:rPr sz="700" spc="-10" dirty="0">
                          <a:solidFill>
                            <a:srgbClr val="020202"/>
                          </a:solidFill>
                          <a:latin typeface="Trebuchet MS"/>
                          <a:cs typeface="Trebuchet MS"/>
                        </a:rPr>
                        <a:t>6.25kVA</a:t>
                      </a:r>
                      <a:endParaRPr sz="700">
                        <a:latin typeface="Trebuchet MS"/>
                        <a:cs typeface="Trebuchet MS"/>
                      </a:endParaRPr>
                    </a:p>
                  </a:txBody>
                  <a:tcPr marL="0" marR="0" marT="10001" marB="0"/>
                </a:tc>
                <a:tc>
                  <a:txBody>
                    <a:bodyPr/>
                    <a:lstStyle/>
                    <a:p>
                      <a:pPr algn="ctr">
                        <a:lnSpc>
                          <a:spcPct val="100000"/>
                        </a:lnSpc>
                        <a:spcBef>
                          <a:spcPts val="75"/>
                        </a:spcBef>
                      </a:pPr>
                      <a:r>
                        <a:rPr sz="700" spc="-10" dirty="0">
                          <a:solidFill>
                            <a:srgbClr val="020202"/>
                          </a:solidFill>
                          <a:latin typeface="Trebuchet MS"/>
                          <a:cs typeface="Trebuchet MS"/>
                        </a:rPr>
                        <a:t>9.4kVA</a:t>
                      </a:r>
                      <a:endParaRPr sz="700">
                        <a:latin typeface="Trebuchet MS"/>
                        <a:cs typeface="Trebuchet MS"/>
                      </a:endParaRPr>
                    </a:p>
                  </a:txBody>
                  <a:tcPr marL="0" marR="0" marT="10001" marB="0"/>
                </a:tc>
                <a:tc>
                  <a:txBody>
                    <a:bodyPr/>
                    <a:lstStyle/>
                    <a:p>
                      <a:pPr marR="16510" algn="ctr">
                        <a:lnSpc>
                          <a:spcPct val="100000"/>
                        </a:lnSpc>
                        <a:spcBef>
                          <a:spcPts val="75"/>
                        </a:spcBef>
                      </a:pPr>
                      <a:r>
                        <a:rPr sz="700" spc="-10" dirty="0">
                          <a:solidFill>
                            <a:srgbClr val="020202"/>
                          </a:solidFill>
                          <a:latin typeface="Trebuchet MS"/>
                          <a:cs typeface="Trebuchet MS"/>
                        </a:rPr>
                        <a:t>12.5kVA</a:t>
                      </a:r>
                      <a:endParaRPr sz="700">
                        <a:latin typeface="Trebuchet MS"/>
                        <a:cs typeface="Trebuchet MS"/>
                      </a:endParaRPr>
                    </a:p>
                  </a:txBody>
                  <a:tcPr marL="0" marR="0" marT="10001" marB="0"/>
                </a:tc>
                <a:extLst>
                  <a:ext uri="{0D108BD9-81ED-4DB2-BD59-A6C34878D82A}">
                    <a16:rowId xmlns:a16="http://schemas.microsoft.com/office/drawing/2014/main" val="10013"/>
                  </a:ext>
                </a:extLst>
              </a:tr>
              <a:tr h="166688">
                <a:tc>
                  <a:txBody>
                    <a:bodyPr/>
                    <a:lstStyle/>
                    <a:p>
                      <a:pPr marL="190500">
                        <a:lnSpc>
                          <a:spcPct val="100000"/>
                        </a:lnSpc>
                        <a:spcBef>
                          <a:spcPts val="17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power</a:t>
                      </a:r>
                      <a:endParaRPr sz="700">
                        <a:latin typeface="Gill Sans MT"/>
                        <a:cs typeface="Gill Sans MT"/>
                      </a:endParaRPr>
                    </a:p>
                  </a:txBody>
                  <a:tcPr marL="0" marR="0" marT="22670" marB="0">
                    <a:solidFill>
                      <a:srgbClr val="020202">
                        <a:alpha val="5099"/>
                      </a:srgbClr>
                    </a:solidFill>
                  </a:tcPr>
                </a:tc>
                <a:tc>
                  <a:txBody>
                    <a:bodyPr/>
                    <a:lstStyle/>
                    <a:p>
                      <a:pPr algn="ctr">
                        <a:lnSpc>
                          <a:spcPct val="100000"/>
                        </a:lnSpc>
                        <a:spcBef>
                          <a:spcPts val="170"/>
                        </a:spcBef>
                      </a:pPr>
                      <a:r>
                        <a:rPr sz="700" spc="-25" dirty="0">
                          <a:solidFill>
                            <a:srgbClr val="020202"/>
                          </a:solidFill>
                          <a:latin typeface="Trebuchet MS"/>
                          <a:cs typeface="Trebuchet MS"/>
                        </a:rPr>
                        <a:t>5kW</a:t>
                      </a:r>
                      <a:endParaRPr sz="700">
                        <a:latin typeface="Trebuchet MS"/>
                        <a:cs typeface="Trebuchet MS"/>
                      </a:endParaRPr>
                    </a:p>
                  </a:txBody>
                  <a:tcPr marL="0" marR="0" marT="22670" marB="0">
                    <a:solidFill>
                      <a:srgbClr val="ECECEC"/>
                    </a:solidFill>
                  </a:tcPr>
                </a:tc>
                <a:tc>
                  <a:txBody>
                    <a:bodyPr/>
                    <a:lstStyle/>
                    <a:p>
                      <a:pPr marL="1905" algn="ctr">
                        <a:lnSpc>
                          <a:spcPct val="100000"/>
                        </a:lnSpc>
                        <a:spcBef>
                          <a:spcPts val="170"/>
                        </a:spcBef>
                      </a:pPr>
                      <a:r>
                        <a:rPr sz="700" spc="-10" dirty="0">
                          <a:solidFill>
                            <a:srgbClr val="020202"/>
                          </a:solidFill>
                          <a:latin typeface="Trebuchet MS"/>
                          <a:cs typeface="Trebuchet MS"/>
                        </a:rPr>
                        <a:t>7.4kW</a:t>
                      </a:r>
                      <a:endParaRPr sz="700">
                        <a:latin typeface="Trebuchet MS"/>
                        <a:cs typeface="Trebuchet MS"/>
                      </a:endParaRPr>
                    </a:p>
                  </a:txBody>
                  <a:tcPr marL="0" marR="0" marT="22670" marB="0">
                    <a:solidFill>
                      <a:srgbClr val="ECECEC"/>
                    </a:solidFill>
                  </a:tcPr>
                </a:tc>
                <a:tc>
                  <a:txBody>
                    <a:bodyPr/>
                    <a:lstStyle/>
                    <a:p>
                      <a:pPr marR="12700" algn="ctr">
                        <a:lnSpc>
                          <a:spcPct val="100000"/>
                        </a:lnSpc>
                        <a:spcBef>
                          <a:spcPts val="170"/>
                        </a:spcBef>
                      </a:pPr>
                      <a:r>
                        <a:rPr sz="700" spc="-20" dirty="0">
                          <a:solidFill>
                            <a:srgbClr val="020202"/>
                          </a:solidFill>
                          <a:latin typeface="Trebuchet MS"/>
                          <a:cs typeface="Trebuchet MS"/>
                        </a:rPr>
                        <a:t>10kW</a:t>
                      </a:r>
                      <a:endParaRPr sz="700">
                        <a:latin typeface="Trebuchet MS"/>
                        <a:cs typeface="Trebuchet MS"/>
                      </a:endParaRPr>
                    </a:p>
                  </a:txBody>
                  <a:tcPr marL="0" marR="0" marT="22670" marB="0">
                    <a:solidFill>
                      <a:srgbClr val="ECECEC"/>
                    </a:solidFill>
                  </a:tcPr>
                </a:tc>
                <a:extLst>
                  <a:ext uri="{0D108BD9-81ED-4DB2-BD59-A6C34878D82A}">
                    <a16:rowId xmlns:a16="http://schemas.microsoft.com/office/drawing/2014/main" val="10014"/>
                  </a:ext>
                </a:extLst>
              </a:tr>
              <a:tr h="146685">
                <a:tc>
                  <a:txBody>
                    <a:bodyPr/>
                    <a:lstStyle/>
                    <a:p>
                      <a:pPr marL="190500">
                        <a:lnSpc>
                          <a:spcPct val="100000"/>
                        </a:lnSpc>
                        <a:spcBef>
                          <a:spcPts val="45"/>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6001" marB="0">
                    <a:solidFill>
                      <a:srgbClr val="020202">
                        <a:alpha val="5099"/>
                      </a:srgbClr>
                    </a:solidFill>
                  </a:tcPr>
                </a:tc>
                <a:tc>
                  <a:txBody>
                    <a:bodyPr/>
                    <a:lstStyle/>
                    <a:p>
                      <a:pPr algn="ctr">
                        <a:lnSpc>
                          <a:spcPct val="100000"/>
                        </a:lnSpc>
                        <a:spcBef>
                          <a:spcPts val="45"/>
                        </a:spcBef>
                      </a:pPr>
                      <a:r>
                        <a:rPr sz="700" spc="-20" dirty="0">
                          <a:solidFill>
                            <a:srgbClr val="020202"/>
                          </a:solidFill>
                          <a:latin typeface="Trebuchet MS"/>
                          <a:cs typeface="Trebuchet MS"/>
                        </a:rPr>
                        <a:t>230V</a:t>
                      </a:r>
                      <a:endParaRPr sz="700">
                        <a:latin typeface="Trebuchet MS"/>
                        <a:cs typeface="Trebuchet MS"/>
                      </a:endParaRPr>
                    </a:p>
                  </a:txBody>
                  <a:tcPr marL="0" marR="0" marT="6001" marB="0"/>
                </a:tc>
                <a:tc>
                  <a:txBody>
                    <a:bodyPr/>
                    <a:lstStyle/>
                    <a:p>
                      <a:pPr algn="ctr">
                        <a:lnSpc>
                          <a:spcPct val="100000"/>
                        </a:lnSpc>
                        <a:spcBef>
                          <a:spcPts val="45"/>
                        </a:spcBef>
                      </a:pPr>
                      <a:r>
                        <a:rPr sz="700" spc="-20" dirty="0">
                          <a:solidFill>
                            <a:srgbClr val="020202"/>
                          </a:solidFill>
                          <a:latin typeface="Trebuchet MS"/>
                          <a:cs typeface="Trebuchet MS"/>
                        </a:rPr>
                        <a:t>230V</a:t>
                      </a:r>
                      <a:endParaRPr sz="700">
                        <a:latin typeface="Trebuchet MS"/>
                        <a:cs typeface="Trebuchet MS"/>
                      </a:endParaRPr>
                    </a:p>
                  </a:txBody>
                  <a:tcPr marL="0" marR="0" marT="6001" marB="0"/>
                </a:tc>
                <a:tc>
                  <a:txBody>
                    <a:bodyPr/>
                    <a:lstStyle/>
                    <a:p>
                      <a:pPr marR="17145" algn="ctr">
                        <a:lnSpc>
                          <a:spcPct val="100000"/>
                        </a:lnSpc>
                        <a:spcBef>
                          <a:spcPts val="45"/>
                        </a:spcBef>
                      </a:pPr>
                      <a:r>
                        <a:rPr sz="700" spc="-20" dirty="0">
                          <a:solidFill>
                            <a:srgbClr val="020202"/>
                          </a:solidFill>
                          <a:latin typeface="Trebuchet MS"/>
                          <a:cs typeface="Trebuchet MS"/>
                        </a:rPr>
                        <a:t>230V</a:t>
                      </a:r>
                      <a:endParaRPr sz="700">
                        <a:latin typeface="Trebuchet MS"/>
                        <a:cs typeface="Trebuchet MS"/>
                      </a:endParaRPr>
                    </a:p>
                  </a:txBody>
                  <a:tcPr marL="0" marR="0" marT="6001" marB="0"/>
                </a:tc>
                <a:extLst>
                  <a:ext uri="{0D108BD9-81ED-4DB2-BD59-A6C34878D82A}">
                    <a16:rowId xmlns:a16="http://schemas.microsoft.com/office/drawing/2014/main" val="10015"/>
                  </a:ext>
                </a:extLst>
              </a:tr>
              <a:tr h="166688">
                <a:tc>
                  <a:txBody>
                    <a:bodyPr/>
                    <a:lstStyle/>
                    <a:p>
                      <a:pPr marL="190500">
                        <a:lnSpc>
                          <a:spcPct val="100000"/>
                        </a:lnSpc>
                        <a:spcBef>
                          <a:spcPts val="14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18669" marB="0">
                    <a:solidFill>
                      <a:srgbClr val="020202">
                        <a:alpha val="5099"/>
                      </a:srgbClr>
                    </a:solidFill>
                  </a:tcPr>
                </a:tc>
                <a:tc>
                  <a:txBody>
                    <a:bodyPr/>
                    <a:lstStyle/>
                    <a:p>
                      <a:pPr algn="ctr">
                        <a:lnSpc>
                          <a:spcPct val="100000"/>
                        </a:lnSpc>
                        <a:spcBef>
                          <a:spcPts val="140"/>
                        </a:spcBef>
                      </a:pPr>
                      <a:r>
                        <a:rPr sz="700" spc="-10" dirty="0">
                          <a:solidFill>
                            <a:srgbClr val="020202"/>
                          </a:solidFill>
                          <a:latin typeface="Trebuchet MS"/>
                          <a:cs typeface="Trebuchet MS"/>
                        </a:rPr>
                        <a:t>21.5A</a:t>
                      </a:r>
                      <a:endParaRPr sz="700">
                        <a:latin typeface="Trebuchet MS"/>
                        <a:cs typeface="Trebuchet MS"/>
                      </a:endParaRPr>
                    </a:p>
                  </a:txBody>
                  <a:tcPr marL="0" marR="0" marT="18669" marB="0">
                    <a:solidFill>
                      <a:srgbClr val="ECECEC"/>
                    </a:solidFill>
                  </a:tcPr>
                </a:tc>
                <a:tc>
                  <a:txBody>
                    <a:bodyPr/>
                    <a:lstStyle/>
                    <a:p>
                      <a:pPr algn="ctr">
                        <a:lnSpc>
                          <a:spcPct val="100000"/>
                        </a:lnSpc>
                        <a:spcBef>
                          <a:spcPts val="140"/>
                        </a:spcBef>
                      </a:pPr>
                      <a:r>
                        <a:rPr sz="700" spc="-10" dirty="0">
                          <a:solidFill>
                            <a:srgbClr val="020202"/>
                          </a:solidFill>
                          <a:latin typeface="Trebuchet MS"/>
                          <a:cs typeface="Trebuchet MS"/>
                        </a:rPr>
                        <a:t>32.6A</a:t>
                      </a:r>
                      <a:endParaRPr sz="700">
                        <a:latin typeface="Trebuchet MS"/>
                        <a:cs typeface="Trebuchet MS"/>
                      </a:endParaRPr>
                    </a:p>
                  </a:txBody>
                  <a:tcPr marL="0" marR="0" marT="18669" marB="0">
                    <a:solidFill>
                      <a:srgbClr val="ECECEC"/>
                    </a:solidFill>
                  </a:tcPr>
                </a:tc>
                <a:tc>
                  <a:txBody>
                    <a:bodyPr/>
                    <a:lstStyle/>
                    <a:p>
                      <a:pPr marR="16510" algn="ctr">
                        <a:lnSpc>
                          <a:spcPct val="100000"/>
                        </a:lnSpc>
                        <a:spcBef>
                          <a:spcPts val="140"/>
                        </a:spcBef>
                      </a:pPr>
                      <a:r>
                        <a:rPr sz="700" spc="-10" dirty="0">
                          <a:solidFill>
                            <a:srgbClr val="020202"/>
                          </a:solidFill>
                          <a:latin typeface="Trebuchet MS"/>
                          <a:cs typeface="Trebuchet MS"/>
                        </a:rPr>
                        <a:t>43.4A</a:t>
                      </a:r>
                      <a:endParaRPr sz="700">
                        <a:latin typeface="Trebuchet MS"/>
                        <a:cs typeface="Trebuchet MS"/>
                      </a:endParaRPr>
                    </a:p>
                  </a:txBody>
                  <a:tcPr marL="0" marR="0" marT="18669" marB="0">
                    <a:solidFill>
                      <a:srgbClr val="ECECEC"/>
                    </a:solidFill>
                  </a:tcPr>
                </a:tc>
                <a:extLst>
                  <a:ext uri="{0D108BD9-81ED-4DB2-BD59-A6C34878D82A}">
                    <a16:rowId xmlns:a16="http://schemas.microsoft.com/office/drawing/2014/main" val="10016"/>
                  </a:ext>
                </a:extLst>
              </a:tr>
              <a:tr h="146685">
                <a:tc>
                  <a:txBody>
                    <a:bodyPr/>
                    <a:lstStyle/>
                    <a:p>
                      <a:pPr marL="190500">
                        <a:lnSpc>
                          <a:spcPct val="100000"/>
                        </a:lnSpc>
                        <a:spcBef>
                          <a:spcPts val="90"/>
                        </a:spcBef>
                      </a:pPr>
                      <a:r>
                        <a:rPr sz="700" b="1" spc="-20" dirty="0">
                          <a:solidFill>
                            <a:srgbClr val="020202"/>
                          </a:solidFill>
                          <a:latin typeface="Gill Sans MT"/>
                          <a:cs typeface="Gill Sans MT"/>
                        </a:rPr>
                        <a:t>THDU</a:t>
                      </a:r>
                      <a:endParaRPr sz="700">
                        <a:latin typeface="Gill Sans MT"/>
                        <a:cs typeface="Gill Sans MT"/>
                      </a:endParaRPr>
                    </a:p>
                  </a:txBody>
                  <a:tcPr marL="0" marR="0" marT="12002" marB="0">
                    <a:solidFill>
                      <a:srgbClr val="020202">
                        <a:alpha val="5099"/>
                      </a:srgbClr>
                    </a:solidFill>
                  </a:tcPr>
                </a:tc>
                <a:tc>
                  <a:txBody>
                    <a:bodyPr/>
                    <a:lstStyle/>
                    <a:p>
                      <a:pPr algn="ctr">
                        <a:lnSpc>
                          <a:spcPct val="100000"/>
                        </a:lnSpc>
                        <a:spcBef>
                          <a:spcPts val="90"/>
                        </a:spcBef>
                      </a:pPr>
                      <a:r>
                        <a:rPr sz="700" spc="-10" dirty="0">
                          <a:solidFill>
                            <a:srgbClr val="020202"/>
                          </a:solidFill>
                          <a:latin typeface="Trebuchet MS"/>
                          <a:cs typeface="Trebuchet MS"/>
                        </a:rPr>
                        <a:t>≤2%linear</a:t>
                      </a:r>
                      <a:endParaRPr sz="700">
                        <a:latin typeface="Trebuchet MS"/>
                        <a:cs typeface="Trebuchet MS"/>
                      </a:endParaRPr>
                    </a:p>
                  </a:txBody>
                  <a:tcPr marL="0" marR="0" marT="12002" marB="0"/>
                </a:tc>
                <a:tc>
                  <a:txBody>
                    <a:bodyPr/>
                    <a:lstStyle/>
                    <a:p>
                      <a:pPr marL="1270" algn="ctr">
                        <a:lnSpc>
                          <a:spcPct val="100000"/>
                        </a:lnSpc>
                        <a:spcBef>
                          <a:spcPts val="90"/>
                        </a:spcBef>
                      </a:pPr>
                      <a:r>
                        <a:rPr sz="700" spc="-10" dirty="0">
                          <a:solidFill>
                            <a:srgbClr val="020202"/>
                          </a:solidFill>
                          <a:latin typeface="Trebuchet MS"/>
                          <a:cs typeface="Trebuchet MS"/>
                        </a:rPr>
                        <a:t>≤2%linear</a:t>
                      </a:r>
                      <a:endParaRPr sz="700">
                        <a:latin typeface="Trebuchet MS"/>
                        <a:cs typeface="Trebuchet MS"/>
                      </a:endParaRPr>
                    </a:p>
                  </a:txBody>
                  <a:tcPr marL="0" marR="0" marT="12002" marB="0"/>
                </a:tc>
                <a:tc>
                  <a:txBody>
                    <a:bodyPr/>
                    <a:lstStyle/>
                    <a:p>
                      <a:pPr marR="12700" algn="ctr">
                        <a:lnSpc>
                          <a:spcPct val="100000"/>
                        </a:lnSpc>
                        <a:spcBef>
                          <a:spcPts val="90"/>
                        </a:spcBef>
                      </a:pPr>
                      <a:r>
                        <a:rPr sz="700" spc="-10" dirty="0">
                          <a:solidFill>
                            <a:srgbClr val="020202"/>
                          </a:solidFill>
                          <a:latin typeface="Trebuchet MS"/>
                          <a:cs typeface="Trebuchet MS"/>
                        </a:rPr>
                        <a:t>≤2%linear</a:t>
                      </a:r>
                      <a:endParaRPr sz="700">
                        <a:latin typeface="Trebuchet MS"/>
                        <a:cs typeface="Trebuchet MS"/>
                      </a:endParaRPr>
                    </a:p>
                  </a:txBody>
                  <a:tcPr marL="0" marR="0" marT="12002" marB="0"/>
                </a:tc>
                <a:extLst>
                  <a:ext uri="{0D108BD9-81ED-4DB2-BD59-A6C34878D82A}">
                    <a16:rowId xmlns:a16="http://schemas.microsoft.com/office/drawing/2014/main" val="10017"/>
                  </a:ext>
                </a:extLst>
              </a:tr>
              <a:tr h="166688">
                <a:tc>
                  <a:txBody>
                    <a:bodyPr/>
                    <a:lstStyle/>
                    <a:p>
                      <a:pPr marL="190500">
                        <a:lnSpc>
                          <a:spcPct val="100000"/>
                        </a:lnSpc>
                        <a:spcBef>
                          <a:spcPts val="110"/>
                        </a:spcBef>
                      </a:pPr>
                      <a:r>
                        <a:rPr sz="700" b="1" dirty="0">
                          <a:solidFill>
                            <a:srgbClr val="020202"/>
                          </a:solidFill>
                          <a:latin typeface="Gill Sans MT"/>
                          <a:cs typeface="Gill Sans MT"/>
                        </a:rPr>
                        <a:t>Rated</a:t>
                      </a:r>
                      <a:r>
                        <a:rPr sz="700" b="1" spc="-45" dirty="0">
                          <a:solidFill>
                            <a:srgbClr val="020202"/>
                          </a:solidFill>
                          <a:latin typeface="Gill Sans MT"/>
                          <a:cs typeface="Gill Sans MT"/>
                        </a:rPr>
                        <a:t> </a:t>
                      </a:r>
                      <a:r>
                        <a:rPr sz="700" b="1" spc="-10" dirty="0">
                          <a:solidFill>
                            <a:srgbClr val="020202"/>
                          </a:solidFill>
                          <a:latin typeface="Gill Sans MT"/>
                          <a:cs typeface="Gill Sans MT"/>
                        </a:rPr>
                        <a:t>frequency</a:t>
                      </a:r>
                      <a:endParaRPr sz="700">
                        <a:latin typeface="Gill Sans MT"/>
                        <a:cs typeface="Gill Sans MT"/>
                      </a:endParaRPr>
                    </a:p>
                  </a:txBody>
                  <a:tcPr marL="0" marR="0" marT="14669" marB="0">
                    <a:solidFill>
                      <a:srgbClr val="020202">
                        <a:alpha val="5099"/>
                      </a:srgbClr>
                    </a:solidFill>
                  </a:tcPr>
                </a:tc>
                <a:tc>
                  <a:txBody>
                    <a:bodyPr/>
                    <a:lstStyle/>
                    <a:p>
                      <a:pPr marL="1905" algn="ctr">
                        <a:lnSpc>
                          <a:spcPct val="100000"/>
                        </a:lnSpc>
                        <a:spcBef>
                          <a:spcPts val="110"/>
                        </a:spcBef>
                      </a:pPr>
                      <a:r>
                        <a:rPr sz="700" spc="-10" dirty="0">
                          <a:solidFill>
                            <a:srgbClr val="020202"/>
                          </a:solidFill>
                          <a:latin typeface="Trebuchet MS"/>
                          <a:cs typeface="Trebuchet MS"/>
                        </a:rPr>
                        <a:t>50/60Hz</a:t>
                      </a:r>
                      <a:endParaRPr sz="700">
                        <a:latin typeface="Trebuchet MS"/>
                        <a:cs typeface="Trebuchet MS"/>
                      </a:endParaRPr>
                    </a:p>
                  </a:txBody>
                  <a:tcPr marL="0" marR="0" marT="14669" marB="0">
                    <a:solidFill>
                      <a:srgbClr val="ECECEC"/>
                    </a:solidFill>
                  </a:tcPr>
                </a:tc>
                <a:tc>
                  <a:txBody>
                    <a:bodyPr/>
                    <a:lstStyle/>
                    <a:p>
                      <a:pPr marL="4445" algn="ctr">
                        <a:lnSpc>
                          <a:spcPct val="100000"/>
                        </a:lnSpc>
                        <a:spcBef>
                          <a:spcPts val="110"/>
                        </a:spcBef>
                      </a:pPr>
                      <a:r>
                        <a:rPr sz="700" spc="-10" dirty="0">
                          <a:solidFill>
                            <a:srgbClr val="020202"/>
                          </a:solidFill>
                          <a:latin typeface="Trebuchet MS"/>
                          <a:cs typeface="Trebuchet MS"/>
                        </a:rPr>
                        <a:t>50/60Hz</a:t>
                      </a:r>
                      <a:endParaRPr sz="700">
                        <a:latin typeface="Trebuchet MS"/>
                        <a:cs typeface="Trebuchet MS"/>
                      </a:endParaRPr>
                    </a:p>
                  </a:txBody>
                  <a:tcPr marL="0" marR="0" marT="14669" marB="0">
                    <a:solidFill>
                      <a:srgbClr val="ECECEC"/>
                    </a:solidFill>
                  </a:tcPr>
                </a:tc>
                <a:tc>
                  <a:txBody>
                    <a:bodyPr/>
                    <a:lstStyle/>
                    <a:p>
                      <a:pPr marR="9525" algn="ctr">
                        <a:lnSpc>
                          <a:spcPct val="100000"/>
                        </a:lnSpc>
                        <a:spcBef>
                          <a:spcPts val="110"/>
                        </a:spcBef>
                      </a:pPr>
                      <a:r>
                        <a:rPr sz="700" spc="-10" dirty="0">
                          <a:solidFill>
                            <a:srgbClr val="020202"/>
                          </a:solidFill>
                          <a:latin typeface="Trebuchet MS"/>
                          <a:cs typeface="Trebuchet MS"/>
                        </a:rPr>
                        <a:t>50/60Hz</a:t>
                      </a:r>
                      <a:endParaRPr sz="700">
                        <a:latin typeface="Trebuchet MS"/>
                        <a:cs typeface="Trebuchet MS"/>
                      </a:endParaRPr>
                    </a:p>
                  </a:txBody>
                  <a:tcPr marL="0" marR="0" marT="14669" marB="0">
                    <a:solidFill>
                      <a:srgbClr val="ECECEC"/>
                    </a:solidFill>
                  </a:tcPr>
                </a:tc>
                <a:extLst>
                  <a:ext uri="{0D108BD9-81ED-4DB2-BD59-A6C34878D82A}">
                    <a16:rowId xmlns:a16="http://schemas.microsoft.com/office/drawing/2014/main" val="10018"/>
                  </a:ext>
                </a:extLst>
              </a:tr>
              <a:tr h="234029">
                <a:tc>
                  <a:txBody>
                    <a:bodyPr/>
                    <a:lstStyle/>
                    <a:p>
                      <a:pPr marL="190500">
                        <a:lnSpc>
                          <a:spcPct val="100000"/>
                        </a:lnSpc>
                        <a:spcBef>
                          <a:spcPts val="355"/>
                        </a:spcBef>
                      </a:pPr>
                      <a:r>
                        <a:rPr sz="700" b="1" spc="-30" dirty="0">
                          <a:solidFill>
                            <a:srgbClr val="020202"/>
                          </a:solidFill>
                          <a:latin typeface="Gill Sans MT"/>
                          <a:cs typeface="Gill Sans MT"/>
                        </a:rPr>
                        <a:t>Overload</a:t>
                      </a:r>
                      <a:r>
                        <a:rPr sz="700" b="1" spc="25" dirty="0">
                          <a:solidFill>
                            <a:srgbClr val="020202"/>
                          </a:solidFill>
                          <a:latin typeface="Gill Sans MT"/>
                          <a:cs typeface="Gill Sans MT"/>
                        </a:rPr>
                        <a:t> </a:t>
                      </a:r>
                      <a:r>
                        <a:rPr sz="700" b="1" spc="-10" dirty="0">
                          <a:solidFill>
                            <a:srgbClr val="020202"/>
                          </a:solidFill>
                          <a:latin typeface="Gill Sans MT"/>
                          <a:cs typeface="Gill Sans MT"/>
                        </a:rPr>
                        <a:t>capability</a:t>
                      </a:r>
                      <a:endParaRPr sz="700">
                        <a:latin typeface="Gill Sans MT"/>
                        <a:cs typeface="Gill Sans MT"/>
                      </a:endParaRPr>
                    </a:p>
                  </a:txBody>
                  <a:tcPr marL="0" marR="0" marT="47339" marB="0">
                    <a:solidFill>
                      <a:srgbClr val="020202">
                        <a:alpha val="5099"/>
                      </a:srgbClr>
                    </a:solidFill>
                  </a:tcPr>
                </a:tc>
                <a:tc>
                  <a:txBody>
                    <a:bodyPr/>
                    <a:lstStyle/>
                    <a:p>
                      <a:pPr algn="ctr">
                        <a:lnSpc>
                          <a:spcPct val="100000"/>
                        </a:lnSpc>
                        <a:spcBef>
                          <a:spcPts val="355"/>
                        </a:spcBef>
                      </a:pPr>
                      <a:r>
                        <a:rPr sz="700" dirty="0">
                          <a:solidFill>
                            <a:srgbClr val="020202"/>
                          </a:solidFill>
                          <a:latin typeface="Trebuchet MS"/>
                          <a:cs typeface="Trebuchet MS"/>
                        </a:rPr>
                        <a:t>110%-10</a:t>
                      </a:r>
                      <a:r>
                        <a:rPr sz="700" spc="155" dirty="0">
                          <a:solidFill>
                            <a:srgbClr val="020202"/>
                          </a:solidFill>
                          <a:latin typeface="Trebuchet MS"/>
                          <a:cs typeface="Trebuchet MS"/>
                        </a:rPr>
                        <a:t> </a:t>
                      </a:r>
                      <a:r>
                        <a:rPr sz="700" dirty="0">
                          <a:solidFill>
                            <a:srgbClr val="020202"/>
                          </a:solidFill>
                          <a:latin typeface="Trebuchet MS"/>
                          <a:cs typeface="Trebuchet MS"/>
                        </a:rPr>
                        <a:t>mins</a:t>
                      </a:r>
                      <a:r>
                        <a:rPr sz="700" spc="229" dirty="0">
                          <a:solidFill>
                            <a:srgbClr val="020202"/>
                          </a:solidFill>
                          <a:latin typeface="Trebuchet MS"/>
                          <a:cs typeface="Trebuchet MS"/>
                        </a:rPr>
                        <a:t> </a:t>
                      </a:r>
                      <a:r>
                        <a:rPr sz="700" dirty="0">
                          <a:solidFill>
                            <a:srgbClr val="020202"/>
                          </a:solidFill>
                          <a:latin typeface="Trebuchet MS"/>
                          <a:cs typeface="Trebuchet MS"/>
                        </a:rPr>
                        <a:t>120%-1</a:t>
                      </a:r>
                      <a:r>
                        <a:rPr sz="700" spc="160" dirty="0">
                          <a:solidFill>
                            <a:srgbClr val="020202"/>
                          </a:solidFill>
                          <a:latin typeface="Trebuchet MS"/>
                          <a:cs typeface="Trebuchet MS"/>
                        </a:rPr>
                        <a:t> </a:t>
                      </a:r>
                      <a:r>
                        <a:rPr sz="700" spc="-25" dirty="0">
                          <a:solidFill>
                            <a:srgbClr val="020202"/>
                          </a:solidFill>
                          <a:latin typeface="Trebuchet MS"/>
                          <a:cs typeface="Trebuchet MS"/>
                        </a:rPr>
                        <a:t>min</a:t>
                      </a:r>
                      <a:endParaRPr sz="700">
                        <a:latin typeface="Trebuchet MS"/>
                        <a:cs typeface="Trebuchet MS"/>
                      </a:endParaRPr>
                    </a:p>
                  </a:txBody>
                  <a:tcPr marL="0" marR="0" marT="47339" marB="0"/>
                </a:tc>
                <a:tc>
                  <a:txBody>
                    <a:bodyPr/>
                    <a:lstStyle/>
                    <a:p>
                      <a:pPr marL="635" algn="ctr">
                        <a:lnSpc>
                          <a:spcPct val="100000"/>
                        </a:lnSpc>
                        <a:spcBef>
                          <a:spcPts val="355"/>
                        </a:spcBef>
                      </a:pPr>
                      <a:r>
                        <a:rPr sz="700" dirty="0">
                          <a:solidFill>
                            <a:srgbClr val="020202"/>
                          </a:solidFill>
                          <a:latin typeface="Trebuchet MS"/>
                          <a:cs typeface="Trebuchet MS"/>
                        </a:rPr>
                        <a:t>110%-10</a:t>
                      </a:r>
                      <a:r>
                        <a:rPr sz="700" spc="155" dirty="0">
                          <a:solidFill>
                            <a:srgbClr val="020202"/>
                          </a:solidFill>
                          <a:latin typeface="Trebuchet MS"/>
                          <a:cs typeface="Trebuchet MS"/>
                        </a:rPr>
                        <a:t> </a:t>
                      </a:r>
                      <a:r>
                        <a:rPr sz="700" dirty="0">
                          <a:solidFill>
                            <a:srgbClr val="020202"/>
                          </a:solidFill>
                          <a:latin typeface="Trebuchet MS"/>
                          <a:cs typeface="Trebuchet MS"/>
                        </a:rPr>
                        <a:t>mins</a:t>
                      </a:r>
                      <a:r>
                        <a:rPr sz="700" spc="229" dirty="0">
                          <a:solidFill>
                            <a:srgbClr val="020202"/>
                          </a:solidFill>
                          <a:latin typeface="Trebuchet MS"/>
                          <a:cs typeface="Trebuchet MS"/>
                        </a:rPr>
                        <a:t> </a:t>
                      </a:r>
                      <a:r>
                        <a:rPr sz="700" dirty="0">
                          <a:solidFill>
                            <a:srgbClr val="020202"/>
                          </a:solidFill>
                          <a:latin typeface="Trebuchet MS"/>
                          <a:cs typeface="Trebuchet MS"/>
                        </a:rPr>
                        <a:t>120%-1</a:t>
                      </a:r>
                      <a:r>
                        <a:rPr sz="700" spc="160" dirty="0">
                          <a:solidFill>
                            <a:srgbClr val="020202"/>
                          </a:solidFill>
                          <a:latin typeface="Trebuchet MS"/>
                          <a:cs typeface="Trebuchet MS"/>
                        </a:rPr>
                        <a:t> </a:t>
                      </a:r>
                      <a:r>
                        <a:rPr sz="700" spc="-25" dirty="0">
                          <a:solidFill>
                            <a:srgbClr val="020202"/>
                          </a:solidFill>
                          <a:latin typeface="Trebuchet MS"/>
                          <a:cs typeface="Trebuchet MS"/>
                        </a:rPr>
                        <a:t>min</a:t>
                      </a:r>
                      <a:endParaRPr sz="700">
                        <a:latin typeface="Trebuchet MS"/>
                        <a:cs typeface="Trebuchet MS"/>
                      </a:endParaRPr>
                    </a:p>
                  </a:txBody>
                  <a:tcPr marL="0" marR="0" marT="47339" marB="0"/>
                </a:tc>
                <a:tc>
                  <a:txBody>
                    <a:bodyPr/>
                    <a:lstStyle/>
                    <a:p>
                      <a:pPr marR="13335" algn="ctr">
                        <a:lnSpc>
                          <a:spcPts val="710"/>
                        </a:lnSpc>
                      </a:pPr>
                      <a:r>
                        <a:rPr sz="700" dirty="0">
                          <a:solidFill>
                            <a:srgbClr val="020202"/>
                          </a:solidFill>
                          <a:latin typeface="Trebuchet MS"/>
                          <a:cs typeface="Trebuchet MS"/>
                        </a:rPr>
                        <a:t>110%-10</a:t>
                      </a:r>
                      <a:r>
                        <a:rPr sz="700" spc="235" dirty="0">
                          <a:solidFill>
                            <a:srgbClr val="020202"/>
                          </a:solidFill>
                          <a:latin typeface="Trebuchet MS"/>
                          <a:cs typeface="Trebuchet MS"/>
                        </a:rPr>
                        <a:t> </a:t>
                      </a:r>
                      <a:r>
                        <a:rPr sz="700" dirty="0">
                          <a:solidFill>
                            <a:srgbClr val="020202"/>
                          </a:solidFill>
                          <a:latin typeface="Trebuchet MS"/>
                          <a:cs typeface="Trebuchet MS"/>
                        </a:rPr>
                        <a:t>mins</a:t>
                      </a:r>
                      <a:r>
                        <a:rPr sz="700" spc="320" dirty="0">
                          <a:solidFill>
                            <a:srgbClr val="020202"/>
                          </a:solidFill>
                          <a:latin typeface="Trebuchet MS"/>
                          <a:cs typeface="Trebuchet MS"/>
                        </a:rPr>
                        <a:t> </a:t>
                      </a:r>
                      <a:r>
                        <a:rPr sz="700" dirty="0">
                          <a:solidFill>
                            <a:srgbClr val="020202"/>
                          </a:solidFill>
                          <a:latin typeface="Trebuchet MS"/>
                          <a:cs typeface="Trebuchet MS"/>
                        </a:rPr>
                        <a:t>120%-</a:t>
                      </a:r>
                      <a:r>
                        <a:rPr sz="700" spc="-50" dirty="0">
                          <a:solidFill>
                            <a:srgbClr val="020202"/>
                          </a:solidFill>
                          <a:latin typeface="Trebuchet MS"/>
                          <a:cs typeface="Trebuchet MS"/>
                        </a:rPr>
                        <a:t>1</a:t>
                      </a:r>
                      <a:endParaRPr sz="700">
                        <a:latin typeface="Trebuchet MS"/>
                        <a:cs typeface="Trebuchet MS"/>
                      </a:endParaRPr>
                    </a:p>
                    <a:p>
                      <a:pPr marR="13335" algn="ctr">
                        <a:lnSpc>
                          <a:spcPts val="730"/>
                        </a:lnSpc>
                      </a:pPr>
                      <a:r>
                        <a:rPr sz="700" spc="-25" dirty="0">
                          <a:solidFill>
                            <a:srgbClr val="020202"/>
                          </a:solidFill>
                          <a:latin typeface="Trebuchet MS"/>
                          <a:cs typeface="Trebuchet MS"/>
                        </a:rPr>
                        <a:t>min</a:t>
                      </a:r>
                      <a:endParaRPr sz="700">
                        <a:latin typeface="Trebuchet MS"/>
                        <a:cs typeface="Trebuchet MS"/>
                      </a:endParaRPr>
                    </a:p>
                  </a:txBody>
                  <a:tcPr marL="0" marR="0" marT="0" marB="0"/>
                </a:tc>
                <a:extLst>
                  <a:ext uri="{0D108BD9-81ED-4DB2-BD59-A6C34878D82A}">
                    <a16:rowId xmlns:a16="http://schemas.microsoft.com/office/drawing/2014/main" val="10019"/>
                  </a:ext>
                </a:extLst>
              </a:tr>
            </a:tbl>
          </a:graphicData>
        </a:graphic>
      </p:graphicFrame>
      <p:sp>
        <p:nvSpPr>
          <p:cNvPr id="6" name="object 6"/>
          <p:cNvSpPr txBox="1">
            <a:spLocks noGrp="1"/>
          </p:cNvSpPr>
          <p:nvPr>
            <p:ph type="title"/>
          </p:nvPr>
        </p:nvSpPr>
        <p:spPr>
          <a:xfrm>
            <a:off x="712659" y="452431"/>
            <a:ext cx="7198232" cy="434721"/>
          </a:xfrm>
          <a:prstGeom prst="rect">
            <a:avLst/>
          </a:prstGeom>
        </p:spPr>
        <p:txBody>
          <a:bodyPr vert="horz" wrap="square" lIns="0" tIns="13335" rIns="0" bIns="0" rtlCol="0">
            <a:spAutoFit/>
          </a:bodyPr>
          <a:lstStyle/>
          <a:p>
            <a:pPr marL="13335">
              <a:spcBef>
                <a:spcPts val="105"/>
              </a:spcBef>
            </a:pPr>
            <a:r>
              <a:rPr spc="-131" dirty="0">
                <a:solidFill>
                  <a:schemeClr val="bg1"/>
                </a:solidFill>
              </a:rPr>
              <a:t>Invert</a:t>
            </a:r>
            <a:r>
              <a:rPr lang="en-US" spc="-131" dirty="0">
                <a:solidFill>
                  <a:schemeClr val="bg1"/>
                </a:solidFill>
              </a:rPr>
              <a:t>e</a:t>
            </a:r>
            <a:r>
              <a:rPr spc="-131" dirty="0">
                <a:solidFill>
                  <a:schemeClr val="bg1"/>
                </a:solidFill>
              </a:rPr>
              <a:t>r</a:t>
            </a:r>
            <a:r>
              <a:rPr spc="-126" dirty="0">
                <a:solidFill>
                  <a:schemeClr val="bg1"/>
                </a:solidFill>
              </a:rPr>
              <a:t> </a:t>
            </a:r>
            <a:r>
              <a:rPr spc="-11" dirty="0">
                <a:solidFill>
                  <a:schemeClr val="bg1"/>
                </a:solidFill>
              </a:rPr>
              <a:t>Speciﬁcations:</a:t>
            </a:r>
            <a:r>
              <a:rPr spc="-63" dirty="0">
                <a:solidFill>
                  <a:schemeClr val="bg1"/>
                </a:solidFill>
              </a:rPr>
              <a:t> </a:t>
            </a:r>
            <a:r>
              <a:rPr spc="-11" dirty="0">
                <a:solidFill>
                  <a:schemeClr val="bg1"/>
                </a:solidFill>
              </a:rPr>
              <a:t>Residential</a:t>
            </a:r>
          </a:p>
        </p:txBody>
      </p:sp>
      <p:pic>
        <p:nvPicPr>
          <p:cNvPr id="7" name="object 7"/>
          <p:cNvPicPr/>
          <p:nvPr/>
        </p:nvPicPr>
        <p:blipFill>
          <a:blip r:embed="rId3" cstate="print"/>
          <a:stretch>
            <a:fillRect/>
          </a:stretch>
        </p:blipFill>
        <p:spPr>
          <a:xfrm>
            <a:off x="2570324" y="1406860"/>
            <a:ext cx="4060506" cy="2070248"/>
          </a:xfrm>
          <a:prstGeom prst="rect">
            <a:avLst/>
          </a:prstGeom>
        </p:spPr>
      </p:pic>
      <p:sp>
        <p:nvSpPr>
          <p:cNvPr id="8" name="object 8"/>
          <p:cNvSpPr txBox="1"/>
          <p:nvPr/>
        </p:nvSpPr>
        <p:spPr>
          <a:xfrm>
            <a:off x="712693" y="942494"/>
            <a:ext cx="4955286" cy="290464"/>
          </a:xfrm>
          <a:prstGeom prst="rect">
            <a:avLst/>
          </a:prstGeom>
        </p:spPr>
        <p:txBody>
          <a:bodyPr vert="horz" wrap="square" lIns="0" tIns="13335" rIns="0" bIns="0" rtlCol="0">
            <a:spAutoFit/>
          </a:bodyPr>
          <a:lstStyle/>
          <a:p>
            <a:pPr marL="13335">
              <a:spcBef>
                <a:spcPts val="105"/>
              </a:spcBef>
            </a:pPr>
            <a:r>
              <a:rPr b="1" spc="-37" dirty="0">
                <a:solidFill>
                  <a:schemeClr val="tx1"/>
                </a:solidFill>
                <a:latin typeface="Gill Sans MT"/>
                <a:cs typeface="Gill Sans MT"/>
              </a:rPr>
              <a:t>HP55000TLS</a:t>
            </a:r>
            <a:r>
              <a:rPr b="1" spc="-42" dirty="0">
                <a:solidFill>
                  <a:schemeClr val="tx1"/>
                </a:solidFill>
                <a:latin typeface="Gill Sans MT"/>
                <a:cs typeface="Gill Sans MT"/>
              </a:rPr>
              <a:t> </a:t>
            </a:r>
            <a:r>
              <a:rPr b="1" dirty="0">
                <a:solidFill>
                  <a:schemeClr val="tx1"/>
                </a:solidFill>
                <a:latin typeface="Gill Sans MT"/>
                <a:cs typeface="Gill Sans MT"/>
              </a:rPr>
              <a:t>•</a:t>
            </a:r>
            <a:r>
              <a:rPr b="1" spc="-32" dirty="0">
                <a:solidFill>
                  <a:schemeClr val="tx1"/>
                </a:solidFill>
                <a:latin typeface="Gill Sans MT"/>
                <a:cs typeface="Gill Sans MT"/>
              </a:rPr>
              <a:t> </a:t>
            </a:r>
            <a:r>
              <a:rPr b="1" spc="-37" dirty="0">
                <a:solidFill>
                  <a:schemeClr val="tx1"/>
                </a:solidFill>
                <a:latin typeface="Gill Sans MT"/>
                <a:cs typeface="Gill Sans MT"/>
              </a:rPr>
              <a:t>HPS7500TLS </a:t>
            </a:r>
            <a:r>
              <a:rPr b="1" dirty="0">
                <a:solidFill>
                  <a:schemeClr val="tx1"/>
                </a:solidFill>
                <a:latin typeface="Gill Sans MT"/>
                <a:cs typeface="Gill Sans MT"/>
              </a:rPr>
              <a:t>•</a:t>
            </a:r>
            <a:r>
              <a:rPr b="1" spc="-32" dirty="0">
                <a:solidFill>
                  <a:schemeClr val="tx1"/>
                </a:solidFill>
                <a:latin typeface="Gill Sans MT"/>
                <a:cs typeface="Gill Sans MT"/>
              </a:rPr>
              <a:t> </a:t>
            </a:r>
            <a:r>
              <a:rPr b="1" spc="-11" dirty="0">
                <a:solidFill>
                  <a:schemeClr val="tx1"/>
                </a:solidFill>
                <a:latin typeface="Gill Sans MT"/>
                <a:cs typeface="Gill Sans MT"/>
              </a:rPr>
              <a:t>HPS10000TLS</a:t>
            </a:r>
            <a:endParaRPr dirty="0">
              <a:solidFill>
                <a:schemeClr val="tx1"/>
              </a:solidFill>
              <a:latin typeface="Gill Sans MT"/>
              <a:cs typeface="Gill Sans MT"/>
            </a:endParaRPr>
          </a:p>
        </p:txBody>
      </p:sp>
      <p:sp>
        <p:nvSpPr>
          <p:cNvPr id="9" name="object 9"/>
          <p:cNvSpPr txBox="1">
            <a:spLocks noGrp="1"/>
          </p:cNvSpPr>
          <p:nvPr>
            <p:ph type="sldNum" sz="quarter" idx="7"/>
          </p:nvPr>
        </p:nvSpPr>
        <p:spPr>
          <a:xfrm>
            <a:off x="12361516" y="7238981"/>
            <a:ext cx="295410" cy="218136"/>
          </a:xfrm>
          <a:prstGeom prst="rect">
            <a:avLst/>
          </a:prstGeom>
        </p:spPr>
        <p:txBody>
          <a:bodyPr vert="horz" wrap="square" lIns="0" tIns="0" rIns="0" bIns="0" rtlCol="0">
            <a:spAutoFit/>
          </a:bodyPr>
          <a:lstStyle/>
          <a:p>
            <a:pPr marL="40005"/>
            <a:r>
              <a:rPr lang="en-US" spc="-26" dirty="0"/>
              <a:t>8</a:t>
            </a:r>
            <a:endParaRPr spc="-26" dirty="0"/>
          </a:p>
        </p:txBody>
      </p:sp>
      <p:sp>
        <p:nvSpPr>
          <p:cNvPr id="12" name="object 222">
            <a:extLst>
              <a:ext uri="{FF2B5EF4-FFF2-40B4-BE49-F238E27FC236}">
                <a16:creationId xmlns:a16="http://schemas.microsoft.com/office/drawing/2014/main" id="{3534241A-046A-B554-F863-2606BC6D43AD}"/>
              </a:ext>
            </a:extLst>
          </p:cNvPr>
          <p:cNvSpPr txBox="1">
            <a:spLocks/>
          </p:cNvSpPr>
          <p:nvPr/>
        </p:nvSpPr>
        <p:spPr>
          <a:xfrm>
            <a:off x="4114800" y="7115774"/>
            <a:ext cx="4419600" cy="341343"/>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13" name="object 222">
            <a:extLst>
              <a:ext uri="{FF2B5EF4-FFF2-40B4-BE49-F238E27FC236}">
                <a16:creationId xmlns:a16="http://schemas.microsoft.com/office/drawing/2014/main" id="{7BB11AF8-C23C-19C6-430B-930C01BA5A99}"/>
              </a:ext>
            </a:extLst>
          </p:cNvPr>
          <p:cNvSpPr txBox="1">
            <a:spLocks/>
          </p:cNvSpPr>
          <p:nvPr/>
        </p:nvSpPr>
        <p:spPr>
          <a:xfrm>
            <a:off x="553402" y="7286445"/>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11" name="Picture 10" descr="A green and black logo&#10;&#10;Description automatically generated">
            <a:extLst>
              <a:ext uri="{FF2B5EF4-FFF2-40B4-BE49-F238E27FC236}">
                <a16:creationId xmlns:a16="http://schemas.microsoft.com/office/drawing/2014/main" id="{0B02C930-1A04-B7F6-765C-E9732DE3B8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4CA33B4-39B2-64E2-057B-C2AF20029B5C}"/>
              </a:ext>
            </a:extLst>
          </p:cNvPr>
          <p:cNvSpPr/>
          <p:nvPr/>
        </p:nvSpPr>
        <p:spPr>
          <a:xfrm>
            <a:off x="0" y="0"/>
            <a:ext cx="12801600" cy="7772399"/>
          </a:xfrm>
          <a:prstGeom prst="rect">
            <a:avLst/>
          </a:prstGeom>
          <a:solidFill>
            <a:srgbClr val="9CB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object 2"/>
          <p:cNvGrpSpPr/>
          <p:nvPr/>
        </p:nvGrpSpPr>
        <p:grpSpPr>
          <a:xfrm>
            <a:off x="0" y="895826"/>
            <a:ext cx="6380798" cy="6091428"/>
            <a:chOff x="0" y="581025"/>
            <a:chExt cx="6076950" cy="5801360"/>
          </a:xfrm>
        </p:grpSpPr>
        <p:pic>
          <p:nvPicPr>
            <p:cNvPr id="3" name="object 3"/>
            <p:cNvPicPr/>
            <p:nvPr/>
          </p:nvPicPr>
          <p:blipFill>
            <a:blip r:embed="rId2" cstate="print"/>
            <a:stretch>
              <a:fillRect/>
            </a:stretch>
          </p:blipFill>
          <p:spPr>
            <a:xfrm>
              <a:off x="0" y="581025"/>
              <a:ext cx="2162174" cy="2886074"/>
            </a:xfrm>
            <a:prstGeom prst="rect">
              <a:avLst/>
            </a:prstGeom>
          </p:spPr>
        </p:pic>
        <p:sp>
          <p:nvSpPr>
            <p:cNvPr id="4" name="object 4"/>
            <p:cNvSpPr/>
            <p:nvPr/>
          </p:nvSpPr>
          <p:spPr>
            <a:xfrm>
              <a:off x="504825" y="3257550"/>
              <a:ext cx="5572125" cy="174625"/>
            </a:xfrm>
            <a:custGeom>
              <a:avLst/>
              <a:gdLst/>
              <a:ahLst/>
              <a:cxnLst/>
              <a:rect l="l" t="t" r="r" b="b"/>
              <a:pathLst>
                <a:path w="5572125" h="174625">
                  <a:moveTo>
                    <a:pt x="0" y="174024"/>
                  </a:moveTo>
                  <a:lnTo>
                    <a:pt x="5572126" y="174024"/>
                  </a:lnTo>
                  <a:lnTo>
                    <a:pt x="5572126" y="0"/>
                  </a:lnTo>
                  <a:lnTo>
                    <a:pt x="0" y="0"/>
                  </a:lnTo>
                  <a:lnTo>
                    <a:pt x="0" y="174024"/>
                  </a:lnTo>
                  <a:close/>
                </a:path>
              </a:pathLst>
            </a:custGeom>
            <a:solidFill>
              <a:srgbClr val="ECECEC"/>
            </a:solidFill>
          </p:spPr>
          <p:txBody>
            <a:bodyPr wrap="square" lIns="0" tIns="0" rIns="0" bIns="0" rtlCol="0"/>
            <a:lstStyle/>
            <a:p>
              <a:endParaRPr/>
            </a:p>
          </p:txBody>
        </p:sp>
        <p:sp>
          <p:nvSpPr>
            <p:cNvPr id="5" name="object 5"/>
            <p:cNvSpPr/>
            <p:nvPr/>
          </p:nvSpPr>
          <p:spPr>
            <a:xfrm>
              <a:off x="504825" y="3431574"/>
              <a:ext cx="5572125" cy="149860"/>
            </a:xfrm>
            <a:custGeom>
              <a:avLst/>
              <a:gdLst/>
              <a:ahLst/>
              <a:cxnLst/>
              <a:rect l="l" t="t" r="r" b="b"/>
              <a:pathLst>
                <a:path w="5572125" h="149860">
                  <a:moveTo>
                    <a:pt x="0" y="149604"/>
                  </a:moveTo>
                  <a:lnTo>
                    <a:pt x="5572126" y="149604"/>
                  </a:lnTo>
                  <a:lnTo>
                    <a:pt x="5572126" y="0"/>
                  </a:lnTo>
                  <a:lnTo>
                    <a:pt x="0" y="0"/>
                  </a:lnTo>
                  <a:lnTo>
                    <a:pt x="0" y="149604"/>
                  </a:lnTo>
                  <a:close/>
                </a:path>
              </a:pathLst>
            </a:custGeom>
            <a:solidFill>
              <a:srgbClr val="FFFFFF"/>
            </a:solidFill>
          </p:spPr>
          <p:txBody>
            <a:bodyPr wrap="square" lIns="0" tIns="0" rIns="0" bIns="0" rtlCol="0"/>
            <a:lstStyle/>
            <a:p>
              <a:endParaRPr/>
            </a:p>
          </p:txBody>
        </p:sp>
        <p:sp>
          <p:nvSpPr>
            <p:cNvPr id="6" name="object 6"/>
            <p:cNvSpPr/>
            <p:nvPr/>
          </p:nvSpPr>
          <p:spPr>
            <a:xfrm>
              <a:off x="504825" y="3581183"/>
              <a:ext cx="5572125" cy="2577465"/>
            </a:xfrm>
            <a:custGeom>
              <a:avLst/>
              <a:gdLst/>
              <a:ahLst/>
              <a:cxnLst/>
              <a:rect l="l" t="t" r="r" b="b"/>
              <a:pathLst>
                <a:path w="5572125" h="2577465">
                  <a:moveTo>
                    <a:pt x="5572125" y="2418080"/>
                  </a:moveTo>
                  <a:lnTo>
                    <a:pt x="0" y="2418080"/>
                  </a:lnTo>
                  <a:lnTo>
                    <a:pt x="0" y="2577211"/>
                  </a:lnTo>
                  <a:lnTo>
                    <a:pt x="5572125" y="2577211"/>
                  </a:lnTo>
                  <a:lnTo>
                    <a:pt x="5572125" y="2418080"/>
                  </a:lnTo>
                  <a:close/>
                </a:path>
                <a:path w="5572125" h="2577465">
                  <a:moveTo>
                    <a:pt x="5572125" y="2118868"/>
                  </a:moveTo>
                  <a:lnTo>
                    <a:pt x="0" y="2118868"/>
                  </a:lnTo>
                  <a:lnTo>
                    <a:pt x="0" y="2277999"/>
                  </a:lnTo>
                  <a:lnTo>
                    <a:pt x="5572125" y="2277999"/>
                  </a:lnTo>
                  <a:lnTo>
                    <a:pt x="5572125" y="2118868"/>
                  </a:lnTo>
                  <a:close/>
                </a:path>
                <a:path w="5572125" h="2577465">
                  <a:moveTo>
                    <a:pt x="5572125" y="1819668"/>
                  </a:moveTo>
                  <a:lnTo>
                    <a:pt x="0" y="1819668"/>
                  </a:lnTo>
                  <a:lnTo>
                    <a:pt x="0" y="1978787"/>
                  </a:lnTo>
                  <a:lnTo>
                    <a:pt x="5572125" y="1978787"/>
                  </a:lnTo>
                  <a:lnTo>
                    <a:pt x="5572125" y="1819668"/>
                  </a:lnTo>
                  <a:close/>
                </a:path>
                <a:path w="5572125" h="2577465">
                  <a:moveTo>
                    <a:pt x="5572125" y="1520469"/>
                  </a:moveTo>
                  <a:lnTo>
                    <a:pt x="0" y="1520469"/>
                  </a:lnTo>
                  <a:lnTo>
                    <a:pt x="0" y="1679587"/>
                  </a:lnTo>
                  <a:lnTo>
                    <a:pt x="5572125" y="1679587"/>
                  </a:lnTo>
                  <a:lnTo>
                    <a:pt x="5572125" y="1520469"/>
                  </a:lnTo>
                  <a:close/>
                </a:path>
                <a:path w="5572125" h="2577465">
                  <a:moveTo>
                    <a:pt x="5572125" y="1221257"/>
                  </a:moveTo>
                  <a:lnTo>
                    <a:pt x="0" y="1221257"/>
                  </a:lnTo>
                  <a:lnTo>
                    <a:pt x="0" y="1380388"/>
                  </a:lnTo>
                  <a:lnTo>
                    <a:pt x="5572125" y="1380388"/>
                  </a:lnTo>
                  <a:lnTo>
                    <a:pt x="5572125" y="1221257"/>
                  </a:lnTo>
                  <a:close/>
                </a:path>
                <a:path w="5572125" h="2577465">
                  <a:moveTo>
                    <a:pt x="5572125" y="922045"/>
                  </a:moveTo>
                  <a:lnTo>
                    <a:pt x="0" y="922045"/>
                  </a:lnTo>
                  <a:lnTo>
                    <a:pt x="0" y="1081176"/>
                  </a:lnTo>
                  <a:lnTo>
                    <a:pt x="5572125" y="1081176"/>
                  </a:lnTo>
                  <a:lnTo>
                    <a:pt x="5572125" y="922045"/>
                  </a:lnTo>
                  <a:close/>
                </a:path>
                <a:path w="5572125" h="2577465">
                  <a:moveTo>
                    <a:pt x="5572125" y="598424"/>
                  </a:moveTo>
                  <a:lnTo>
                    <a:pt x="0" y="598424"/>
                  </a:lnTo>
                  <a:lnTo>
                    <a:pt x="0" y="781964"/>
                  </a:lnTo>
                  <a:lnTo>
                    <a:pt x="5572125" y="781964"/>
                  </a:lnTo>
                  <a:lnTo>
                    <a:pt x="5572125" y="598424"/>
                  </a:lnTo>
                  <a:close/>
                </a:path>
                <a:path w="5572125" h="2577465">
                  <a:moveTo>
                    <a:pt x="5572125" y="299212"/>
                  </a:moveTo>
                  <a:lnTo>
                    <a:pt x="0" y="299212"/>
                  </a:lnTo>
                  <a:lnTo>
                    <a:pt x="0" y="458343"/>
                  </a:lnTo>
                  <a:lnTo>
                    <a:pt x="5572125" y="458343"/>
                  </a:lnTo>
                  <a:lnTo>
                    <a:pt x="5572125" y="299212"/>
                  </a:lnTo>
                  <a:close/>
                </a:path>
                <a:path w="5572125" h="2577465">
                  <a:moveTo>
                    <a:pt x="5572125" y="0"/>
                  </a:moveTo>
                  <a:lnTo>
                    <a:pt x="0" y="0"/>
                  </a:lnTo>
                  <a:lnTo>
                    <a:pt x="0" y="159131"/>
                  </a:lnTo>
                  <a:lnTo>
                    <a:pt x="5572125" y="159131"/>
                  </a:lnTo>
                  <a:lnTo>
                    <a:pt x="5572125" y="0"/>
                  </a:lnTo>
                  <a:close/>
                </a:path>
              </a:pathLst>
            </a:custGeom>
            <a:solidFill>
              <a:srgbClr val="ECECEC"/>
            </a:solidFill>
          </p:spPr>
          <p:txBody>
            <a:bodyPr wrap="square" lIns="0" tIns="0" rIns="0" bIns="0" rtlCol="0"/>
            <a:lstStyle/>
            <a:p>
              <a:endParaRPr/>
            </a:p>
          </p:txBody>
        </p:sp>
        <p:sp>
          <p:nvSpPr>
            <p:cNvPr id="7" name="object 7"/>
            <p:cNvSpPr/>
            <p:nvPr/>
          </p:nvSpPr>
          <p:spPr>
            <a:xfrm>
              <a:off x="504825" y="3257550"/>
              <a:ext cx="1838325" cy="3124835"/>
            </a:xfrm>
            <a:custGeom>
              <a:avLst/>
              <a:gdLst/>
              <a:ahLst/>
              <a:cxnLst/>
              <a:rect l="l" t="t" r="r" b="b"/>
              <a:pathLst>
                <a:path w="1838325" h="3124835">
                  <a:moveTo>
                    <a:pt x="1838301" y="3124223"/>
                  </a:moveTo>
                  <a:lnTo>
                    <a:pt x="0" y="3124223"/>
                  </a:lnTo>
                  <a:lnTo>
                    <a:pt x="0" y="0"/>
                  </a:lnTo>
                  <a:lnTo>
                    <a:pt x="1838301" y="0"/>
                  </a:lnTo>
                  <a:lnTo>
                    <a:pt x="1838301" y="3124223"/>
                  </a:lnTo>
                  <a:close/>
                </a:path>
              </a:pathLst>
            </a:custGeom>
            <a:solidFill>
              <a:srgbClr val="020202">
                <a:alpha val="5099"/>
              </a:srgbClr>
            </a:solidFill>
          </p:spPr>
          <p:txBody>
            <a:bodyPr wrap="square" lIns="0" tIns="0" rIns="0" bIns="0" rtlCol="0"/>
            <a:lstStyle/>
            <a:p>
              <a:endParaRPr/>
            </a:p>
          </p:txBody>
        </p:sp>
      </p:grpSp>
      <p:graphicFrame>
        <p:nvGraphicFramePr>
          <p:cNvPr id="8" name="object 8"/>
          <p:cNvGraphicFramePr>
            <a:graphicFrameLocks noGrp="1"/>
          </p:cNvGraphicFramePr>
          <p:nvPr/>
        </p:nvGraphicFramePr>
        <p:xfrm>
          <a:off x="6730846" y="1115854"/>
          <a:ext cx="5648704" cy="5866072"/>
        </p:xfrm>
        <a:graphic>
          <a:graphicData uri="http://schemas.openxmlformats.org/drawingml/2006/table">
            <a:tbl>
              <a:tblPr firstRow="1" bandRow="1">
                <a:tableStyleId>{2D5ABB26-0587-4C30-8999-92F81FD0307C}</a:tableStyleId>
              </a:tblPr>
              <a:tblGrid>
                <a:gridCol w="1899570">
                  <a:extLst>
                    <a:ext uri="{9D8B030D-6E8A-4147-A177-3AD203B41FA5}">
                      <a16:colId xmlns:a16="http://schemas.microsoft.com/office/drawing/2014/main" val="20000"/>
                    </a:ext>
                  </a:extLst>
                </a:gridCol>
                <a:gridCol w="1666207">
                  <a:extLst>
                    <a:ext uri="{9D8B030D-6E8A-4147-A177-3AD203B41FA5}">
                      <a16:colId xmlns:a16="http://schemas.microsoft.com/office/drawing/2014/main" val="20001"/>
                    </a:ext>
                  </a:extLst>
                </a:gridCol>
                <a:gridCol w="648081">
                  <a:extLst>
                    <a:ext uri="{9D8B030D-6E8A-4147-A177-3AD203B41FA5}">
                      <a16:colId xmlns:a16="http://schemas.microsoft.com/office/drawing/2014/main" val="20002"/>
                    </a:ext>
                  </a:extLst>
                </a:gridCol>
                <a:gridCol w="1434846">
                  <a:extLst>
                    <a:ext uri="{9D8B030D-6E8A-4147-A177-3AD203B41FA5}">
                      <a16:colId xmlns:a16="http://schemas.microsoft.com/office/drawing/2014/main" val="20003"/>
                    </a:ext>
                  </a:extLst>
                </a:gridCol>
              </a:tblGrid>
              <a:tr h="246031">
                <a:tc>
                  <a:txBody>
                    <a:bodyPr/>
                    <a:lstStyle/>
                    <a:p>
                      <a:pPr>
                        <a:lnSpc>
                          <a:spcPct val="100000"/>
                        </a:lnSpc>
                      </a:pPr>
                      <a:endParaRPr sz="700">
                        <a:latin typeface="Times New Roman"/>
                        <a:cs typeface="Times New Roman"/>
                      </a:endParaRPr>
                    </a:p>
                  </a:txBody>
                  <a:tcPr marL="0" marR="0" marT="0" marB="0">
                    <a:solidFill>
                      <a:srgbClr val="020202">
                        <a:alpha val="5099"/>
                      </a:srgbClr>
                    </a:solidFill>
                  </a:tcPr>
                </a:tc>
                <a:tc>
                  <a:txBody>
                    <a:bodyPr/>
                    <a:lstStyle/>
                    <a:p>
                      <a:pPr marL="786765">
                        <a:lnSpc>
                          <a:spcPct val="100000"/>
                        </a:lnSpc>
                        <a:spcBef>
                          <a:spcPts val="400"/>
                        </a:spcBef>
                      </a:pPr>
                      <a:r>
                        <a:rPr sz="700" b="1" spc="-10" dirty="0">
                          <a:solidFill>
                            <a:srgbClr val="020202"/>
                          </a:solidFill>
                          <a:latin typeface="Gill Sans MT"/>
                          <a:cs typeface="Gill Sans MT"/>
                        </a:rPr>
                        <a:t>HPS7500TL</a:t>
                      </a:r>
                      <a:endParaRPr sz="700">
                        <a:latin typeface="Gill Sans MT"/>
                        <a:cs typeface="Gill Sans MT"/>
                      </a:endParaRPr>
                    </a:p>
                  </a:txBody>
                  <a:tcPr marL="0" marR="0" marT="53340"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L="346075">
                        <a:lnSpc>
                          <a:spcPct val="100000"/>
                        </a:lnSpc>
                        <a:spcBef>
                          <a:spcPts val="400"/>
                        </a:spcBef>
                      </a:pPr>
                      <a:r>
                        <a:rPr sz="700" b="1" spc="-10" dirty="0">
                          <a:solidFill>
                            <a:srgbClr val="020202"/>
                          </a:solidFill>
                          <a:latin typeface="Gill Sans MT"/>
                          <a:cs typeface="Gill Sans MT"/>
                        </a:rPr>
                        <a:t>HPS10000TL</a:t>
                      </a:r>
                      <a:endParaRPr sz="700">
                        <a:latin typeface="Gill Sans MT"/>
                        <a:cs typeface="Gill Sans MT"/>
                      </a:endParaRPr>
                    </a:p>
                  </a:txBody>
                  <a:tcPr marL="0" marR="0" marT="53340" marB="0">
                    <a:solidFill>
                      <a:srgbClr val="ECECEC"/>
                    </a:solidFill>
                  </a:tcPr>
                </a:tc>
                <a:extLst>
                  <a:ext uri="{0D108BD9-81ED-4DB2-BD59-A6C34878D82A}">
                    <a16:rowId xmlns:a16="http://schemas.microsoft.com/office/drawing/2014/main" val="10000"/>
                  </a:ext>
                </a:extLst>
              </a:tr>
              <a:tr h="193358">
                <a:tc>
                  <a:txBody>
                    <a:bodyPr/>
                    <a:lstStyle/>
                    <a:p>
                      <a:pPr marR="105410" algn="r">
                        <a:lnSpc>
                          <a:spcPct val="100000"/>
                        </a:lnSpc>
                        <a:spcBef>
                          <a:spcPts val="125"/>
                        </a:spcBef>
                      </a:pPr>
                      <a:r>
                        <a:rPr sz="800" b="1" i="1" spc="-50" dirty="0">
                          <a:solidFill>
                            <a:srgbClr val="22A1D0"/>
                          </a:solidFill>
                          <a:latin typeface="Gill Sans MT"/>
                          <a:cs typeface="Gill Sans MT"/>
                        </a:rPr>
                        <a:t>DC</a:t>
                      </a:r>
                      <a:r>
                        <a:rPr sz="800" b="1" i="1" spc="45" dirty="0">
                          <a:solidFill>
                            <a:srgbClr val="22A1D0"/>
                          </a:solidFill>
                          <a:latin typeface="Gill Sans MT"/>
                          <a:cs typeface="Gill Sans MT"/>
                        </a:rPr>
                        <a:t> </a:t>
                      </a:r>
                      <a:r>
                        <a:rPr sz="800" b="1" i="1" dirty="0">
                          <a:solidFill>
                            <a:srgbClr val="22A1D0"/>
                          </a:solidFill>
                          <a:latin typeface="Gill Sans MT"/>
                          <a:cs typeface="Gill Sans MT"/>
                        </a:rPr>
                        <a:t>(Battery</a:t>
                      </a:r>
                      <a:r>
                        <a:rPr sz="800" b="1" i="1" spc="10" dirty="0">
                          <a:solidFill>
                            <a:srgbClr val="22A1D0"/>
                          </a:solidFill>
                          <a:latin typeface="Gill Sans MT"/>
                          <a:cs typeface="Gill Sans MT"/>
                        </a:rPr>
                        <a:t> </a:t>
                      </a:r>
                      <a:r>
                        <a:rPr sz="800" b="1" i="1" dirty="0">
                          <a:solidFill>
                            <a:srgbClr val="22A1D0"/>
                          </a:solidFill>
                          <a:latin typeface="Gill Sans MT"/>
                          <a:cs typeface="Gill Sans MT"/>
                        </a:rPr>
                        <a:t>and</a:t>
                      </a:r>
                      <a:r>
                        <a:rPr sz="800" b="1" i="1" spc="40" dirty="0">
                          <a:solidFill>
                            <a:srgbClr val="22A1D0"/>
                          </a:solidFill>
                          <a:latin typeface="Gill Sans MT"/>
                          <a:cs typeface="Gill Sans MT"/>
                        </a:rPr>
                        <a:t> </a:t>
                      </a:r>
                      <a:r>
                        <a:rPr sz="800" b="1" i="1" spc="-25" dirty="0">
                          <a:solidFill>
                            <a:srgbClr val="22A1D0"/>
                          </a:solidFill>
                          <a:latin typeface="Gill Sans MT"/>
                          <a:cs typeface="Gill Sans MT"/>
                        </a:rPr>
                        <a:t>PV)</a:t>
                      </a:r>
                      <a:endParaRPr sz="800">
                        <a:latin typeface="Gill Sans MT"/>
                        <a:cs typeface="Gill Sans MT"/>
                      </a:endParaRPr>
                    </a:p>
                  </a:txBody>
                  <a:tcPr marL="0" marR="0" marT="16669" marB="0">
                    <a:solidFill>
                      <a:srgbClr val="020202">
                        <a:alpha val="5099"/>
                      </a:srgbClr>
                    </a:solidFill>
                  </a:tcPr>
                </a:tc>
                <a:tc gridSpan="3">
                  <a:txBody>
                    <a:bodyPr/>
                    <a:lstStyle/>
                    <a:p>
                      <a:pPr>
                        <a:lnSpc>
                          <a:spcPct val="100000"/>
                        </a:lnSpc>
                      </a:pPr>
                      <a:endParaRPr sz="7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13360">
                <a:tc>
                  <a:txBody>
                    <a:bodyPr/>
                    <a:lstStyle/>
                    <a:p>
                      <a:pPr marL="180975">
                        <a:lnSpc>
                          <a:spcPct val="100000"/>
                        </a:lnSpc>
                        <a:spcBef>
                          <a:spcPts val="325"/>
                        </a:spcBef>
                      </a:pPr>
                      <a:r>
                        <a:rPr sz="700" b="1" dirty="0">
                          <a:solidFill>
                            <a:srgbClr val="020202"/>
                          </a:solidFill>
                          <a:latin typeface="Gill Sans MT"/>
                          <a:cs typeface="Gill Sans MT"/>
                        </a:rPr>
                        <a:t>Max</a:t>
                      </a:r>
                      <a:r>
                        <a:rPr sz="700" b="1" spc="40" dirty="0">
                          <a:solidFill>
                            <a:srgbClr val="020202"/>
                          </a:solidFill>
                          <a:latin typeface="Gill Sans MT"/>
                          <a:cs typeface="Gill Sans MT"/>
                        </a:rPr>
                        <a:t> </a:t>
                      </a:r>
                      <a:r>
                        <a:rPr sz="700" b="1" dirty="0">
                          <a:solidFill>
                            <a:srgbClr val="020202"/>
                          </a:solidFill>
                          <a:latin typeface="Gill Sans MT"/>
                          <a:cs typeface="Gill Sans MT"/>
                        </a:rPr>
                        <a:t>PV</a:t>
                      </a:r>
                      <a:r>
                        <a:rPr sz="700" b="1" spc="10" dirty="0">
                          <a:solidFill>
                            <a:srgbClr val="020202"/>
                          </a:solidFill>
                          <a:latin typeface="Gill Sans MT"/>
                          <a:cs typeface="Gill Sans MT"/>
                        </a:rPr>
                        <a:t> </a:t>
                      </a:r>
                      <a:r>
                        <a:rPr sz="700" b="1" spc="-30" dirty="0">
                          <a:solidFill>
                            <a:srgbClr val="020202"/>
                          </a:solidFill>
                          <a:latin typeface="Gill Sans MT"/>
                          <a:cs typeface="Gill Sans MT"/>
                        </a:rPr>
                        <a:t>Open-</a:t>
                      </a:r>
                      <a:r>
                        <a:rPr sz="700" b="1" spc="-20" dirty="0">
                          <a:solidFill>
                            <a:srgbClr val="020202"/>
                          </a:solidFill>
                          <a:latin typeface="Gill Sans MT"/>
                          <a:cs typeface="Gill Sans MT"/>
                        </a:rPr>
                        <a:t>circuit</a:t>
                      </a:r>
                      <a:r>
                        <a:rPr sz="700" b="1"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43339" marB="0">
                    <a:solidFill>
                      <a:srgbClr val="020202">
                        <a:alpha val="5099"/>
                      </a:srgbClr>
                    </a:solidFill>
                  </a:tcPr>
                </a:tc>
                <a:tc>
                  <a:txBody>
                    <a:bodyPr/>
                    <a:lstStyle/>
                    <a:p>
                      <a:pPr marL="920115">
                        <a:lnSpc>
                          <a:spcPct val="100000"/>
                        </a:lnSpc>
                        <a:spcBef>
                          <a:spcPts val="325"/>
                        </a:spcBef>
                      </a:pPr>
                      <a:r>
                        <a:rPr sz="700" spc="-20" dirty="0">
                          <a:solidFill>
                            <a:srgbClr val="020202"/>
                          </a:solidFill>
                          <a:latin typeface="Trebuchet MS"/>
                          <a:cs typeface="Trebuchet MS"/>
                        </a:rPr>
                        <a:t>900V</a:t>
                      </a:r>
                      <a:endParaRPr sz="700">
                        <a:latin typeface="Trebuchet MS"/>
                        <a:cs typeface="Trebuchet MS"/>
                      </a:endParaRPr>
                    </a:p>
                  </a:txBody>
                  <a:tcPr marL="0" marR="0" marT="43339"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R="156210" algn="ctr">
                        <a:lnSpc>
                          <a:spcPct val="100000"/>
                        </a:lnSpc>
                        <a:spcBef>
                          <a:spcPts val="325"/>
                        </a:spcBef>
                      </a:pPr>
                      <a:r>
                        <a:rPr sz="700" spc="-20" dirty="0">
                          <a:solidFill>
                            <a:srgbClr val="020202"/>
                          </a:solidFill>
                          <a:latin typeface="Trebuchet MS"/>
                          <a:cs typeface="Trebuchet MS"/>
                        </a:rPr>
                        <a:t>900V</a:t>
                      </a:r>
                      <a:endParaRPr sz="700">
                        <a:latin typeface="Trebuchet MS"/>
                        <a:cs typeface="Trebuchet MS"/>
                      </a:endParaRPr>
                    </a:p>
                  </a:txBody>
                  <a:tcPr marL="0" marR="0" marT="43339" marB="0">
                    <a:solidFill>
                      <a:srgbClr val="ECECEC"/>
                    </a:solidFill>
                  </a:tcPr>
                </a:tc>
                <a:extLst>
                  <a:ext uri="{0D108BD9-81ED-4DB2-BD59-A6C34878D82A}">
                    <a16:rowId xmlns:a16="http://schemas.microsoft.com/office/drawing/2014/main" val="10002"/>
                  </a:ext>
                </a:extLst>
              </a:tr>
              <a:tr h="193358">
                <a:tc>
                  <a:txBody>
                    <a:bodyPr/>
                    <a:lstStyle/>
                    <a:p>
                      <a:pPr marL="180975">
                        <a:lnSpc>
                          <a:spcPct val="100000"/>
                        </a:lnSpc>
                        <a:spcBef>
                          <a:spcPts val="220"/>
                        </a:spcBef>
                      </a:pPr>
                      <a:r>
                        <a:rPr sz="700" b="1" dirty="0">
                          <a:solidFill>
                            <a:srgbClr val="020202"/>
                          </a:solidFill>
                          <a:latin typeface="Gill Sans MT"/>
                          <a:cs typeface="Gill Sans MT"/>
                        </a:rPr>
                        <a:t>Recommended</a:t>
                      </a:r>
                      <a:r>
                        <a:rPr sz="700" b="1" spc="-45" dirty="0">
                          <a:solidFill>
                            <a:srgbClr val="020202"/>
                          </a:solidFill>
                          <a:latin typeface="Gill Sans MT"/>
                          <a:cs typeface="Gill Sans MT"/>
                        </a:rPr>
                        <a:t> </a:t>
                      </a:r>
                      <a:r>
                        <a:rPr sz="700" b="1" dirty="0">
                          <a:solidFill>
                            <a:srgbClr val="020202"/>
                          </a:solidFill>
                          <a:latin typeface="Gill Sans MT"/>
                          <a:cs typeface="Gill Sans MT"/>
                        </a:rPr>
                        <a:t>PV</a:t>
                      </a:r>
                      <a:r>
                        <a:rPr sz="700" b="1" spc="-30" dirty="0">
                          <a:solidFill>
                            <a:srgbClr val="020202"/>
                          </a:solidFill>
                          <a:latin typeface="Gill Sans MT"/>
                          <a:cs typeface="Gill Sans MT"/>
                        </a:rPr>
                        <a:t> </a:t>
                      </a:r>
                      <a:r>
                        <a:rPr sz="700" b="1" spc="-20" dirty="0">
                          <a:solidFill>
                            <a:srgbClr val="020202"/>
                          </a:solidFill>
                          <a:latin typeface="Gill Sans MT"/>
                          <a:cs typeface="Gill Sans MT"/>
                        </a:rPr>
                        <a:t>power</a:t>
                      </a:r>
                      <a:endParaRPr sz="700">
                        <a:latin typeface="Gill Sans MT"/>
                        <a:cs typeface="Gill Sans MT"/>
                      </a:endParaRPr>
                    </a:p>
                  </a:txBody>
                  <a:tcPr marL="0" marR="0" marT="29337" marB="0">
                    <a:solidFill>
                      <a:srgbClr val="020202">
                        <a:alpha val="5099"/>
                      </a:srgbClr>
                    </a:solidFill>
                  </a:tcPr>
                </a:tc>
                <a:tc>
                  <a:txBody>
                    <a:bodyPr/>
                    <a:lstStyle/>
                    <a:p>
                      <a:pPr marL="915669">
                        <a:lnSpc>
                          <a:spcPct val="100000"/>
                        </a:lnSpc>
                        <a:spcBef>
                          <a:spcPts val="220"/>
                        </a:spcBef>
                      </a:pPr>
                      <a:r>
                        <a:rPr sz="700" spc="-20" dirty="0">
                          <a:solidFill>
                            <a:srgbClr val="020202"/>
                          </a:solidFill>
                          <a:latin typeface="Trebuchet MS"/>
                          <a:cs typeface="Trebuchet MS"/>
                        </a:rPr>
                        <a:t>9kWp</a:t>
                      </a:r>
                      <a:endParaRPr sz="700">
                        <a:latin typeface="Trebuchet MS"/>
                        <a:cs typeface="Trebuchet MS"/>
                      </a:endParaRPr>
                    </a:p>
                  </a:txBody>
                  <a:tcPr marL="0" marR="0" marT="29337" marB="0"/>
                </a:tc>
                <a:tc>
                  <a:txBody>
                    <a:bodyPr/>
                    <a:lstStyle/>
                    <a:p>
                      <a:pPr>
                        <a:lnSpc>
                          <a:spcPct val="100000"/>
                        </a:lnSpc>
                      </a:pPr>
                      <a:endParaRPr sz="700">
                        <a:latin typeface="Times New Roman"/>
                        <a:cs typeface="Times New Roman"/>
                      </a:endParaRPr>
                    </a:p>
                  </a:txBody>
                  <a:tcPr marL="0" marR="0" marT="0" marB="0"/>
                </a:tc>
                <a:tc>
                  <a:txBody>
                    <a:bodyPr/>
                    <a:lstStyle/>
                    <a:p>
                      <a:pPr marR="152400" algn="ctr">
                        <a:lnSpc>
                          <a:spcPct val="100000"/>
                        </a:lnSpc>
                        <a:spcBef>
                          <a:spcPts val="220"/>
                        </a:spcBef>
                      </a:pPr>
                      <a:r>
                        <a:rPr sz="700" spc="-10" dirty="0">
                          <a:solidFill>
                            <a:srgbClr val="020202"/>
                          </a:solidFill>
                          <a:latin typeface="Trebuchet MS"/>
                          <a:cs typeface="Trebuchet MS"/>
                        </a:rPr>
                        <a:t>12kWp</a:t>
                      </a:r>
                      <a:endParaRPr sz="700">
                        <a:latin typeface="Trebuchet MS"/>
                        <a:cs typeface="Trebuchet MS"/>
                      </a:endParaRPr>
                    </a:p>
                  </a:txBody>
                  <a:tcPr marL="0" marR="0" marT="29337" marB="0"/>
                </a:tc>
                <a:extLst>
                  <a:ext uri="{0D108BD9-81ED-4DB2-BD59-A6C34878D82A}">
                    <a16:rowId xmlns:a16="http://schemas.microsoft.com/office/drawing/2014/main" val="10003"/>
                  </a:ext>
                </a:extLst>
              </a:tr>
              <a:tr h="213360">
                <a:tc>
                  <a:txBody>
                    <a:bodyPr/>
                    <a:lstStyle/>
                    <a:p>
                      <a:pPr marL="180975">
                        <a:lnSpc>
                          <a:spcPct val="100000"/>
                        </a:lnSpc>
                        <a:spcBef>
                          <a:spcPts val="270"/>
                        </a:spcBef>
                      </a:pPr>
                      <a:r>
                        <a:rPr sz="700" b="1" dirty="0">
                          <a:solidFill>
                            <a:srgbClr val="020202"/>
                          </a:solidFill>
                          <a:latin typeface="Gill Sans MT"/>
                          <a:cs typeface="Gill Sans MT"/>
                        </a:rPr>
                        <a:t>PV</a:t>
                      </a:r>
                      <a:r>
                        <a:rPr sz="700" b="1" spc="-30" dirty="0">
                          <a:solidFill>
                            <a:srgbClr val="020202"/>
                          </a:solidFill>
                          <a:latin typeface="Gill Sans MT"/>
                          <a:cs typeface="Gill Sans MT"/>
                        </a:rPr>
                        <a:t> </a:t>
                      </a:r>
                      <a:r>
                        <a:rPr sz="700" b="1" dirty="0">
                          <a:solidFill>
                            <a:srgbClr val="020202"/>
                          </a:solidFill>
                          <a:latin typeface="Gill Sans MT"/>
                          <a:cs typeface="Gill Sans MT"/>
                        </a:rPr>
                        <a:t>MPPT</a:t>
                      </a:r>
                      <a:r>
                        <a:rPr sz="700" b="1" spc="-5" dirty="0">
                          <a:solidFill>
                            <a:srgbClr val="020202"/>
                          </a:solidFill>
                          <a:latin typeface="Gill Sans MT"/>
                          <a:cs typeface="Gill Sans MT"/>
                        </a:rPr>
                        <a:t> </a:t>
                      </a:r>
                      <a:r>
                        <a:rPr sz="700" b="1" dirty="0">
                          <a:solidFill>
                            <a:srgbClr val="020202"/>
                          </a:solidFill>
                          <a:latin typeface="Gill Sans MT"/>
                          <a:cs typeface="Gill Sans MT"/>
                        </a:rPr>
                        <a:t>voltage</a:t>
                      </a:r>
                      <a:r>
                        <a:rPr sz="700" b="1" spc="-25"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36005" marB="0">
                    <a:solidFill>
                      <a:srgbClr val="020202">
                        <a:alpha val="5099"/>
                      </a:srgbClr>
                    </a:solidFill>
                  </a:tcPr>
                </a:tc>
                <a:tc>
                  <a:txBody>
                    <a:bodyPr/>
                    <a:lstStyle/>
                    <a:p>
                      <a:pPr marL="805815">
                        <a:lnSpc>
                          <a:spcPct val="100000"/>
                        </a:lnSpc>
                        <a:spcBef>
                          <a:spcPts val="270"/>
                        </a:spcBef>
                      </a:pPr>
                      <a:r>
                        <a:rPr sz="700" dirty="0">
                          <a:solidFill>
                            <a:srgbClr val="020202"/>
                          </a:solidFill>
                          <a:latin typeface="Trebuchet MS"/>
                          <a:cs typeface="Trebuchet MS"/>
                        </a:rPr>
                        <a:t>370V-</a:t>
                      </a:r>
                      <a:r>
                        <a:rPr sz="700" spc="-20" dirty="0">
                          <a:solidFill>
                            <a:srgbClr val="020202"/>
                          </a:solidFill>
                          <a:latin typeface="Trebuchet MS"/>
                          <a:cs typeface="Trebuchet MS"/>
                        </a:rPr>
                        <a:t>720V</a:t>
                      </a:r>
                      <a:endParaRPr sz="700">
                        <a:latin typeface="Trebuchet MS"/>
                        <a:cs typeface="Trebuchet MS"/>
                      </a:endParaRPr>
                    </a:p>
                  </a:txBody>
                  <a:tcPr marL="0" marR="0" marT="36005"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L="389255">
                        <a:lnSpc>
                          <a:spcPct val="100000"/>
                        </a:lnSpc>
                        <a:spcBef>
                          <a:spcPts val="270"/>
                        </a:spcBef>
                      </a:pPr>
                      <a:r>
                        <a:rPr sz="700" dirty="0">
                          <a:solidFill>
                            <a:srgbClr val="020202"/>
                          </a:solidFill>
                          <a:latin typeface="Trebuchet MS"/>
                          <a:cs typeface="Trebuchet MS"/>
                        </a:rPr>
                        <a:t>370V-</a:t>
                      </a:r>
                      <a:r>
                        <a:rPr sz="700" spc="-20" dirty="0">
                          <a:solidFill>
                            <a:srgbClr val="020202"/>
                          </a:solidFill>
                          <a:latin typeface="Trebuchet MS"/>
                          <a:cs typeface="Trebuchet MS"/>
                        </a:rPr>
                        <a:t>720V</a:t>
                      </a:r>
                      <a:endParaRPr sz="700">
                        <a:latin typeface="Trebuchet MS"/>
                        <a:cs typeface="Trebuchet MS"/>
                      </a:endParaRPr>
                    </a:p>
                  </a:txBody>
                  <a:tcPr marL="0" marR="0" marT="36005" marB="0">
                    <a:solidFill>
                      <a:srgbClr val="ECECEC"/>
                    </a:solidFill>
                  </a:tcPr>
                </a:tc>
                <a:extLst>
                  <a:ext uri="{0D108BD9-81ED-4DB2-BD59-A6C34878D82A}">
                    <a16:rowId xmlns:a16="http://schemas.microsoft.com/office/drawing/2014/main" val="10004"/>
                  </a:ext>
                </a:extLst>
              </a:tr>
              <a:tr h="193358">
                <a:tc>
                  <a:txBody>
                    <a:bodyPr/>
                    <a:lstStyle/>
                    <a:p>
                      <a:pPr marL="180975">
                        <a:lnSpc>
                          <a:spcPct val="100000"/>
                        </a:lnSpc>
                        <a:spcBef>
                          <a:spcPts val="245"/>
                        </a:spcBef>
                      </a:pPr>
                      <a:r>
                        <a:rPr sz="700" b="1" spc="-35" dirty="0">
                          <a:solidFill>
                            <a:srgbClr val="020202"/>
                          </a:solidFill>
                          <a:latin typeface="Gill Sans MT"/>
                          <a:cs typeface="Gill Sans MT"/>
                        </a:rPr>
                        <a:t>Number</a:t>
                      </a:r>
                      <a:r>
                        <a:rPr sz="700" b="1" spc="-30" dirty="0">
                          <a:solidFill>
                            <a:srgbClr val="020202"/>
                          </a:solidFill>
                          <a:latin typeface="Gill Sans MT"/>
                          <a:cs typeface="Gill Sans MT"/>
                        </a:rPr>
                        <a:t> </a:t>
                      </a:r>
                      <a:r>
                        <a:rPr sz="700" b="1" dirty="0">
                          <a:solidFill>
                            <a:srgbClr val="020202"/>
                          </a:solidFill>
                          <a:latin typeface="Gill Sans MT"/>
                          <a:cs typeface="Gill Sans MT"/>
                        </a:rPr>
                        <a:t>of</a:t>
                      </a:r>
                      <a:r>
                        <a:rPr sz="700" b="1" spc="-20" dirty="0">
                          <a:solidFill>
                            <a:srgbClr val="020202"/>
                          </a:solidFill>
                          <a:latin typeface="Gill Sans MT"/>
                          <a:cs typeface="Gill Sans MT"/>
                        </a:rPr>
                        <a:t> MPPT</a:t>
                      </a:r>
                      <a:endParaRPr sz="700">
                        <a:latin typeface="Gill Sans MT"/>
                        <a:cs typeface="Gill Sans MT"/>
                      </a:endParaRPr>
                    </a:p>
                  </a:txBody>
                  <a:tcPr marL="0" marR="0" marT="32671" marB="0">
                    <a:solidFill>
                      <a:srgbClr val="020202">
                        <a:alpha val="5099"/>
                      </a:srgbClr>
                    </a:solidFill>
                  </a:tcPr>
                </a:tc>
                <a:tc>
                  <a:txBody>
                    <a:bodyPr/>
                    <a:lstStyle/>
                    <a:p>
                      <a:pPr marL="453390" algn="ctr">
                        <a:lnSpc>
                          <a:spcPct val="100000"/>
                        </a:lnSpc>
                        <a:spcBef>
                          <a:spcPts val="245"/>
                        </a:spcBef>
                      </a:pPr>
                      <a:r>
                        <a:rPr sz="700" spc="-50" dirty="0">
                          <a:solidFill>
                            <a:srgbClr val="020202"/>
                          </a:solidFill>
                          <a:latin typeface="Trebuchet MS"/>
                          <a:cs typeface="Trebuchet MS"/>
                        </a:rPr>
                        <a:t>2</a:t>
                      </a:r>
                      <a:endParaRPr sz="700">
                        <a:latin typeface="Trebuchet MS"/>
                        <a:cs typeface="Trebuchet MS"/>
                      </a:endParaRPr>
                    </a:p>
                  </a:txBody>
                  <a:tcPr marL="0" marR="0" marT="32671" marB="0"/>
                </a:tc>
                <a:tc>
                  <a:txBody>
                    <a:bodyPr/>
                    <a:lstStyle/>
                    <a:p>
                      <a:pPr>
                        <a:lnSpc>
                          <a:spcPct val="100000"/>
                        </a:lnSpc>
                      </a:pPr>
                      <a:endParaRPr sz="700">
                        <a:latin typeface="Times New Roman"/>
                        <a:cs typeface="Times New Roman"/>
                      </a:endParaRPr>
                    </a:p>
                  </a:txBody>
                  <a:tcPr marL="0" marR="0" marT="0" marB="0"/>
                </a:tc>
                <a:tc>
                  <a:txBody>
                    <a:bodyPr/>
                    <a:lstStyle/>
                    <a:p>
                      <a:pPr marR="152400" algn="ctr">
                        <a:lnSpc>
                          <a:spcPct val="100000"/>
                        </a:lnSpc>
                        <a:spcBef>
                          <a:spcPts val="245"/>
                        </a:spcBef>
                      </a:pPr>
                      <a:r>
                        <a:rPr sz="700" spc="-50" dirty="0">
                          <a:solidFill>
                            <a:srgbClr val="020202"/>
                          </a:solidFill>
                          <a:latin typeface="Trebuchet MS"/>
                          <a:cs typeface="Trebuchet MS"/>
                        </a:rPr>
                        <a:t>2</a:t>
                      </a:r>
                      <a:endParaRPr sz="700">
                        <a:latin typeface="Trebuchet MS"/>
                        <a:cs typeface="Trebuchet MS"/>
                      </a:endParaRPr>
                    </a:p>
                  </a:txBody>
                  <a:tcPr marL="0" marR="0" marT="32671" marB="0"/>
                </a:tc>
                <a:extLst>
                  <a:ext uri="{0D108BD9-81ED-4DB2-BD59-A6C34878D82A}">
                    <a16:rowId xmlns:a16="http://schemas.microsoft.com/office/drawing/2014/main" val="10005"/>
                  </a:ext>
                </a:extLst>
              </a:tr>
              <a:tr h="213360">
                <a:tc>
                  <a:txBody>
                    <a:bodyPr/>
                    <a:lstStyle/>
                    <a:p>
                      <a:pPr marL="180975">
                        <a:lnSpc>
                          <a:spcPct val="100000"/>
                        </a:lnSpc>
                        <a:spcBef>
                          <a:spcPts val="295"/>
                        </a:spcBef>
                      </a:pPr>
                      <a:r>
                        <a:rPr sz="700" b="1" dirty="0">
                          <a:solidFill>
                            <a:srgbClr val="020202"/>
                          </a:solidFill>
                          <a:latin typeface="Gill Sans MT"/>
                          <a:cs typeface="Gill Sans MT"/>
                        </a:rPr>
                        <a:t>Recommended</a:t>
                      </a:r>
                      <a:r>
                        <a:rPr sz="700" b="1" spc="-30" dirty="0">
                          <a:solidFill>
                            <a:srgbClr val="020202"/>
                          </a:solidFill>
                          <a:latin typeface="Gill Sans MT"/>
                          <a:cs typeface="Gill Sans MT"/>
                        </a:rPr>
                        <a:t> </a:t>
                      </a:r>
                      <a:r>
                        <a:rPr sz="700" b="1" spc="-20" dirty="0">
                          <a:solidFill>
                            <a:srgbClr val="020202"/>
                          </a:solidFill>
                          <a:latin typeface="Gill Sans MT"/>
                          <a:cs typeface="Gill Sans MT"/>
                        </a:rPr>
                        <a:t>rated</a:t>
                      </a:r>
                      <a:r>
                        <a:rPr sz="700" b="1" spc="-30"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25" dirty="0">
                          <a:solidFill>
                            <a:srgbClr val="020202"/>
                          </a:solidFill>
                          <a:latin typeface="Gill Sans MT"/>
                          <a:cs typeface="Gill Sans MT"/>
                        </a:rPr>
                        <a:t> </a:t>
                      </a:r>
                      <a:r>
                        <a:rPr sz="700" b="1" spc="-10" dirty="0">
                          <a:solidFill>
                            <a:srgbClr val="020202"/>
                          </a:solidFill>
                          <a:latin typeface="Gill Sans MT"/>
                          <a:cs typeface="Gill Sans MT"/>
                        </a:rPr>
                        <a:t>voltage</a:t>
                      </a:r>
                      <a:endParaRPr sz="700">
                        <a:latin typeface="Gill Sans MT"/>
                        <a:cs typeface="Gill Sans MT"/>
                      </a:endParaRPr>
                    </a:p>
                  </a:txBody>
                  <a:tcPr marL="0" marR="0" marT="39338" marB="0">
                    <a:solidFill>
                      <a:srgbClr val="020202">
                        <a:alpha val="5099"/>
                      </a:srgbClr>
                    </a:solidFill>
                  </a:tcPr>
                </a:tc>
                <a:tc>
                  <a:txBody>
                    <a:bodyPr/>
                    <a:lstStyle/>
                    <a:p>
                      <a:pPr marL="920115">
                        <a:lnSpc>
                          <a:spcPct val="100000"/>
                        </a:lnSpc>
                        <a:spcBef>
                          <a:spcPts val="295"/>
                        </a:spcBef>
                      </a:pPr>
                      <a:r>
                        <a:rPr sz="700" spc="-20" dirty="0">
                          <a:solidFill>
                            <a:srgbClr val="020202"/>
                          </a:solidFill>
                          <a:latin typeface="Trebuchet MS"/>
                          <a:cs typeface="Trebuchet MS"/>
                        </a:rPr>
                        <a:t>350V</a:t>
                      </a:r>
                      <a:endParaRPr sz="700">
                        <a:latin typeface="Trebuchet MS"/>
                        <a:cs typeface="Trebuchet MS"/>
                      </a:endParaRPr>
                    </a:p>
                  </a:txBody>
                  <a:tcPr marL="0" marR="0" marT="39338"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R="156210" algn="ctr">
                        <a:lnSpc>
                          <a:spcPct val="100000"/>
                        </a:lnSpc>
                        <a:spcBef>
                          <a:spcPts val="295"/>
                        </a:spcBef>
                      </a:pPr>
                      <a:r>
                        <a:rPr sz="700" spc="-20" dirty="0">
                          <a:solidFill>
                            <a:srgbClr val="020202"/>
                          </a:solidFill>
                          <a:latin typeface="Trebuchet MS"/>
                          <a:cs typeface="Trebuchet MS"/>
                        </a:rPr>
                        <a:t>450V</a:t>
                      </a:r>
                      <a:endParaRPr sz="700">
                        <a:latin typeface="Trebuchet MS"/>
                        <a:cs typeface="Trebuchet MS"/>
                      </a:endParaRPr>
                    </a:p>
                  </a:txBody>
                  <a:tcPr marL="0" marR="0" marT="39338" marB="0">
                    <a:solidFill>
                      <a:srgbClr val="ECECEC"/>
                    </a:solidFill>
                  </a:tcPr>
                </a:tc>
                <a:extLst>
                  <a:ext uri="{0D108BD9-81ED-4DB2-BD59-A6C34878D82A}">
                    <a16:rowId xmlns:a16="http://schemas.microsoft.com/office/drawing/2014/main" val="10006"/>
                  </a:ext>
                </a:extLst>
              </a:tr>
              <a:tr h="193358">
                <a:tc>
                  <a:txBody>
                    <a:bodyPr/>
                    <a:lstStyle/>
                    <a:p>
                      <a:pPr marL="180975">
                        <a:lnSpc>
                          <a:spcPct val="100000"/>
                        </a:lnSpc>
                        <a:spcBef>
                          <a:spcPts val="195"/>
                        </a:spcBef>
                      </a:pPr>
                      <a:r>
                        <a:rPr sz="700" b="1" spc="-20" dirty="0">
                          <a:solidFill>
                            <a:srgbClr val="020202"/>
                          </a:solidFill>
                          <a:latin typeface="Gill Sans MT"/>
                          <a:cs typeface="Gill Sans MT"/>
                        </a:rPr>
                        <a:t>Battery</a:t>
                      </a:r>
                      <a:r>
                        <a:rPr sz="700" b="1" dirty="0">
                          <a:solidFill>
                            <a:srgbClr val="020202"/>
                          </a:solidFill>
                          <a:latin typeface="Gill Sans MT"/>
                          <a:cs typeface="Gill Sans MT"/>
                        </a:rPr>
                        <a:t> voltage</a:t>
                      </a:r>
                      <a:r>
                        <a:rPr sz="700" b="1" spc="-25" dirty="0">
                          <a:solidFill>
                            <a:srgbClr val="020202"/>
                          </a:solidFill>
                          <a:latin typeface="Gill Sans MT"/>
                          <a:cs typeface="Gill Sans MT"/>
                        </a:rPr>
                        <a:t> </a:t>
                      </a:r>
                      <a:r>
                        <a:rPr sz="700" b="1" spc="-10" dirty="0">
                          <a:solidFill>
                            <a:srgbClr val="020202"/>
                          </a:solidFill>
                          <a:latin typeface="Gill Sans MT"/>
                          <a:cs typeface="Gill Sans MT"/>
                        </a:rPr>
                        <a:t>range</a:t>
                      </a:r>
                      <a:endParaRPr sz="700">
                        <a:latin typeface="Gill Sans MT"/>
                        <a:cs typeface="Gill Sans MT"/>
                      </a:endParaRPr>
                    </a:p>
                  </a:txBody>
                  <a:tcPr marL="0" marR="0" marT="26003" marB="0">
                    <a:solidFill>
                      <a:srgbClr val="020202">
                        <a:alpha val="5099"/>
                      </a:srgbClr>
                    </a:solidFill>
                  </a:tcPr>
                </a:tc>
                <a:tc>
                  <a:txBody>
                    <a:bodyPr/>
                    <a:lstStyle/>
                    <a:p>
                      <a:pPr marL="834390">
                        <a:lnSpc>
                          <a:spcPct val="100000"/>
                        </a:lnSpc>
                        <a:spcBef>
                          <a:spcPts val="195"/>
                        </a:spcBef>
                      </a:pPr>
                      <a:r>
                        <a:rPr sz="700" dirty="0">
                          <a:solidFill>
                            <a:srgbClr val="020202"/>
                          </a:solidFill>
                          <a:latin typeface="Trebuchet MS"/>
                          <a:cs typeface="Trebuchet MS"/>
                        </a:rPr>
                        <a:t>280-</a:t>
                      </a:r>
                      <a:r>
                        <a:rPr sz="700" spc="-20" dirty="0">
                          <a:solidFill>
                            <a:srgbClr val="020202"/>
                          </a:solidFill>
                          <a:latin typeface="Trebuchet MS"/>
                          <a:cs typeface="Trebuchet MS"/>
                        </a:rPr>
                        <a:t>700V</a:t>
                      </a:r>
                      <a:endParaRPr sz="700">
                        <a:latin typeface="Trebuchet MS"/>
                        <a:cs typeface="Trebuchet MS"/>
                      </a:endParaRPr>
                    </a:p>
                  </a:txBody>
                  <a:tcPr marL="0" marR="0" marT="26003" marB="0"/>
                </a:tc>
                <a:tc>
                  <a:txBody>
                    <a:bodyPr/>
                    <a:lstStyle/>
                    <a:p>
                      <a:pPr>
                        <a:lnSpc>
                          <a:spcPct val="100000"/>
                        </a:lnSpc>
                      </a:pPr>
                      <a:endParaRPr sz="700">
                        <a:latin typeface="Times New Roman"/>
                        <a:cs typeface="Times New Roman"/>
                      </a:endParaRPr>
                    </a:p>
                  </a:txBody>
                  <a:tcPr marL="0" marR="0" marT="0" marB="0"/>
                </a:tc>
                <a:tc>
                  <a:txBody>
                    <a:bodyPr/>
                    <a:lstStyle/>
                    <a:p>
                      <a:pPr marL="417830">
                        <a:lnSpc>
                          <a:spcPct val="100000"/>
                        </a:lnSpc>
                        <a:spcBef>
                          <a:spcPts val="195"/>
                        </a:spcBef>
                      </a:pPr>
                      <a:r>
                        <a:rPr sz="700" dirty="0">
                          <a:solidFill>
                            <a:srgbClr val="020202"/>
                          </a:solidFill>
                          <a:latin typeface="Trebuchet MS"/>
                          <a:cs typeface="Trebuchet MS"/>
                        </a:rPr>
                        <a:t>280-</a:t>
                      </a:r>
                      <a:r>
                        <a:rPr sz="700" spc="-20" dirty="0">
                          <a:solidFill>
                            <a:srgbClr val="020202"/>
                          </a:solidFill>
                          <a:latin typeface="Trebuchet MS"/>
                          <a:cs typeface="Trebuchet MS"/>
                        </a:rPr>
                        <a:t>700V</a:t>
                      </a:r>
                      <a:endParaRPr sz="700">
                        <a:latin typeface="Trebuchet MS"/>
                        <a:cs typeface="Trebuchet MS"/>
                      </a:endParaRPr>
                    </a:p>
                  </a:txBody>
                  <a:tcPr marL="0" marR="0" marT="26003" marB="0"/>
                </a:tc>
                <a:extLst>
                  <a:ext uri="{0D108BD9-81ED-4DB2-BD59-A6C34878D82A}">
                    <a16:rowId xmlns:a16="http://schemas.microsoft.com/office/drawing/2014/main" val="10007"/>
                  </a:ext>
                </a:extLst>
              </a:tr>
              <a:tr h="213360">
                <a:tc>
                  <a:txBody>
                    <a:bodyPr/>
                    <a:lstStyle/>
                    <a:p>
                      <a:pPr marL="180975">
                        <a:lnSpc>
                          <a:spcPct val="100000"/>
                        </a:lnSpc>
                        <a:spcBef>
                          <a:spcPts val="315"/>
                        </a:spcBef>
                      </a:pPr>
                      <a:r>
                        <a:rPr sz="700" b="1" spc="-20" dirty="0">
                          <a:solidFill>
                            <a:srgbClr val="020202"/>
                          </a:solidFill>
                          <a:latin typeface="Gill Sans MT"/>
                          <a:cs typeface="Gill Sans MT"/>
                        </a:rPr>
                        <a:t>Full</a:t>
                      </a:r>
                      <a:r>
                        <a:rPr sz="700" b="1" spc="-50" dirty="0">
                          <a:solidFill>
                            <a:srgbClr val="020202"/>
                          </a:solidFill>
                          <a:latin typeface="Gill Sans MT"/>
                          <a:cs typeface="Gill Sans MT"/>
                        </a:rPr>
                        <a:t> </a:t>
                      </a:r>
                      <a:r>
                        <a:rPr sz="700" b="1" spc="-10" dirty="0">
                          <a:solidFill>
                            <a:srgbClr val="020202"/>
                          </a:solidFill>
                          <a:latin typeface="Gill Sans MT"/>
                          <a:cs typeface="Gill Sans MT"/>
                        </a:rPr>
                        <a:t>load</a:t>
                      </a:r>
                      <a:r>
                        <a:rPr sz="700" b="1" spc="-25" dirty="0">
                          <a:solidFill>
                            <a:srgbClr val="020202"/>
                          </a:solidFill>
                          <a:latin typeface="Gill Sans MT"/>
                          <a:cs typeface="Gill Sans MT"/>
                        </a:rPr>
                        <a:t> </a:t>
                      </a:r>
                      <a:r>
                        <a:rPr sz="700" b="1" spc="-20" dirty="0">
                          <a:solidFill>
                            <a:srgbClr val="020202"/>
                          </a:solidFill>
                          <a:latin typeface="Gill Sans MT"/>
                          <a:cs typeface="Gill Sans MT"/>
                        </a:rPr>
                        <a:t>battery</a:t>
                      </a:r>
                      <a:r>
                        <a:rPr sz="700" b="1" spc="25" dirty="0">
                          <a:solidFill>
                            <a:srgbClr val="020202"/>
                          </a:solidFill>
                          <a:latin typeface="Gill Sans MT"/>
                          <a:cs typeface="Gill Sans MT"/>
                        </a:rPr>
                        <a:t> </a:t>
                      </a:r>
                      <a:r>
                        <a:rPr sz="700" b="1" dirty="0">
                          <a:solidFill>
                            <a:srgbClr val="020202"/>
                          </a:solidFill>
                          <a:latin typeface="Gill Sans MT"/>
                          <a:cs typeface="Gill Sans MT"/>
                        </a:rPr>
                        <a:t>voltage</a:t>
                      </a:r>
                      <a:r>
                        <a:rPr sz="700" b="1" spc="-10" dirty="0">
                          <a:solidFill>
                            <a:srgbClr val="020202"/>
                          </a:solidFill>
                          <a:latin typeface="Gill Sans MT"/>
                          <a:cs typeface="Gill Sans MT"/>
                        </a:rPr>
                        <a:t> </a:t>
                      </a:r>
                      <a:r>
                        <a:rPr sz="700" b="1" spc="-20" dirty="0">
                          <a:solidFill>
                            <a:srgbClr val="020202"/>
                          </a:solidFill>
                          <a:latin typeface="Gill Sans MT"/>
                          <a:cs typeface="Gill Sans MT"/>
                        </a:rPr>
                        <a:t>range</a:t>
                      </a:r>
                      <a:endParaRPr sz="700">
                        <a:latin typeface="Gill Sans MT"/>
                        <a:cs typeface="Gill Sans MT"/>
                      </a:endParaRPr>
                    </a:p>
                  </a:txBody>
                  <a:tcPr marL="0" marR="0" marT="42005" marB="0">
                    <a:solidFill>
                      <a:srgbClr val="020202">
                        <a:alpha val="5099"/>
                      </a:srgbClr>
                    </a:solidFill>
                  </a:tcPr>
                </a:tc>
                <a:tc>
                  <a:txBody>
                    <a:bodyPr/>
                    <a:lstStyle/>
                    <a:p>
                      <a:pPr marL="834390">
                        <a:lnSpc>
                          <a:spcPct val="100000"/>
                        </a:lnSpc>
                        <a:spcBef>
                          <a:spcPts val="315"/>
                        </a:spcBef>
                      </a:pPr>
                      <a:r>
                        <a:rPr sz="700" dirty="0">
                          <a:solidFill>
                            <a:srgbClr val="020202"/>
                          </a:solidFill>
                          <a:latin typeface="Trebuchet MS"/>
                          <a:cs typeface="Trebuchet MS"/>
                        </a:rPr>
                        <a:t>300-</a:t>
                      </a:r>
                      <a:r>
                        <a:rPr sz="700" spc="-20" dirty="0">
                          <a:solidFill>
                            <a:srgbClr val="020202"/>
                          </a:solidFill>
                          <a:latin typeface="Trebuchet MS"/>
                          <a:cs typeface="Trebuchet MS"/>
                        </a:rPr>
                        <a:t>700V</a:t>
                      </a:r>
                      <a:endParaRPr sz="700">
                        <a:latin typeface="Trebuchet MS"/>
                        <a:cs typeface="Trebuchet MS"/>
                      </a:endParaRPr>
                    </a:p>
                  </a:txBody>
                  <a:tcPr marL="0" marR="0" marT="42005"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L="417830">
                        <a:lnSpc>
                          <a:spcPct val="100000"/>
                        </a:lnSpc>
                        <a:spcBef>
                          <a:spcPts val="315"/>
                        </a:spcBef>
                      </a:pPr>
                      <a:r>
                        <a:rPr sz="700" dirty="0">
                          <a:solidFill>
                            <a:srgbClr val="020202"/>
                          </a:solidFill>
                          <a:latin typeface="Trebuchet MS"/>
                          <a:cs typeface="Trebuchet MS"/>
                        </a:rPr>
                        <a:t>400-</a:t>
                      </a:r>
                      <a:r>
                        <a:rPr sz="700" spc="-20" dirty="0">
                          <a:solidFill>
                            <a:srgbClr val="020202"/>
                          </a:solidFill>
                          <a:latin typeface="Trebuchet MS"/>
                          <a:cs typeface="Trebuchet MS"/>
                        </a:rPr>
                        <a:t>700V</a:t>
                      </a:r>
                      <a:endParaRPr sz="700">
                        <a:latin typeface="Trebuchet MS"/>
                        <a:cs typeface="Trebuchet MS"/>
                      </a:endParaRPr>
                    </a:p>
                  </a:txBody>
                  <a:tcPr marL="0" marR="0" marT="42005" marB="0">
                    <a:solidFill>
                      <a:srgbClr val="ECECEC"/>
                    </a:solidFill>
                  </a:tcPr>
                </a:tc>
                <a:extLst>
                  <a:ext uri="{0D108BD9-81ED-4DB2-BD59-A6C34878D82A}">
                    <a16:rowId xmlns:a16="http://schemas.microsoft.com/office/drawing/2014/main" val="10008"/>
                  </a:ext>
                </a:extLst>
              </a:tr>
              <a:tr h="193358">
                <a:tc>
                  <a:txBody>
                    <a:bodyPr/>
                    <a:lstStyle/>
                    <a:p>
                      <a:pPr marL="180975">
                        <a:lnSpc>
                          <a:spcPct val="100000"/>
                        </a:lnSpc>
                        <a:spcBef>
                          <a:spcPts val="215"/>
                        </a:spcBef>
                      </a:pPr>
                      <a:r>
                        <a:rPr sz="700" b="1" dirty="0">
                          <a:solidFill>
                            <a:srgbClr val="020202"/>
                          </a:solidFill>
                          <a:latin typeface="Gill Sans MT"/>
                          <a:cs typeface="Gill Sans MT"/>
                        </a:rPr>
                        <a:t>Max.</a:t>
                      </a:r>
                      <a:r>
                        <a:rPr sz="700" b="1" spc="100" dirty="0">
                          <a:solidFill>
                            <a:srgbClr val="020202"/>
                          </a:solidFill>
                          <a:latin typeface="Gill Sans MT"/>
                          <a:cs typeface="Gill Sans MT"/>
                        </a:rPr>
                        <a:t> </a:t>
                      </a:r>
                      <a:r>
                        <a:rPr sz="700" b="1" dirty="0">
                          <a:solidFill>
                            <a:srgbClr val="020202"/>
                          </a:solidFill>
                          <a:latin typeface="Gill Sans MT"/>
                          <a:cs typeface="Gill Sans MT"/>
                        </a:rPr>
                        <a:t>charge/discharge</a:t>
                      </a:r>
                      <a:r>
                        <a:rPr sz="700" b="1" spc="70" dirty="0">
                          <a:solidFill>
                            <a:srgbClr val="020202"/>
                          </a:solidFill>
                          <a:latin typeface="Gill Sans MT"/>
                          <a:cs typeface="Gill Sans MT"/>
                        </a:rPr>
                        <a:t> </a:t>
                      </a:r>
                      <a:r>
                        <a:rPr sz="700" b="1" spc="-20" dirty="0">
                          <a:solidFill>
                            <a:srgbClr val="020202"/>
                          </a:solidFill>
                          <a:latin typeface="Gill Sans MT"/>
                          <a:cs typeface="Gill Sans MT"/>
                        </a:rPr>
                        <a:t>power</a:t>
                      </a:r>
                      <a:endParaRPr sz="700">
                        <a:latin typeface="Gill Sans MT"/>
                        <a:cs typeface="Gill Sans MT"/>
                      </a:endParaRPr>
                    </a:p>
                  </a:txBody>
                  <a:tcPr marL="0" marR="0" marT="28670" marB="0">
                    <a:solidFill>
                      <a:srgbClr val="020202">
                        <a:alpha val="5099"/>
                      </a:srgbClr>
                    </a:solidFill>
                  </a:tcPr>
                </a:tc>
                <a:tc>
                  <a:txBody>
                    <a:bodyPr/>
                    <a:lstStyle/>
                    <a:p>
                      <a:pPr marL="906144">
                        <a:lnSpc>
                          <a:spcPct val="100000"/>
                        </a:lnSpc>
                        <a:spcBef>
                          <a:spcPts val="215"/>
                        </a:spcBef>
                      </a:pPr>
                      <a:r>
                        <a:rPr sz="700" spc="-10" dirty="0">
                          <a:solidFill>
                            <a:srgbClr val="020202"/>
                          </a:solidFill>
                          <a:latin typeface="Trebuchet MS"/>
                          <a:cs typeface="Trebuchet MS"/>
                        </a:rPr>
                        <a:t>7.5kW</a:t>
                      </a:r>
                      <a:endParaRPr sz="700">
                        <a:latin typeface="Trebuchet MS"/>
                        <a:cs typeface="Trebuchet MS"/>
                      </a:endParaRPr>
                    </a:p>
                  </a:txBody>
                  <a:tcPr marL="0" marR="0" marT="28670" marB="0"/>
                </a:tc>
                <a:tc>
                  <a:txBody>
                    <a:bodyPr/>
                    <a:lstStyle/>
                    <a:p>
                      <a:pPr>
                        <a:lnSpc>
                          <a:spcPct val="100000"/>
                        </a:lnSpc>
                      </a:pPr>
                      <a:endParaRPr sz="700">
                        <a:latin typeface="Times New Roman"/>
                        <a:cs typeface="Times New Roman"/>
                      </a:endParaRPr>
                    </a:p>
                  </a:txBody>
                  <a:tcPr marL="0" marR="0" marT="0" marB="0"/>
                </a:tc>
                <a:tc>
                  <a:txBody>
                    <a:bodyPr/>
                    <a:lstStyle/>
                    <a:p>
                      <a:pPr marR="151765" algn="ctr">
                        <a:lnSpc>
                          <a:spcPct val="100000"/>
                        </a:lnSpc>
                        <a:spcBef>
                          <a:spcPts val="215"/>
                        </a:spcBef>
                      </a:pPr>
                      <a:r>
                        <a:rPr sz="700" spc="-20" dirty="0">
                          <a:solidFill>
                            <a:srgbClr val="020202"/>
                          </a:solidFill>
                          <a:latin typeface="Trebuchet MS"/>
                          <a:cs typeface="Trebuchet MS"/>
                        </a:rPr>
                        <a:t>10kW</a:t>
                      </a:r>
                      <a:endParaRPr sz="700">
                        <a:latin typeface="Trebuchet MS"/>
                        <a:cs typeface="Trebuchet MS"/>
                      </a:endParaRPr>
                    </a:p>
                  </a:txBody>
                  <a:tcPr marL="0" marR="0" marT="28670" marB="0"/>
                </a:tc>
                <a:extLst>
                  <a:ext uri="{0D108BD9-81ED-4DB2-BD59-A6C34878D82A}">
                    <a16:rowId xmlns:a16="http://schemas.microsoft.com/office/drawing/2014/main" val="10009"/>
                  </a:ext>
                </a:extLst>
              </a:tr>
              <a:tr h="213360">
                <a:tc>
                  <a:txBody>
                    <a:bodyPr/>
                    <a:lstStyle/>
                    <a:p>
                      <a:pPr marL="180975">
                        <a:lnSpc>
                          <a:spcPct val="100000"/>
                        </a:lnSpc>
                        <a:spcBef>
                          <a:spcPts val="265"/>
                        </a:spcBef>
                      </a:pPr>
                      <a:r>
                        <a:rPr sz="700" b="1" dirty="0">
                          <a:solidFill>
                            <a:srgbClr val="020202"/>
                          </a:solidFill>
                          <a:latin typeface="Gill Sans MT"/>
                          <a:cs typeface="Gill Sans MT"/>
                        </a:rPr>
                        <a:t>Max.</a:t>
                      </a:r>
                      <a:r>
                        <a:rPr sz="700" b="1" spc="100" dirty="0">
                          <a:solidFill>
                            <a:srgbClr val="020202"/>
                          </a:solidFill>
                          <a:latin typeface="Gill Sans MT"/>
                          <a:cs typeface="Gill Sans MT"/>
                        </a:rPr>
                        <a:t> </a:t>
                      </a:r>
                      <a:r>
                        <a:rPr sz="700" b="1" dirty="0">
                          <a:solidFill>
                            <a:srgbClr val="020202"/>
                          </a:solidFill>
                          <a:latin typeface="Gill Sans MT"/>
                          <a:cs typeface="Gill Sans MT"/>
                        </a:rPr>
                        <a:t>charge/discharge</a:t>
                      </a:r>
                      <a:r>
                        <a:rPr sz="700" b="1" spc="70" dirty="0">
                          <a:solidFill>
                            <a:srgbClr val="020202"/>
                          </a:solidFill>
                          <a:latin typeface="Gill Sans MT"/>
                          <a:cs typeface="Gill Sans MT"/>
                        </a:rPr>
                        <a:t> </a:t>
                      </a:r>
                      <a:r>
                        <a:rPr sz="700" b="1" spc="-10" dirty="0">
                          <a:solidFill>
                            <a:srgbClr val="020202"/>
                          </a:solidFill>
                          <a:latin typeface="Gill Sans MT"/>
                          <a:cs typeface="Gill Sans MT"/>
                        </a:rPr>
                        <a:t>current</a:t>
                      </a:r>
                      <a:endParaRPr sz="700">
                        <a:latin typeface="Gill Sans MT"/>
                        <a:cs typeface="Gill Sans MT"/>
                      </a:endParaRPr>
                    </a:p>
                  </a:txBody>
                  <a:tcPr marL="0" marR="0" marT="35338" marB="0">
                    <a:solidFill>
                      <a:srgbClr val="020202">
                        <a:alpha val="5099"/>
                      </a:srgbClr>
                    </a:solidFill>
                  </a:tcPr>
                </a:tc>
                <a:tc>
                  <a:txBody>
                    <a:bodyPr/>
                    <a:lstStyle/>
                    <a:p>
                      <a:pPr marL="944244">
                        <a:lnSpc>
                          <a:spcPct val="100000"/>
                        </a:lnSpc>
                        <a:spcBef>
                          <a:spcPts val="265"/>
                        </a:spcBef>
                      </a:pPr>
                      <a:r>
                        <a:rPr sz="700" spc="-25" dirty="0">
                          <a:solidFill>
                            <a:srgbClr val="020202"/>
                          </a:solidFill>
                          <a:latin typeface="Trebuchet MS"/>
                          <a:cs typeface="Trebuchet MS"/>
                        </a:rPr>
                        <a:t>25A</a:t>
                      </a:r>
                      <a:endParaRPr sz="700">
                        <a:latin typeface="Trebuchet MS"/>
                        <a:cs typeface="Trebuchet MS"/>
                      </a:endParaRPr>
                    </a:p>
                  </a:txBody>
                  <a:tcPr marL="0" marR="0" marT="35338"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R="155575" algn="ctr">
                        <a:lnSpc>
                          <a:spcPct val="100000"/>
                        </a:lnSpc>
                        <a:spcBef>
                          <a:spcPts val="265"/>
                        </a:spcBef>
                      </a:pPr>
                      <a:r>
                        <a:rPr sz="700" spc="-25" dirty="0">
                          <a:solidFill>
                            <a:srgbClr val="020202"/>
                          </a:solidFill>
                          <a:latin typeface="Trebuchet MS"/>
                          <a:cs typeface="Trebuchet MS"/>
                        </a:rPr>
                        <a:t>25A</a:t>
                      </a:r>
                      <a:endParaRPr sz="700">
                        <a:latin typeface="Trebuchet MS"/>
                        <a:cs typeface="Trebuchet MS"/>
                      </a:endParaRPr>
                    </a:p>
                  </a:txBody>
                  <a:tcPr marL="0" marR="0" marT="35338" marB="0">
                    <a:solidFill>
                      <a:srgbClr val="ECECEC"/>
                    </a:solidFill>
                  </a:tcPr>
                </a:tc>
                <a:extLst>
                  <a:ext uri="{0D108BD9-81ED-4DB2-BD59-A6C34878D82A}">
                    <a16:rowId xmlns:a16="http://schemas.microsoft.com/office/drawing/2014/main" val="10010"/>
                  </a:ext>
                </a:extLst>
              </a:tr>
              <a:tr h="198692">
                <a:tc>
                  <a:txBody>
                    <a:bodyPr/>
                    <a:lstStyle/>
                    <a:p>
                      <a:pPr marR="101600" algn="r">
                        <a:lnSpc>
                          <a:spcPct val="100000"/>
                        </a:lnSpc>
                        <a:spcBef>
                          <a:spcPts val="90"/>
                        </a:spcBef>
                      </a:pPr>
                      <a:r>
                        <a:rPr sz="800" b="1" spc="-10" dirty="0">
                          <a:solidFill>
                            <a:srgbClr val="22A1D0"/>
                          </a:solidFill>
                          <a:latin typeface="Gill Sans MT"/>
                          <a:cs typeface="Gill Sans MT"/>
                        </a:rPr>
                        <a:t>General</a:t>
                      </a:r>
                      <a:r>
                        <a:rPr sz="800" b="1" spc="-35" dirty="0">
                          <a:solidFill>
                            <a:srgbClr val="22A1D0"/>
                          </a:solidFill>
                          <a:latin typeface="Gill Sans MT"/>
                          <a:cs typeface="Gill Sans MT"/>
                        </a:rPr>
                        <a:t> </a:t>
                      </a:r>
                      <a:r>
                        <a:rPr sz="800" b="1" spc="-10" dirty="0">
                          <a:solidFill>
                            <a:srgbClr val="22A1D0"/>
                          </a:solidFill>
                          <a:latin typeface="Gill Sans MT"/>
                          <a:cs typeface="Gill Sans MT"/>
                        </a:rPr>
                        <a:t>Information</a:t>
                      </a:r>
                      <a:endParaRPr sz="800">
                        <a:latin typeface="Gill Sans MT"/>
                        <a:cs typeface="Gill Sans MT"/>
                      </a:endParaRPr>
                    </a:p>
                  </a:txBody>
                  <a:tcPr marL="0" marR="0" marT="12002" marB="0">
                    <a:solidFill>
                      <a:srgbClr val="020202">
                        <a:alpha val="5099"/>
                      </a:srgbClr>
                    </a:solidFill>
                  </a:tcPr>
                </a:tc>
                <a:tc gridSpan="3">
                  <a:txBody>
                    <a:bodyPr/>
                    <a:lstStyle/>
                    <a:p>
                      <a:pPr>
                        <a:lnSpc>
                          <a:spcPct val="100000"/>
                        </a:lnSpc>
                      </a:pPr>
                      <a:endParaRPr sz="7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208026">
                <a:tc>
                  <a:txBody>
                    <a:bodyPr/>
                    <a:lstStyle/>
                    <a:p>
                      <a:pPr marL="180975">
                        <a:lnSpc>
                          <a:spcPct val="100000"/>
                        </a:lnSpc>
                        <a:spcBef>
                          <a:spcPts val="250"/>
                        </a:spcBef>
                      </a:pPr>
                      <a:r>
                        <a:rPr sz="700" b="1" spc="-20" dirty="0">
                          <a:solidFill>
                            <a:srgbClr val="020202"/>
                          </a:solidFill>
                          <a:latin typeface="Gill Sans MT"/>
                          <a:cs typeface="Gill Sans MT"/>
                        </a:rPr>
                        <a:t>Protection</a:t>
                      </a:r>
                      <a:r>
                        <a:rPr sz="700" b="1" spc="25" dirty="0">
                          <a:solidFill>
                            <a:srgbClr val="020202"/>
                          </a:solidFill>
                          <a:latin typeface="Gill Sans MT"/>
                          <a:cs typeface="Gill Sans MT"/>
                        </a:rPr>
                        <a:t> </a:t>
                      </a:r>
                      <a:r>
                        <a:rPr sz="700" b="1" spc="-10" dirty="0">
                          <a:solidFill>
                            <a:srgbClr val="020202"/>
                          </a:solidFill>
                          <a:latin typeface="Gill Sans MT"/>
                          <a:cs typeface="Gill Sans MT"/>
                        </a:rPr>
                        <a:t>devices</a:t>
                      </a:r>
                      <a:endParaRPr sz="700">
                        <a:latin typeface="Gill Sans MT"/>
                        <a:cs typeface="Gill Sans MT"/>
                      </a:endParaRPr>
                    </a:p>
                  </a:txBody>
                  <a:tcPr marL="0" marR="0" marT="33338" marB="0">
                    <a:solidFill>
                      <a:srgbClr val="020202">
                        <a:alpha val="5099"/>
                      </a:srgbClr>
                    </a:solidFill>
                  </a:tcPr>
                </a:tc>
                <a:tc gridSpan="3">
                  <a:txBody>
                    <a:bodyPr/>
                    <a:lstStyle/>
                    <a:p>
                      <a:pPr marL="366395">
                        <a:lnSpc>
                          <a:spcPct val="100000"/>
                        </a:lnSpc>
                        <a:spcBef>
                          <a:spcPts val="250"/>
                        </a:spcBef>
                      </a:pPr>
                      <a:r>
                        <a:rPr sz="700" spc="50" dirty="0">
                          <a:solidFill>
                            <a:srgbClr val="020202"/>
                          </a:solidFill>
                          <a:latin typeface="Trebuchet MS"/>
                          <a:cs typeface="Trebuchet MS"/>
                        </a:rPr>
                        <a:t>PV</a:t>
                      </a:r>
                      <a:r>
                        <a:rPr sz="700" spc="15" dirty="0">
                          <a:solidFill>
                            <a:srgbClr val="020202"/>
                          </a:solidFill>
                          <a:latin typeface="Trebuchet MS"/>
                          <a:cs typeface="Trebuchet MS"/>
                        </a:rPr>
                        <a:t> </a:t>
                      </a:r>
                      <a:r>
                        <a:rPr sz="700" dirty="0">
                          <a:solidFill>
                            <a:srgbClr val="020202"/>
                          </a:solidFill>
                          <a:latin typeface="Trebuchet MS"/>
                          <a:cs typeface="Trebuchet MS"/>
                        </a:rPr>
                        <a:t>DC</a:t>
                      </a:r>
                      <a:r>
                        <a:rPr sz="700" spc="-5" dirty="0">
                          <a:solidFill>
                            <a:srgbClr val="020202"/>
                          </a:solidFill>
                          <a:latin typeface="Trebuchet MS"/>
                          <a:cs typeface="Trebuchet MS"/>
                        </a:rPr>
                        <a:t> </a:t>
                      </a:r>
                      <a:r>
                        <a:rPr sz="700" dirty="0">
                          <a:solidFill>
                            <a:srgbClr val="020202"/>
                          </a:solidFill>
                          <a:latin typeface="Trebuchet MS"/>
                          <a:cs typeface="Trebuchet MS"/>
                        </a:rPr>
                        <a:t>switch,</a:t>
                      </a:r>
                      <a:r>
                        <a:rPr sz="700" spc="5" dirty="0">
                          <a:solidFill>
                            <a:srgbClr val="020202"/>
                          </a:solidFill>
                          <a:latin typeface="Trebuchet MS"/>
                          <a:cs typeface="Trebuchet MS"/>
                        </a:rPr>
                        <a:t> </a:t>
                      </a:r>
                      <a:r>
                        <a:rPr sz="700" spc="-10" dirty="0">
                          <a:solidFill>
                            <a:srgbClr val="020202"/>
                          </a:solidFill>
                          <a:latin typeface="Trebuchet MS"/>
                          <a:cs typeface="Trebuchet MS"/>
                        </a:rPr>
                        <a:t>battery</a:t>
                      </a:r>
                      <a:r>
                        <a:rPr sz="700" spc="-45" dirty="0">
                          <a:solidFill>
                            <a:srgbClr val="020202"/>
                          </a:solidFill>
                          <a:latin typeface="Trebuchet MS"/>
                          <a:cs typeface="Trebuchet MS"/>
                        </a:rPr>
                        <a:t> </a:t>
                      </a:r>
                      <a:r>
                        <a:rPr sz="700" dirty="0">
                          <a:solidFill>
                            <a:srgbClr val="020202"/>
                          </a:solidFill>
                          <a:latin typeface="Trebuchet MS"/>
                          <a:cs typeface="Trebuchet MS"/>
                        </a:rPr>
                        <a:t>breaker</a:t>
                      </a:r>
                      <a:r>
                        <a:rPr sz="700" spc="-25" dirty="0">
                          <a:solidFill>
                            <a:srgbClr val="020202"/>
                          </a:solidFill>
                          <a:latin typeface="Trebuchet MS"/>
                          <a:cs typeface="Trebuchet MS"/>
                        </a:rPr>
                        <a:t> </a:t>
                      </a:r>
                      <a:r>
                        <a:rPr sz="700" dirty="0">
                          <a:solidFill>
                            <a:srgbClr val="020202"/>
                          </a:solidFill>
                          <a:latin typeface="Trebuchet MS"/>
                          <a:cs typeface="Trebuchet MS"/>
                        </a:rPr>
                        <a:t>and</a:t>
                      </a:r>
                      <a:r>
                        <a:rPr sz="700" spc="-20" dirty="0">
                          <a:solidFill>
                            <a:srgbClr val="020202"/>
                          </a:solidFill>
                          <a:latin typeface="Trebuchet MS"/>
                          <a:cs typeface="Trebuchet MS"/>
                        </a:rPr>
                        <a:t> </a:t>
                      </a:r>
                      <a:r>
                        <a:rPr sz="700" dirty="0">
                          <a:solidFill>
                            <a:srgbClr val="020202"/>
                          </a:solidFill>
                          <a:latin typeface="Trebuchet MS"/>
                          <a:cs typeface="Trebuchet MS"/>
                        </a:rPr>
                        <a:t>fuse,</a:t>
                      </a:r>
                      <a:r>
                        <a:rPr sz="700" spc="5" dirty="0">
                          <a:solidFill>
                            <a:srgbClr val="020202"/>
                          </a:solidFill>
                          <a:latin typeface="Trebuchet MS"/>
                          <a:cs typeface="Trebuchet MS"/>
                        </a:rPr>
                        <a:t> </a:t>
                      </a:r>
                      <a:r>
                        <a:rPr sz="700" spc="50" dirty="0">
                          <a:solidFill>
                            <a:srgbClr val="020202"/>
                          </a:solidFill>
                          <a:latin typeface="Trebuchet MS"/>
                          <a:cs typeface="Trebuchet MS"/>
                        </a:rPr>
                        <a:t>PV</a:t>
                      </a:r>
                      <a:r>
                        <a:rPr sz="700" spc="20" dirty="0">
                          <a:solidFill>
                            <a:srgbClr val="020202"/>
                          </a:solidFill>
                          <a:latin typeface="Trebuchet MS"/>
                          <a:cs typeface="Trebuchet MS"/>
                        </a:rPr>
                        <a:t> </a:t>
                      </a:r>
                      <a:r>
                        <a:rPr sz="700" dirty="0">
                          <a:solidFill>
                            <a:srgbClr val="020202"/>
                          </a:solidFill>
                          <a:latin typeface="Trebuchet MS"/>
                          <a:cs typeface="Trebuchet MS"/>
                        </a:rPr>
                        <a:t>fuse,</a:t>
                      </a:r>
                      <a:r>
                        <a:rPr sz="700" spc="5" dirty="0">
                          <a:solidFill>
                            <a:srgbClr val="020202"/>
                          </a:solidFill>
                          <a:latin typeface="Trebuchet MS"/>
                          <a:cs typeface="Trebuchet MS"/>
                        </a:rPr>
                        <a:t> </a:t>
                      </a:r>
                      <a:r>
                        <a:rPr sz="700" spc="-10" dirty="0">
                          <a:solidFill>
                            <a:srgbClr val="020202"/>
                          </a:solidFill>
                          <a:latin typeface="Trebuchet MS"/>
                          <a:cs typeface="Trebuchet MS"/>
                        </a:rPr>
                        <a:t>grid</a:t>
                      </a:r>
                      <a:r>
                        <a:rPr sz="700" spc="-25" dirty="0">
                          <a:solidFill>
                            <a:srgbClr val="020202"/>
                          </a:solidFill>
                          <a:latin typeface="Trebuchet MS"/>
                          <a:cs typeface="Trebuchet MS"/>
                        </a:rPr>
                        <a:t> </a:t>
                      </a:r>
                      <a:r>
                        <a:rPr sz="700" spc="-30" dirty="0">
                          <a:solidFill>
                            <a:srgbClr val="020202"/>
                          </a:solidFill>
                          <a:latin typeface="Trebuchet MS"/>
                          <a:cs typeface="Trebuchet MS"/>
                        </a:rPr>
                        <a:t>breaker,</a:t>
                      </a:r>
                      <a:r>
                        <a:rPr sz="700" spc="10" dirty="0">
                          <a:solidFill>
                            <a:srgbClr val="020202"/>
                          </a:solidFill>
                          <a:latin typeface="Trebuchet MS"/>
                          <a:cs typeface="Trebuchet MS"/>
                        </a:rPr>
                        <a:t> </a:t>
                      </a:r>
                      <a:r>
                        <a:rPr sz="700" dirty="0">
                          <a:solidFill>
                            <a:srgbClr val="020202"/>
                          </a:solidFill>
                          <a:latin typeface="Trebuchet MS"/>
                          <a:cs typeface="Trebuchet MS"/>
                        </a:rPr>
                        <a:t>load</a:t>
                      </a:r>
                      <a:r>
                        <a:rPr sz="700" spc="-25" dirty="0">
                          <a:solidFill>
                            <a:srgbClr val="020202"/>
                          </a:solidFill>
                          <a:latin typeface="Trebuchet MS"/>
                          <a:cs typeface="Trebuchet MS"/>
                        </a:rPr>
                        <a:t> </a:t>
                      </a:r>
                      <a:r>
                        <a:rPr sz="700" spc="-10" dirty="0">
                          <a:solidFill>
                            <a:srgbClr val="020202"/>
                          </a:solidFill>
                          <a:latin typeface="Trebuchet MS"/>
                          <a:cs typeface="Trebuchet MS"/>
                        </a:rPr>
                        <a:t>breaker</a:t>
                      </a:r>
                      <a:endParaRPr sz="700">
                        <a:latin typeface="Trebuchet MS"/>
                        <a:cs typeface="Trebuchet MS"/>
                      </a:endParaRPr>
                    </a:p>
                  </a:txBody>
                  <a:tcPr marL="0" marR="0" marT="33338" marB="0">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193358">
                <a:tc>
                  <a:txBody>
                    <a:bodyPr/>
                    <a:lstStyle/>
                    <a:p>
                      <a:pPr marL="180975">
                        <a:lnSpc>
                          <a:spcPct val="100000"/>
                        </a:lnSpc>
                        <a:spcBef>
                          <a:spcPts val="265"/>
                        </a:spcBef>
                      </a:pPr>
                      <a:r>
                        <a:rPr sz="700" b="1" spc="-20" dirty="0">
                          <a:solidFill>
                            <a:srgbClr val="020202"/>
                          </a:solidFill>
                          <a:latin typeface="Gill Sans MT"/>
                          <a:cs typeface="Gill Sans MT"/>
                        </a:rPr>
                        <a:t>Protection</a:t>
                      </a:r>
                      <a:r>
                        <a:rPr sz="700" b="1" spc="25" dirty="0">
                          <a:solidFill>
                            <a:srgbClr val="020202"/>
                          </a:solidFill>
                          <a:latin typeface="Gill Sans MT"/>
                          <a:cs typeface="Gill Sans MT"/>
                        </a:rPr>
                        <a:t> </a:t>
                      </a:r>
                      <a:r>
                        <a:rPr sz="700" b="1" spc="-10" dirty="0">
                          <a:solidFill>
                            <a:srgbClr val="020202"/>
                          </a:solidFill>
                          <a:latin typeface="Gill Sans MT"/>
                          <a:cs typeface="Gill Sans MT"/>
                        </a:rPr>
                        <a:t>degree</a:t>
                      </a:r>
                      <a:endParaRPr sz="700">
                        <a:latin typeface="Gill Sans MT"/>
                        <a:cs typeface="Gill Sans MT"/>
                      </a:endParaRPr>
                    </a:p>
                  </a:txBody>
                  <a:tcPr marL="0" marR="0" marT="35338" marB="0">
                    <a:solidFill>
                      <a:srgbClr val="020202">
                        <a:alpha val="5099"/>
                      </a:srgbClr>
                    </a:solidFill>
                  </a:tcPr>
                </a:tc>
                <a:tc>
                  <a:txBody>
                    <a:bodyPr/>
                    <a:lstStyle/>
                    <a:p>
                      <a:pPr marL="934719">
                        <a:lnSpc>
                          <a:spcPct val="100000"/>
                        </a:lnSpc>
                        <a:spcBef>
                          <a:spcPts val="265"/>
                        </a:spcBef>
                      </a:pPr>
                      <a:r>
                        <a:rPr sz="700" spc="-20" dirty="0">
                          <a:solidFill>
                            <a:srgbClr val="020202"/>
                          </a:solidFill>
                          <a:latin typeface="Trebuchet MS"/>
                          <a:cs typeface="Trebuchet MS"/>
                        </a:rPr>
                        <a:t>IP65</a:t>
                      </a:r>
                      <a:endParaRPr sz="700">
                        <a:latin typeface="Trebuchet MS"/>
                        <a:cs typeface="Trebuchet MS"/>
                      </a:endParaRPr>
                    </a:p>
                  </a:txBody>
                  <a:tcPr marL="0" marR="0" marT="35338" marB="0"/>
                </a:tc>
                <a:tc>
                  <a:txBody>
                    <a:bodyPr/>
                    <a:lstStyle/>
                    <a:p>
                      <a:pPr>
                        <a:lnSpc>
                          <a:spcPct val="100000"/>
                        </a:lnSpc>
                      </a:pPr>
                      <a:endParaRPr sz="700">
                        <a:latin typeface="Times New Roman"/>
                        <a:cs typeface="Times New Roman"/>
                      </a:endParaRPr>
                    </a:p>
                  </a:txBody>
                  <a:tcPr marL="0" marR="0" marT="0" marB="0"/>
                </a:tc>
                <a:tc>
                  <a:txBody>
                    <a:bodyPr/>
                    <a:lstStyle/>
                    <a:p>
                      <a:pPr marR="152400" algn="ctr">
                        <a:lnSpc>
                          <a:spcPct val="100000"/>
                        </a:lnSpc>
                        <a:spcBef>
                          <a:spcPts val="265"/>
                        </a:spcBef>
                      </a:pPr>
                      <a:r>
                        <a:rPr sz="700" spc="-20" dirty="0">
                          <a:solidFill>
                            <a:srgbClr val="020202"/>
                          </a:solidFill>
                          <a:latin typeface="Trebuchet MS"/>
                          <a:cs typeface="Trebuchet MS"/>
                        </a:rPr>
                        <a:t>IP65</a:t>
                      </a:r>
                      <a:endParaRPr sz="700">
                        <a:latin typeface="Trebuchet MS"/>
                        <a:cs typeface="Trebuchet MS"/>
                      </a:endParaRPr>
                    </a:p>
                  </a:txBody>
                  <a:tcPr marL="0" marR="0" marT="35338" marB="0"/>
                </a:tc>
                <a:extLst>
                  <a:ext uri="{0D108BD9-81ED-4DB2-BD59-A6C34878D82A}">
                    <a16:rowId xmlns:a16="http://schemas.microsoft.com/office/drawing/2014/main" val="10013"/>
                  </a:ext>
                </a:extLst>
              </a:tr>
              <a:tr h="213360">
                <a:tc>
                  <a:txBody>
                    <a:bodyPr/>
                    <a:lstStyle/>
                    <a:p>
                      <a:pPr marL="180975">
                        <a:lnSpc>
                          <a:spcPct val="100000"/>
                        </a:lnSpc>
                        <a:spcBef>
                          <a:spcPts val="310"/>
                        </a:spcBef>
                      </a:pPr>
                      <a:r>
                        <a:rPr sz="700" b="1" spc="-10" dirty="0">
                          <a:solidFill>
                            <a:srgbClr val="020202"/>
                          </a:solidFill>
                          <a:latin typeface="Gill Sans MT"/>
                          <a:cs typeface="Gill Sans MT"/>
                        </a:rPr>
                        <a:t>Noise</a:t>
                      </a:r>
                      <a:r>
                        <a:rPr sz="700" b="1" spc="-30" dirty="0">
                          <a:solidFill>
                            <a:srgbClr val="020202"/>
                          </a:solidFill>
                          <a:latin typeface="Gill Sans MT"/>
                          <a:cs typeface="Gill Sans MT"/>
                        </a:rPr>
                        <a:t> </a:t>
                      </a:r>
                      <a:r>
                        <a:rPr sz="700" b="1" spc="-10" dirty="0">
                          <a:solidFill>
                            <a:srgbClr val="020202"/>
                          </a:solidFill>
                          <a:latin typeface="Gill Sans MT"/>
                          <a:cs typeface="Gill Sans MT"/>
                        </a:rPr>
                        <a:t>emission</a:t>
                      </a:r>
                      <a:endParaRPr sz="700">
                        <a:latin typeface="Gill Sans MT"/>
                        <a:cs typeface="Gill Sans MT"/>
                      </a:endParaRPr>
                    </a:p>
                  </a:txBody>
                  <a:tcPr marL="0" marR="0" marT="41339" marB="0">
                    <a:solidFill>
                      <a:srgbClr val="020202">
                        <a:alpha val="5099"/>
                      </a:srgbClr>
                    </a:solidFill>
                  </a:tcPr>
                </a:tc>
                <a:tc>
                  <a:txBody>
                    <a:bodyPr/>
                    <a:lstStyle/>
                    <a:p>
                      <a:pPr marL="739140">
                        <a:lnSpc>
                          <a:spcPct val="100000"/>
                        </a:lnSpc>
                        <a:spcBef>
                          <a:spcPts val="310"/>
                        </a:spcBef>
                      </a:pPr>
                      <a:r>
                        <a:rPr sz="700" spc="-10" dirty="0">
                          <a:solidFill>
                            <a:srgbClr val="020202"/>
                          </a:solidFill>
                          <a:latin typeface="Trebuchet MS"/>
                          <a:cs typeface="Trebuchet MS"/>
                        </a:rPr>
                        <a:t>&lt;65dB(A)@1m</a:t>
                      </a:r>
                      <a:endParaRPr sz="700">
                        <a:latin typeface="Trebuchet MS"/>
                        <a:cs typeface="Trebuchet MS"/>
                      </a:endParaRPr>
                    </a:p>
                  </a:txBody>
                  <a:tcPr marL="0" marR="0" marT="41339"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L="322580">
                        <a:lnSpc>
                          <a:spcPct val="100000"/>
                        </a:lnSpc>
                        <a:spcBef>
                          <a:spcPts val="310"/>
                        </a:spcBef>
                      </a:pPr>
                      <a:r>
                        <a:rPr sz="700" spc="-10" dirty="0">
                          <a:solidFill>
                            <a:srgbClr val="020202"/>
                          </a:solidFill>
                          <a:latin typeface="Trebuchet MS"/>
                          <a:cs typeface="Trebuchet MS"/>
                        </a:rPr>
                        <a:t>&lt;65dB(A)@1m</a:t>
                      </a:r>
                      <a:endParaRPr sz="700">
                        <a:latin typeface="Trebuchet MS"/>
                        <a:cs typeface="Trebuchet MS"/>
                      </a:endParaRPr>
                    </a:p>
                  </a:txBody>
                  <a:tcPr marL="0" marR="0" marT="41339" marB="0">
                    <a:solidFill>
                      <a:srgbClr val="ECECEC"/>
                    </a:solidFill>
                  </a:tcPr>
                </a:tc>
                <a:extLst>
                  <a:ext uri="{0D108BD9-81ED-4DB2-BD59-A6C34878D82A}">
                    <a16:rowId xmlns:a16="http://schemas.microsoft.com/office/drawing/2014/main" val="10014"/>
                  </a:ext>
                </a:extLst>
              </a:tr>
              <a:tr h="193358">
                <a:tc>
                  <a:txBody>
                    <a:bodyPr/>
                    <a:lstStyle/>
                    <a:p>
                      <a:pPr marL="180975">
                        <a:lnSpc>
                          <a:spcPct val="100000"/>
                        </a:lnSpc>
                        <a:spcBef>
                          <a:spcPts val="210"/>
                        </a:spcBef>
                      </a:pPr>
                      <a:r>
                        <a:rPr sz="700" b="1" spc="-30" dirty="0">
                          <a:solidFill>
                            <a:srgbClr val="020202"/>
                          </a:solidFill>
                          <a:latin typeface="Gill Sans MT"/>
                          <a:cs typeface="Gill Sans MT"/>
                        </a:rPr>
                        <a:t>Operating</a:t>
                      </a:r>
                      <a:r>
                        <a:rPr sz="700" b="1" spc="15" dirty="0">
                          <a:solidFill>
                            <a:srgbClr val="020202"/>
                          </a:solidFill>
                          <a:latin typeface="Gill Sans MT"/>
                          <a:cs typeface="Gill Sans MT"/>
                        </a:rPr>
                        <a:t> </a:t>
                      </a:r>
                      <a:r>
                        <a:rPr sz="700" b="1" spc="-10" dirty="0">
                          <a:solidFill>
                            <a:srgbClr val="020202"/>
                          </a:solidFill>
                          <a:latin typeface="Gill Sans MT"/>
                          <a:cs typeface="Gill Sans MT"/>
                        </a:rPr>
                        <a:t>temperature</a:t>
                      </a:r>
                      <a:endParaRPr sz="700">
                        <a:latin typeface="Gill Sans MT"/>
                        <a:cs typeface="Gill Sans MT"/>
                      </a:endParaRPr>
                    </a:p>
                  </a:txBody>
                  <a:tcPr marL="0" marR="0" marT="28004" marB="0">
                    <a:solidFill>
                      <a:srgbClr val="020202">
                        <a:alpha val="5099"/>
                      </a:srgbClr>
                    </a:solidFill>
                  </a:tcPr>
                </a:tc>
                <a:tc>
                  <a:txBody>
                    <a:bodyPr/>
                    <a:lstStyle/>
                    <a:p>
                      <a:pPr marL="772795">
                        <a:lnSpc>
                          <a:spcPct val="100000"/>
                        </a:lnSpc>
                        <a:spcBef>
                          <a:spcPts val="210"/>
                        </a:spcBef>
                      </a:pPr>
                      <a:r>
                        <a:rPr sz="700" spc="-25" dirty="0">
                          <a:solidFill>
                            <a:srgbClr val="020202"/>
                          </a:solidFill>
                          <a:latin typeface="Trebuchet MS"/>
                          <a:cs typeface="Trebuchet MS"/>
                        </a:rPr>
                        <a:t>-</a:t>
                      </a:r>
                      <a:r>
                        <a:rPr sz="700" spc="-10" dirty="0">
                          <a:solidFill>
                            <a:srgbClr val="020202"/>
                          </a:solidFill>
                          <a:latin typeface="Trebuchet MS"/>
                          <a:cs typeface="Trebuchet MS"/>
                        </a:rPr>
                        <a:t>25°C~+55°C</a:t>
                      </a:r>
                      <a:endParaRPr sz="700">
                        <a:latin typeface="Trebuchet MS"/>
                        <a:cs typeface="Trebuchet MS"/>
                      </a:endParaRPr>
                    </a:p>
                  </a:txBody>
                  <a:tcPr marL="0" marR="0" marT="28004" marB="0"/>
                </a:tc>
                <a:tc>
                  <a:txBody>
                    <a:bodyPr/>
                    <a:lstStyle/>
                    <a:p>
                      <a:pPr>
                        <a:lnSpc>
                          <a:spcPct val="100000"/>
                        </a:lnSpc>
                      </a:pPr>
                      <a:endParaRPr sz="700">
                        <a:latin typeface="Times New Roman"/>
                        <a:cs typeface="Times New Roman"/>
                      </a:endParaRPr>
                    </a:p>
                  </a:txBody>
                  <a:tcPr marL="0" marR="0" marT="0" marB="0"/>
                </a:tc>
                <a:tc>
                  <a:txBody>
                    <a:bodyPr/>
                    <a:lstStyle/>
                    <a:p>
                      <a:pPr marL="355600">
                        <a:lnSpc>
                          <a:spcPct val="100000"/>
                        </a:lnSpc>
                        <a:spcBef>
                          <a:spcPts val="210"/>
                        </a:spcBef>
                      </a:pPr>
                      <a:r>
                        <a:rPr sz="700" spc="-25" dirty="0">
                          <a:solidFill>
                            <a:srgbClr val="020202"/>
                          </a:solidFill>
                          <a:latin typeface="Trebuchet MS"/>
                          <a:cs typeface="Trebuchet MS"/>
                        </a:rPr>
                        <a:t>-</a:t>
                      </a:r>
                      <a:r>
                        <a:rPr sz="700" spc="-10" dirty="0">
                          <a:solidFill>
                            <a:srgbClr val="020202"/>
                          </a:solidFill>
                          <a:latin typeface="Trebuchet MS"/>
                          <a:cs typeface="Trebuchet MS"/>
                        </a:rPr>
                        <a:t>25°C~+55°C</a:t>
                      </a:r>
                      <a:endParaRPr sz="700">
                        <a:latin typeface="Trebuchet MS"/>
                        <a:cs typeface="Trebuchet MS"/>
                      </a:endParaRPr>
                    </a:p>
                  </a:txBody>
                  <a:tcPr marL="0" marR="0" marT="28004" marB="0"/>
                </a:tc>
                <a:extLst>
                  <a:ext uri="{0D108BD9-81ED-4DB2-BD59-A6C34878D82A}">
                    <a16:rowId xmlns:a16="http://schemas.microsoft.com/office/drawing/2014/main" val="10015"/>
                  </a:ext>
                </a:extLst>
              </a:tr>
              <a:tr h="213360">
                <a:tc>
                  <a:txBody>
                    <a:bodyPr/>
                    <a:lstStyle/>
                    <a:p>
                      <a:pPr marL="180975">
                        <a:lnSpc>
                          <a:spcPct val="100000"/>
                        </a:lnSpc>
                        <a:spcBef>
                          <a:spcPts val="335"/>
                        </a:spcBef>
                      </a:pPr>
                      <a:r>
                        <a:rPr sz="700" b="1" spc="-10" dirty="0">
                          <a:solidFill>
                            <a:srgbClr val="020202"/>
                          </a:solidFill>
                          <a:latin typeface="Gill Sans MT"/>
                          <a:cs typeface="Gill Sans MT"/>
                        </a:rPr>
                        <a:t>Cooling</a:t>
                      </a:r>
                      <a:endParaRPr sz="700">
                        <a:latin typeface="Gill Sans MT"/>
                        <a:cs typeface="Gill Sans MT"/>
                      </a:endParaRPr>
                    </a:p>
                  </a:txBody>
                  <a:tcPr marL="0" marR="0" marT="44672" marB="0">
                    <a:solidFill>
                      <a:srgbClr val="020202">
                        <a:alpha val="5099"/>
                      </a:srgbClr>
                    </a:solidFill>
                  </a:tcPr>
                </a:tc>
                <a:tc>
                  <a:txBody>
                    <a:bodyPr/>
                    <a:lstStyle/>
                    <a:p>
                      <a:pPr marL="824865">
                        <a:lnSpc>
                          <a:spcPct val="100000"/>
                        </a:lnSpc>
                        <a:spcBef>
                          <a:spcPts val="335"/>
                        </a:spcBef>
                      </a:pPr>
                      <a:r>
                        <a:rPr sz="700" dirty="0">
                          <a:solidFill>
                            <a:srgbClr val="020202"/>
                          </a:solidFill>
                          <a:latin typeface="Trebuchet MS"/>
                          <a:cs typeface="Trebuchet MS"/>
                        </a:rPr>
                        <a:t>Forced-</a:t>
                      </a:r>
                      <a:r>
                        <a:rPr sz="700" spc="-25" dirty="0">
                          <a:solidFill>
                            <a:srgbClr val="020202"/>
                          </a:solidFill>
                          <a:latin typeface="Trebuchet MS"/>
                          <a:cs typeface="Trebuchet MS"/>
                        </a:rPr>
                        <a:t>air</a:t>
                      </a:r>
                      <a:endParaRPr sz="700">
                        <a:latin typeface="Trebuchet MS"/>
                        <a:cs typeface="Trebuchet MS"/>
                      </a:endParaRPr>
                    </a:p>
                  </a:txBody>
                  <a:tcPr marL="0" marR="0" marT="44672"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L="408305">
                        <a:lnSpc>
                          <a:spcPct val="100000"/>
                        </a:lnSpc>
                        <a:spcBef>
                          <a:spcPts val="335"/>
                        </a:spcBef>
                      </a:pPr>
                      <a:r>
                        <a:rPr sz="700" dirty="0">
                          <a:solidFill>
                            <a:srgbClr val="020202"/>
                          </a:solidFill>
                          <a:latin typeface="Trebuchet MS"/>
                          <a:cs typeface="Trebuchet MS"/>
                        </a:rPr>
                        <a:t>Forced-</a:t>
                      </a:r>
                      <a:r>
                        <a:rPr sz="700" spc="-25" dirty="0">
                          <a:solidFill>
                            <a:srgbClr val="020202"/>
                          </a:solidFill>
                          <a:latin typeface="Trebuchet MS"/>
                          <a:cs typeface="Trebuchet MS"/>
                        </a:rPr>
                        <a:t>air</a:t>
                      </a:r>
                      <a:endParaRPr sz="700">
                        <a:latin typeface="Trebuchet MS"/>
                        <a:cs typeface="Trebuchet MS"/>
                      </a:endParaRPr>
                    </a:p>
                  </a:txBody>
                  <a:tcPr marL="0" marR="0" marT="44672" marB="0">
                    <a:solidFill>
                      <a:srgbClr val="ECECEC"/>
                    </a:solidFill>
                  </a:tcPr>
                </a:tc>
                <a:extLst>
                  <a:ext uri="{0D108BD9-81ED-4DB2-BD59-A6C34878D82A}">
                    <a16:rowId xmlns:a16="http://schemas.microsoft.com/office/drawing/2014/main" val="10016"/>
                  </a:ext>
                </a:extLst>
              </a:tr>
              <a:tr h="226028">
                <a:tc>
                  <a:txBody>
                    <a:bodyPr/>
                    <a:lstStyle/>
                    <a:p>
                      <a:pPr marL="180975">
                        <a:lnSpc>
                          <a:spcPct val="100000"/>
                        </a:lnSpc>
                        <a:spcBef>
                          <a:spcPts val="385"/>
                        </a:spcBef>
                      </a:pPr>
                      <a:r>
                        <a:rPr sz="700" b="1" spc="-10" dirty="0">
                          <a:solidFill>
                            <a:srgbClr val="020202"/>
                          </a:solidFill>
                          <a:latin typeface="Gill Sans MT"/>
                          <a:cs typeface="Gill Sans MT"/>
                        </a:rPr>
                        <a:t>Relative</a:t>
                      </a:r>
                      <a:r>
                        <a:rPr sz="700" b="1" spc="30" dirty="0">
                          <a:solidFill>
                            <a:srgbClr val="020202"/>
                          </a:solidFill>
                          <a:latin typeface="Gill Sans MT"/>
                          <a:cs typeface="Gill Sans MT"/>
                        </a:rPr>
                        <a:t> </a:t>
                      </a:r>
                      <a:r>
                        <a:rPr sz="700" b="1" spc="-10" dirty="0">
                          <a:solidFill>
                            <a:srgbClr val="020202"/>
                          </a:solidFill>
                          <a:latin typeface="Gill Sans MT"/>
                          <a:cs typeface="Gill Sans MT"/>
                        </a:rPr>
                        <a:t>humidity</a:t>
                      </a:r>
                      <a:endParaRPr sz="700">
                        <a:latin typeface="Gill Sans MT"/>
                        <a:cs typeface="Gill Sans MT"/>
                      </a:endParaRPr>
                    </a:p>
                  </a:txBody>
                  <a:tcPr marL="0" marR="0" marT="51340" marB="0">
                    <a:solidFill>
                      <a:srgbClr val="020202">
                        <a:alpha val="5099"/>
                      </a:srgbClr>
                    </a:solidFill>
                  </a:tcPr>
                </a:tc>
                <a:tc>
                  <a:txBody>
                    <a:bodyPr/>
                    <a:lstStyle/>
                    <a:p>
                      <a:pPr marR="120650" algn="r">
                        <a:lnSpc>
                          <a:spcPct val="100000"/>
                        </a:lnSpc>
                        <a:spcBef>
                          <a:spcPts val="385"/>
                        </a:spcBef>
                      </a:pPr>
                      <a:r>
                        <a:rPr sz="700" dirty="0">
                          <a:solidFill>
                            <a:srgbClr val="020202"/>
                          </a:solidFill>
                          <a:latin typeface="Trebuchet MS"/>
                          <a:cs typeface="Trebuchet MS"/>
                        </a:rPr>
                        <a:t>0-</a:t>
                      </a:r>
                      <a:r>
                        <a:rPr sz="700" spc="55" dirty="0">
                          <a:solidFill>
                            <a:srgbClr val="020202"/>
                          </a:solidFill>
                          <a:latin typeface="Trebuchet MS"/>
                          <a:cs typeface="Trebuchet MS"/>
                        </a:rPr>
                        <a:t>95%</a:t>
                      </a:r>
                      <a:r>
                        <a:rPr sz="700" spc="50" dirty="0">
                          <a:solidFill>
                            <a:srgbClr val="020202"/>
                          </a:solidFill>
                          <a:latin typeface="Trebuchet MS"/>
                          <a:cs typeface="Trebuchet MS"/>
                        </a:rPr>
                        <a:t> </a:t>
                      </a:r>
                      <a:r>
                        <a:rPr sz="700" dirty="0">
                          <a:solidFill>
                            <a:srgbClr val="020202"/>
                          </a:solidFill>
                          <a:latin typeface="Trebuchet MS"/>
                          <a:cs typeface="Trebuchet MS"/>
                        </a:rPr>
                        <a:t>non-</a:t>
                      </a:r>
                      <a:r>
                        <a:rPr sz="700" spc="-10" dirty="0">
                          <a:solidFill>
                            <a:srgbClr val="020202"/>
                          </a:solidFill>
                          <a:latin typeface="Trebuchet MS"/>
                          <a:cs typeface="Trebuchet MS"/>
                        </a:rPr>
                        <a:t>condensing</a:t>
                      </a:r>
                      <a:endParaRPr sz="700">
                        <a:latin typeface="Trebuchet MS"/>
                        <a:cs typeface="Trebuchet MS"/>
                      </a:endParaRPr>
                    </a:p>
                  </a:txBody>
                  <a:tcPr marL="0" marR="0" marT="51340" marB="0"/>
                </a:tc>
                <a:tc>
                  <a:txBody>
                    <a:bodyPr/>
                    <a:lstStyle/>
                    <a:p>
                      <a:pPr>
                        <a:lnSpc>
                          <a:spcPct val="100000"/>
                        </a:lnSpc>
                      </a:pPr>
                      <a:endParaRPr sz="700">
                        <a:latin typeface="Times New Roman"/>
                        <a:cs typeface="Times New Roman"/>
                      </a:endParaRPr>
                    </a:p>
                  </a:txBody>
                  <a:tcPr marL="0" marR="0" marT="0" marB="0"/>
                </a:tc>
                <a:tc>
                  <a:txBody>
                    <a:bodyPr/>
                    <a:lstStyle/>
                    <a:p>
                      <a:pPr marL="165100">
                        <a:lnSpc>
                          <a:spcPct val="100000"/>
                        </a:lnSpc>
                        <a:spcBef>
                          <a:spcPts val="385"/>
                        </a:spcBef>
                      </a:pPr>
                      <a:r>
                        <a:rPr sz="700" dirty="0">
                          <a:solidFill>
                            <a:srgbClr val="020202"/>
                          </a:solidFill>
                          <a:latin typeface="Trebuchet MS"/>
                          <a:cs typeface="Trebuchet MS"/>
                        </a:rPr>
                        <a:t>0-</a:t>
                      </a:r>
                      <a:r>
                        <a:rPr sz="700" spc="55" dirty="0">
                          <a:solidFill>
                            <a:srgbClr val="020202"/>
                          </a:solidFill>
                          <a:latin typeface="Trebuchet MS"/>
                          <a:cs typeface="Trebuchet MS"/>
                        </a:rPr>
                        <a:t>95%</a:t>
                      </a:r>
                      <a:r>
                        <a:rPr sz="700" spc="50" dirty="0">
                          <a:solidFill>
                            <a:srgbClr val="020202"/>
                          </a:solidFill>
                          <a:latin typeface="Trebuchet MS"/>
                          <a:cs typeface="Trebuchet MS"/>
                        </a:rPr>
                        <a:t> </a:t>
                      </a:r>
                      <a:r>
                        <a:rPr sz="700" dirty="0">
                          <a:solidFill>
                            <a:srgbClr val="020202"/>
                          </a:solidFill>
                          <a:latin typeface="Trebuchet MS"/>
                          <a:cs typeface="Trebuchet MS"/>
                        </a:rPr>
                        <a:t>non-</a:t>
                      </a:r>
                      <a:r>
                        <a:rPr sz="700" spc="-10" dirty="0">
                          <a:solidFill>
                            <a:srgbClr val="020202"/>
                          </a:solidFill>
                          <a:latin typeface="Trebuchet MS"/>
                          <a:cs typeface="Trebuchet MS"/>
                        </a:rPr>
                        <a:t>condensing</a:t>
                      </a:r>
                      <a:endParaRPr sz="700">
                        <a:latin typeface="Trebuchet MS"/>
                        <a:cs typeface="Trebuchet MS"/>
                      </a:endParaRPr>
                    </a:p>
                  </a:txBody>
                  <a:tcPr marL="0" marR="0" marT="51340" marB="0"/>
                </a:tc>
                <a:extLst>
                  <a:ext uri="{0D108BD9-81ED-4DB2-BD59-A6C34878D82A}">
                    <a16:rowId xmlns:a16="http://schemas.microsoft.com/office/drawing/2014/main" val="10017"/>
                  </a:ext>
                </a:extLst>
              </a:tr>
              <a:tr h="380714">
                <a:tc>
                  <a:txBody>
                    <a:bodyPr/>
                    <a:lstStyle/>
                    <a:p>
                      <a:pPr>
                        <a:lnSpc>
                          <a:spcPct val="100000"/>
                        </a:lnSpc>
                        <a:spcBef>
                          <a:spcPts val="185"/>
                        </a:spcBef>
                      </a:pPr>
                      <a:endParaRPr sz="700">
                        <a:latin typeface="Times New Roman"/>
                        <a:cs typeface="Times New Roman"/>
                      </a:endParaRPr>
                    </a:p>
                    <a:p>
                      <a:pPr marL="180975">
                        <a:lnSpc>
                          <a:spcPct val="100000"/>
                        </a:lnSpc>
                      </a:pPr>
                      <a:r>
                        <a:rPr sz="700" b="1" spc="-10" dirty="0">
                          <a:solidFill>
                            <a:srgbClr val="020202"/>
                          </a:solidFill>
                          <a:latin typeface="Gill Sans MT"/>
                          <a:cs typeface="Gill Sans MT"/>
                        </a:rPr>
                        <a:t>Maximum</a:t>
                      </a:r>
                      <a:r>
                        <a:rPr sz="700" b="1" spc="-5" dirty="0">
                          <a:solidFill>
                            <a:srgbClr val="020202"/>
                          </a:solidFill>
                          <a:latin typeface="Gill Sans MT"/>
                          <a:cs typeface="Gill Sans MT"/>
                        </a:rPr>
                        <a:t> </a:t>
                      </a:r>
                      <a:r>
                        <a:rPr sz="700" b="1" spc="-10" dirty="0">
                          <a:solidFill>
                            <a:srgbClr val="020202"/>
                          </a:solidFill>
                          <a:latin typeface="Gill Sans MT"/>
                          <a:cs typeface="Gill Sans MT"/>
                        </a:rPr>
                        <a:t>altitude</a:t>
                      </a:r>
                      <a:endParaRPr sz="700">
                        <a:latin typeface="Gill Sans MT"/>
                        <a:cs typeface="Gill Sans MT"/>
                      </a:endParaRPr>
                    </a:p>
                  </a:txBody>
                  <a:tcPr marL="0" marR="0" marT="24670" marB="0">
                    <a:solidFill>
                      <a:srgbClr val="020202">
                        <a:alpha val="5099"/>
                      </a:srgbClr>
                    </a:solidFill>
                  </a:tcPr>
                </a:tc>
                <a:tc>
                  <a:txBody>
                    <a:bodyPr/>
                    <a:lstStyle/>
                    <a:p>
                      <a:pPr>
                        <a:lnSpc>
                          <a:spcPct val="100000"/>
                        </a:lnSpc>
                        <a:spcBef>
                          <a:spcPts val="185"/>
                        </a:spcBef>
                      </a:pPr>
                      <a:endParaRPr sz="700">
                        <a:latin typeface="Times New Roman"/>
                        <a:cs typeface="Times New Roman"/>
                      </a:endParaRPr>
                    </a:p>
                    <a:p>
                      <a:pPr marR="30480" algn="r">
                        <a:lnSpc>
                          <a:spcPct val="100000"/>
                        </a:lnSpc>
                      </a:pPr>
                      <a:r>
                        <a:rPr sz="700" spc="10" dirty="0">
                          <a:solidFill>
                            <a:srgbClr val="020202"/>
                          </a:solidFill>
                          <a:latin typeface="Trebuchet MS"/>
                          <a:cs typeface="Trebuchet MS"/>
                        </a:rPr>
                        <a:t>6000m</a:t>
                      </a:r>
                      <a:r>
                        <a:rPr sz="700" spc="-10" dirty="0">
                          <a:solidFill>
                            <a:srgbClr val="020202"/>
                          </a:solidFill>
                          <a:latin typeface="Trebuchet MS"/>
                          <a:cs typeface="Trebuchet MS"/>
                        </a:rPr>
                        <a:t> </a:t>
                      </a:r>
                      <a:r>
                        <a:rPr sz="700" dirty="0">
                          <a:solidFill>
                            <a:srgbClr val="020202"/>
                          </a:solidFill>
                          <a:latin typeface="Trebuchet MS"/>
                          <a:cs typeface="Trebuchet MS"/>
                        </a:rPr>
                        <a:t>(derate</a:t>
                      </a:r>
                      <a:r>
                        <a:rPr sz="700" spc="25" dirty="0">
                          <a:solidFill>
                            <a:srgbClr val="020202"/>
                          </a:solidFill>
                          <a:latin typeface="Trebuchet MS"/>
                          <a:cs typeface="Trebuchet MS"/>
                        </a:rPr>
                        <a:t> </a:t>
                      </a:r>
                      <a:r>
                        <a:rPr sz="700" dirty="0">
                          <a:solidFill>
                            <a:srgbClr val="020202"/>
                          </a:solidFill>
                          <a:latin typeface="Trebuchet MS"/>
                          <a:cs typeface="Trebuchet MS"/>
                        </a:rPr>
                        <a:t>over</a:t>
                      </a:r>
                      <a:r>
                        <a:rPr sz="700" spc="-15" dirty="0">
                          <a:solidFill>
                            <a:srgbClr val="020202"/>
                          </a:solidFill>
                          <a:latin typeface="Trebuchet MS"/>
                          <a:cs typeface="Trebuchet MS"/>
                        </a:rPr>
                        <a:t> </a:t>
                      </a:r>
                      <a:r>
                        <a:rPr sz="700" spc="-10" dirty="0">
                          <a:solidFill>
                            <a:srgbClr val="020202"/>
                          </a:solidFill>
                          <a:latin typeface="Trebuchet MS"/>
                          <a:cs typeface="Trebuchet MS"/>
                        </a:rPr>
                        <a:t>3000m)</a:t>
                      </a:r>
                      <a:endParaRPr sz="700">
                        <a:latin typeface="Trebuchet MS"/>
                        <a:cs typeface="Trebuchet MS"/>
                      </a:endParaRPr>
                    </a:p>
                  </a:txBody>
                  <a:tcPr marL="0" marR="0" marT="24670"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a:lnSpc>
                          <a:spcPct val="100000"/>
                        </a:lnSpc>
                        <a:spcBef>
                          <a:spcPts val="185"/>
                        </a:spcBef>
                      </a:pPr>
                      <a:endParaRPr sz="700">
                        <a:latin typeface="Times New Roman"/>
                        <a:cs typeface="Times New Roman"/>
                      </a:endParaRPr>
                    </a:p>
                    <a:p>
                      <a:pPr marL="74930">
                        <a:lnSpc>
                          <a:spcPct val="100000"/>
                        </a:lnSpc>
                      </a:pPr>
                      <a:r>
                        <a:rPr sz="700" spc="10" dirty="0">
                          <a:solidFill>
                            <a:srgbClr val="020202"/>
                          </a:solidFill>
                          <a:latin typeface="Trebuchet MS"/>
                          <a:cs typeface="Trebuchet MS"/>
                        </a:rPr>
                        <a:t>6000m</a:t>
                      </a:r>
                      <a:r>
                        <a:rPr sz="700" spc="-10" dirty="0">
                          <a:solidFill>
                            <a:srgbClr val="020202"/>
                          </a:solidFill>
                          <a:latin typeface="Trebuchet MS"/>
                          <a:cs typeface="Trebuchet MS"/>
                        </a:rPr>
                        <a:t> </a:t>
                      </a:r>
                      <a:r>
                        <a:rPr sz="700" dirty="0">
                          <a:solidFill>
                            <a:srgbClr val="020202"/>
                          </a:solidFill>
                          <a:latin typeface="Trebuchet MS"/>
                          <a:cs typeface="Trebuchet MS"/>
                        </a:rPr>
                        <a:t>(derate</a:t>
                      </a:r>
                      <a:r>
                        <a:rPr sz="700" spc="25" dirty="0">
                          <a:solidFill>
                            <a:srgbClr val="020202"/>
                          </a:solidFill>
                          <a:latin typeface="Trebuchet MS"/>
                          <a:cs typeface="Trebuchet MS"/>
                        </a:rPr>
                        <a:t> </a:t>
                      </a:r>
                      <a:r>
                        <a:rPr sz="700" dirty="0">
                          <a:solidFill>
                            <a:srgbClr val="020202"/>
                          </a:solidFill>
                          <a:latin typeface="Trebuchet MS"/>
                          <a:cs typeface="Trebuchet MS"/>
                        </a:rPr>
                        <a:t>over</a:t>
                      </a:r>
                      <a:r>
                        <a:rPr sz="700" spc="-15" dirty="0">
                          <a:solidFill>
                            <a:srgbClr val="020202"/>
                          </a:solidFill>
                          <a:latin typeface="Trebuchet MS"/>
                          <a:cs typeface="Trebuchet MS"/>
                        </a:rPr>
                        <a:t> </a:t>
                      </a:r>
                      <a:r>
                        <a:rPr sz="700" spc="-10" dirty="0">
                          <a:solidFill>
                            <a:srgbClr val="020202"/>
                          </a:solidFill>
                          <a:latin typeface="Trebuchet MS"/>
                          <a:cs typeface="Trebuchet MS"/>
                        </a:rPr>
                        <a:t>3000m)</a:t>
                      </a:r>
                      <a:endParaRPr sz="700">
                        <a:latin typeface="Trebuchet MS"/>
                        <a:cs typeface="Trebuchet MS"/>
                      </a:endParaRPr>
                    </a:p>
                  </a:txBody>
                  <a:tcPr marL="0" marR="0" marT="24670" marB="0">
                    <a:solidFill>
                      <a:srgbClr val="ECECEC"/>
                    </a:solidFill>
                  </a:tcPr>
                </a:tc>
                <a:extLst>
                  <a:ext uri="{0D108BD9-81ED-4DB2-BD59-A6C34878D82A}">
                    <a16:rowId xmlns:a16="http://schemas.microsoft.com/office/drawing/2014/main" val="10018"/>
                  </a:ext>
                </a:extLst>
              </a:tr>
              <a:tr h="193358">
                <a:tc>
                  <a:txBody>
                    <a:bodyPr/>
                    <a:lstStyle/>
                    <a:p>
                      <a:pPr marL="180975">
                        <a:lnSpc>
                          <a:spcPct val="100000"/>
                        </a:lnSpc>
                        <a:spcBef>
                          <a:spcPts val="254"/>
                        </a:spcBef>
                      </a:pPr>
                      <a:r>
                        <a:rPr sz="700" b="1" spc="-10" dirty="0">
                          <a:solidFill>
                            <a:srgbClr val="020202"/>
                          </a:solidFill>
                          <a:latin typeface="Gill Sans MT"/>
                          <a:cs typeface="Gill Sans MT"/>
                        </a:rPr>
                        <a:t>Dimension</a:t>
                      </a:r>
                      <a:r>
                        <a:rPr sz="700" b="1" spc="-25" dirty="0">
                          <a:solidFill>
                            <a:srgbClr val="020202"/>
                          </a:solidFill>
                          <a:latin typeface="Gill Sans MT"/>
                          <a:cs typeface="Gill Sans MT"/>
                        </a:rPr>
                        <a:t> </a:t>
                      </a:r>
                      <a:r>
                        <a:rPr sz="700" b="1" spc="-10" dirty="0">
                          <a:solidFill>
                            <a:srgbClr val="020202"/>
                          </a:solidFill>
                          <a:latin typeface="Gill Sans MT"/>
                          <a:cs typeface="Gill Sans MT"/>
                        </a:rPr>
                        <a:t>(W/H/D)</a:t>
                      </a:r>
                      <a:endParaRPr sz="700">
                        <a:latin typeface="Gill Sans MT"/>
                        <a:cs typeface="Gill Sans MT"/>
                      </a:endParaRPr>
                    </a:p>
                  </a:txBody>
                  <a:tcPr marL="0" marR="0" marT="34003" marB="0">
                    <a:solidFill>
                      <a:srgbClr val="020202">
                        <a:alpha val="5099"/>
                      </a:srgbClr>
                    </a:solidFill>
                  </a:tcPr>
                </a:tc>
                <a:tc>
                  <a:txBody>
                    <a:bodyPr/>
                    <a:lstStyle/>
                    <a:p>
                      <a:pPr marL="691515">
                        <a:lnSpc>
                          <a:spcPct val="100000"/>
                        </a:lnSpc>
                        <a:spcBef>
                          <a:spcPts val="254"/>
                        </a:spcBef>
                      </a:pPr>
                      <a:r>
                        <a:rPr sz="700" spc="-10" dirty="0">
                          <a:solidFill>
                            <a:srgbClr val="020202"/>
                          </a:solidFill>
                          <a:latin typeface="Trebuchet MS"/>
                          <a:cs typeface="Trebuchet MS"/>
                        </a:rPr>
                        <a:t>600/700/250mm</a:t>
                      </a:r>
                      <a:endParaRPr sz="700">
                        <a:latin typeface="Trebuchet MS"/>
                        <a:cs typeface="Trebuchet MS"/>
                      </a:endParaRPr>
                    </a:p>
                  </a:txBody>
                  <a:tcPr marL="0" marR="0" marT="34003" marB="0"/>
                </a:tc>
                <a:tc>
                  <a:txBody>
                    <a:bodyPr/>
                    <a:lstStyle/>
                    <a:p>
                      <a:pPr>
                        <a:lnSpc>
                          <a:spcPct val="100000"/>
                        </a:lnSpc>
                      </a:pPr>
                      <a:endParaRPr sz="700">
                        <a:latin typeface="Times New Roman"/>
                        <a:cs typeface="Times New Roman"/>
                      </a:endParaRPr>
                    </a:p>
                  </a:txBody>
                  <a:tcPr marL="0" marR="0" marT="0" marB="0"/>
                </a:tc>
                <a:tc>
                  <a:txBody>
                    <a:bodyPr/>
                    <a:lstStyle/>
                    <a:p>
                      <a:pPr marL="274955">
                        <a:lnSpc>
                          <a:spcPct val="100000"/>
                        </a:lnSpc>
                        <a:spcBef>
                          <a:spcPts val="254"/>
                        </a:spcBef>
                      </a:pPr>
                      <a:r>
                        <a:rPr sz="700" spc="-10" dirty="0">
                          <a:solidFill>
                            <a:srgbClr val="020202"/>
                          </a:solidFill>
                          <a:latin typeface="Trebuchet MS"/>
                          <a:cs typeface="Trebuchet MS"/>
                        </a:rPr>
                        <a:t>600/700/250mm</a:t>
                      </a:r>
                      <a:endParaRPr sz="700">
                        <a:latin typeface="Trebuchet MS"/>
                        <a:cs typeface="Trebuchet MS"/>
                      </a:endParaRPr>
                    </a:p>
                  </a:txBody>
                  <a:tcPr marL="0" marR="0" marT="34003" marB="0"/>
                </a:tc>
                <a:extLst>
                  <a:ext uri="{0D108BD9-81ED-4DB2-BD59-A6C34878D82A}">
                    <a16:rowId xmlns:a16="http://schemas.microsoft.com/office/drawing/2014/main" val="10019"/>
                  </a:ext>
                </a:extLst>
              </a:tr>
              <a:tr h="213360">
                <a:tc>
                  <a:txBody>
                    <a:bodyPr/>
                    <a:lstStyle/>
                    <a:p>
                      <a:pPr marL="180975">
                        <a:lnSpc>
                          <a:spcPct val="100000"/>
                        </a:lnSpc>
                        <a:spcBef>
                          <a:spcPts val="300"/>
                        </a:spcBef>
                      </a:pPr>
                      <a:r>
                        <a:rPr sz="700" b="1" spc="-10" dirty="0">
                          <a:solidFill>
                            <a:srgbClr val="020202"/>
                          </a:solidFill>
                          <a:latin typeface="Gill Sans MT"/>
                          <a:cs typeface="Gill Sans MT"/>
                        </a:rPr>
                        <a:t>Weight</a:t>
                      </a:r>
                      <a:endParaRPr sz="700">
                        <a:latin typeface="Gill Sans MT"/>
                        <a:cs typeface="Gill Sans MT"/>
                      </a:endParaRPr>
                    </a:p>
                  </a:txBody>
                  <a:tcPr marL="0" marR="0" marT="40005" marB="0">
                    <a:solidFill>
                      <a:srgbClr val="020202">
                        <a:alpha val="5099"/>
                      </a:srgbClr>
                    </a:solidFill>
                  </a:tcPr>
                </a:tc>
                <a:tc>
                  <a:txBody>
                    <a:bodyPr/>
                    <a:lstStyle/>
                    <a:p>
                      <a:pPr marL="929640">
                        <a:lnSpc>
                          <a:spcPct val="100000"/>
                        </a:lnSpc>
                        <a:spcBef>
                          <a:spcPts val="300"/>
                        </a:spcBef>
                      </a:pPr>
                      <a:r>
                        <a:rPr sz="700" spc="-20" dirty="0">
                          <a:solidFill>
                            <a:srgbClr val="020202"/>
                          </a:solidFill>
                          <a:latin typeface="Trebuchet MS"/>
                          <a:cs typeface="Trebuchet MS"/>
                        </a:rPr>
                        <a:t>50kg</a:t>
                      </a:r>
                      <a:endParaRPr sz="700">
                        <a:latin typeface="Trebuchet MS"/>
                        <a:cs typeface="Trebuchet MS"/>
                      </a:endParaRPr>
                    </a:p>
                  </a:txBody>
                  <a:tcPr marL="0" marR="0" marT="40005"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R="152400" algn="ctr">
                        <a:lnSpc>
                          <a:spcPct val="100000"/>
                        </a:lnSpc>
                        <a:spcBef>
                          <a:spcPts val="300"/>
                        </a:spcBef>
                      </a:pPr>
                      <a:r>
                        <a:rPr sz="700" spc="-20" dirty="0">
                          <a:solidFill>
                            <a:srgbClr val="020202"/>
                          </a:solidFill>
                          <a:latin typeface="Trebuchet MS"/>
                          <a:cs typeface="Trebuchet MS"/>
                        </a:rPr>
                        <a:t>50kg</a:t>
                      </a:r>
                      <a:endParaRPr sz="700">
                        <a:latin typeface="Trebuchet MS"/>
                        <a:cs typeface="Trebuchet MS"/>
                      </a:endParaRPr>
                    </a:p>
                  </a:txBody>
                  <a:tcPr marL="0" marR="0" marT="40005" marB="0">
                    <a:solidFill>
                      <a:srgbClr val="ECECEC"/>
                    </a:solidFill>
                  </a:tcPr>
                </a:tc>
                <a:extLst>
                  <a:ext uri="{0D108BD9-81ED-4DB2-BD59-A6C34878D82A}">
                    <a16:rowId xmlns:a16="http://schemas.microsoft.com/office/drawing/2014/main" val="10020"/>
                  </a:ext>
                </a:extLst>
              </a:tr>
              <a:tr h="193358">
                <a:tc>
                  <a:txBody>
                    <a:bodyPr/>
                    <a:lstStyle/>
                    <a:p>
                      <a:pPr marL="180975">
                        <a:lnSpc>
                          <a:spcPct val="100000"/>
                        </a:lnSpc>
                        <a:spcBef>
                          <a:spcPts val="200"/>
                        </a:spcBef>
                      </a:pPr>
                      <a:r>
                        <a:rPr sz="700" b="1" spc="-10" dirty="0">
                          <a:solidFill>
                            <a:srgbClr val="020202"/>
                          </a:solidFill>
                          <a:latin typeface="Gill Sans MT"/>
                          <a:cs typeface="Gill Sans MT"/>
                        </a:rPr>
                        <a:t>Topology</a:t>
                      </a:r>
                      <a:endParaRPr sz="700">
                        <a:latin typeface="Gill Sans MT"/>
                        <a:cs typeface="Gill Sans MT"/>
                      </a:endParaRPr>
                    </a:p>
                  </a:txBody>
                  <a:tcPr marL="0" marR="0" marT="26670" marB="0">
                    <a:solidFill>
                      <a:srgbClr val="020202">
                        <a:alpha val="5099"/>
                      </a:srgbClr>
                    </a:solidFill>
                  </a:tcPr>
                </a:tc>
                <a:tc>
                  <a:txBody>
                    <a:bodyPr/>
                    <a:lstStyle/>
                    <a:p>
                      <a:pPr marL="701040">
                        <a:lnSpc>
                          <a:spcPct val="100000"/>
                        </a:lnSpc>
                        <a:spcBef>
                          <a:spcPts val="200"/>
                        </a:spcBef>
                      </a:pPr>
                      <a:r>
                        <a:rPr sz="700" spc="-10" dirty="0">
                          <a:solidFill>
                            <a:srgbClr val="020202"/>
                          </a:solidFill>
                          <a:latin typeface="Trebuchet MS"/>
                          <a:cs typeface="Trebuchet MS"/>
                        </a:rPr>
                        <a:t>Transformerless</a:t>
                      </a:r>
                      <a:endParaRPr sz="700">
                        <a:latin typeface="Trebuchet MS"/>
                        <a:cs typeface="Trebuchet MS"/>
                      </a:endParaRPr>
                    </a:p>
                  </a:txBody>
                  <a:tcPr marL="0" marR="0" marT="26670" marB="0"/>
                </a:tc>
                <a:tc>
                  <a:txBody>
                    <a:bodyPr/>
                    <a:lstStyle/>
                    <a:p>
                      <a:pPr>
                        <a:lnSpc>
                          <a:spcPct val="100000"/>
                        </a:lnSpc>
                      </a:pPr>
                      <a:endParaRPr sz="700">
                        <a:latin typeface="Times New Roman"/>
                        <a:cs typeface="Times New Roman"/>
                      </a:endParaRPr>
                    </a:p>
                  </a:txBody>
                  <a:tcPr marL="0" marR="0" marT="0" marB="0"/>
                </a:tc>
                <a:tc>
                  <a:txBody>
                    <a:bodyPr/>
                    <a:lstStyle/>
                    <a:p>
                      <a:pPr marL="284480">
                        <a:lnSpc>
                          <a:spcPct val="100000"/>
                        </a:lnSpc>
                        <a:spcBef>
                          <a:spcPts val="200"/>
                        </a:spcBef>
                      </a:pPr>
                      <a:r>
                        <a:rPr sz="700" spc="-10" dirty="0">
                          <a:solidFill>
                            <a:srgbClr val="020202"/>
                          </a:solidFill>
                          <a:latin typeface="Trebuchet MS"/>
                          <a:cs typeface="Trebuchet MS"/>
                        </a:rPr>
                        <a:t>Transformerless</a:t>
                      </a:r>
                      <a:endParaRPr sz="700">
                        <a:latin typeface="Trebuchet MS"/>
                        <a:cs typeface="Trebuchet MS"/>
                      </a:endParaRPr>
                    </a:p>
                  </a:txBody>
                  <a:tcPr marL="0" marR="0" marT="26670" marB="0"/>
                </a:tc>
                <a:extLst>
                  <a:ext uri="{0D108BD9-81ED-4DB2-BD59-A6C34878D82A}">
                    <a16:rowId xmlns:a16="http://schemas.microsoft.com/office/drawing/2014/main" val="10021"/>
                  </a:ext>
                </a:extLst>
              </a:tr>
              <a:tr h="213360">
                <a:tc>
                  <a:txBody>
                    <a:bodyPr/>
                    <a:lstStyle/>
                    <a:p>
                      <a:pPr marL="180975">
                        <a:lnSpc>
                          <a:spcPct val="100000"/>
                        </a:lnSpc>
                        <a:spcBef>
                          <a:spcPts val="325"/>
                        </a:spcBef>
                      </a:pPr>
                      <a:r>
                        <a:rPr sz="700" b="1" spc="-20" dirty="0">
                          <a:solidFill>
                            <a:srgbClr val="020202"/>
                          </a:solidFill>
                          <a:latin typeface="Gill Sans MT"/>
                          <a:cs typeface="Gill Sans MT"/>
                        </a:rPr>
                        <a:t>Lighting</a:t>
                      </a:r>
                      <a:r>
                        <a:rPr sz="700" b="1" spc="30" dirty="0">
                          <a:solidFill>
                            <a:srgbClr val="020202"/>
                          </a:solidFill>
                          <a:latin typeface="Gill Sans MT"/>
                          <a:cs typeface="Gill Sans MT"/>
                        </a:rPr>
                        <a:t> </a:t>
                      </a:r>
                      <a:r>
                        <a:rPr sz="700" b="1" spc="-10" dirty="0">
                          <a:solidFill>
                            <a:srgbClr val="020202"/>
                          </a:solidFill>
                          <a:latin typeface="Gill Sans MT"/>
                          <a:cs typeface="Gill Sans MT"/>
                        </a:rPr>
                        <a:t>protection</a:t>
                      </a:r>
                      <a:endParaRPr sz="700">
                        <a:latin typeface="Gill Sans MT"/>
                        <a:cs typeface="Gill Sans MT"/>
                      </a:endParaRPr>
                    </a:p>
                  </a:txBody>
                  <a:tcPr marL="0" marR="0" marT="43339" marB="0">
                    <a:solidFill>
                      <a:srgbClr val="020202">
                        <a:alpha val="5099"/>
                      </a:srgbClr>
                    </a:solidFill>
                  </a:tcPr>
                </a:tc>
                <a:tc>
                  <a:txBody>
                    <a:bodyPr/>
                    <a:lstStyle/>
                    <a:p>
                      <a:pPr marL="901065">
                        <a:lnSpc>
                          <a:spcPct val="100000"/>
                        </a:lnSpc>
                        <a:spcBef>
                          <a:spcPts val="325"/>
                        </a:spcBef>
                      </a:pPr>
                      <a:r>
                        <a:rPr sz="700" dirty="0">
                          <a:solidFill>
                            <a:srgbClr val="020202"/>
                          </a:solidFill>
                          <a:latin typeface="Trebuchet MS"/>
                          <a:cs typeface="Trebuchet MS"/>
                        </a:rPr>
                        <a:t>Type</a:t>
                      </a:r>
                      <a:r>
                        <a:rPr sz="700" spc="-50" dirty="0">
                          <a:solidFill>
                            <a:srgbClr val="020202"/>
                          </a:solidFill>
                          <a:latin typeface="Trebuchet MS"/>
                          <a:cs typeface="Trebuchet MS"/>
                        </a:rPr>
                        <a:t> </a:t>
                      </a:r>
                      <a:r>
                        <a:rPr sz="700" spc="-25" dirty="0">
                          <a:solidFill>
                            <a:srgbClr val="020202"/>
                          </a:solidFill>
                          <a:latin typeface="Trebuchet MS"/>
                          <a:cs typeface="Trebuchet MS"/>
                        </a:rPr>
                        <a:t>II</a:t>
                      </a:r>
                      <a:endParaRPr sz="700">
                        <a:latin typeface="Trebuchet MS"/>
                        <a:cs typeface="Trebuchet MS"/>
                      </a:endParaRPr>
                    </a:p>
                  </a:txBody>
                  <a:tcPr marL="0" marR="0" marT="43339"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R="148590" algn="ctr">
                        <a:lnSpc>
                          <a:spcPct val="100000"/>
                        </a:lnSpc>
                        <a:spcBef>
                          <a:spcPts val="325"/>
                        </a:spcBef>
                      </a:pPr>
                      <a:r>
                        <a:rPr sz="700" dirty="0">
                          <a:solidFill>
                            <a:srgbClr val="020202"/>
                          </a:solidFill>
                          <a:latin typeface="Trebuchet MS"/>
                          <a:cs typeface="Trebuchet MS"/>
                        </a:rPr>
                        <a:t>Type</a:t>
                      </a:r>
                      <a:r>
                        <a:rPr sz="700" spc="-50" dirty="0">
                          <a:solidFill>
                            <a:srgbClr val="020202"/>
                          </a:solidFill>
                          <a:latin typeface="Trebuchet MS"/>
                          <a:cs typeface="Trebuchet MS"/>
                        </a:rPr>
                        <a:t> </a:t>
                      </a:r>
                      <a:r>
                        <a:rPr sz="700" spc="-25" dirty="0">
                          <a:solidFill>
                            <a:srgbClr val="020202"/>
                          </a:solidFill>
                          <a:latin typeface="Trebuchet MS"/>
                          <a:cs typeface="Trebuchet MS"/>
                        </a:rPr>
                        <a:t>II</a:t>
                      </a:r>
                      <a:endParaRPr sz="700">
                        <a:latin typeface="Trebuchet MS"/>
                        <a:cs typeface="Trebuchet MS"/>
                      </a:endParaRPr>
                    </a:p>
                  </a:txBody>
                  <a:tcPr marL="0" marR="0" marT="43339" marB="0">
                    <a:solidFill>
                      <a:srgbClr val="ECECEC"/>
                    </a:solidFill>
                  </a:tcPr>
                </a:tc>
                <a:extLst>
                  <a:ext uri="{0D108BD9-81ED-4DB2-BD59-A6C34878D82A}">
                    <a16:rowId xmlns:a16="http://schemas.microsoft.com/office/drawing/2014/main" val="10022"/>
                  </a:ext>
                </a:extLst>
              </a:tr>
              <a:tr h="193358">
                <a:tc>
                  <a:txBody>
                    <a:bodyPr/>
                    <a:lstStyle/>
                    <a:p>
                      <a:pPr marL="180975">
                        <a:lnSpc>
                          <a:spcPct val="100000"/>
                        </a:lnSpc>
                        <a:spcBef>
                          <a:spcPts val="225"/>
                        </a:spcBef>
                      </a:pPr>
                      <a:r>
                        <a:rPr sz="700" b="1" dirty="0">
                          <a:solidFill>
                            <a:srgbClr val="020202"/>
                          </a:solidFill>
                          <a:latin typeface="Gill Sans MT"/>
                          <a:cs typeface="Gill Sans MT"/>
                        </a:rPr>
                        <a:t>Transfer</a:t>
                      </a:r>
                      <a:r>
                        <a:rPr sz="700" b="1" spc="-40" dirty="0">
                          <a:solidFill>
                            <a:srgbClr val="020202"/>
                          </a:solidFill>
                          <a:latin typeface="Gill Sans MT"/>
                          <a:cs typeface="Gill Sans MT"/>
                        </a:rPr>
                        <a:t> </a:t>
                      </a:r>
                      <a:r>
                        <a:rPr sz="700" b="1" dirty="0">
                          <a:solidFill>
                            <a:srgbClr val="020202"/>
                          </a:solidFill>
                          <a:latin typeface="Gill Sans MT"/>
                          <a:cs typeface="Gill Sans MT"/>
                        </a:rPr>
                        <a:t>between</a:t>
                      </a:r>
                      <a:r>
                        <a:rPr sz="700" b="1" spc="-10" dirty="0">
                          <a:solidFill>
                            <a:srgbClr val="020202"/>
                          </a:solidFill>
                          <a:latin typeface="Gill Sans MT"/>
                          <a:cs typeface="Gill Sans MT"/>
                        </a:rPr>
                        <a:t> </a:t>
                      </a:r>
                      <a:r>
                        <a:rPr sz="700" b="1" dirty="0">
                          <a:solidFill>
                            <a:srgbClr val="020202"/>
                          </a:solidFill>
                          <a:latin typeface="Gill Sans MT"/>
                          <a:cs typeface="Gill Sans MT"/>
                        </a:rPr>
                        <a:t>on/off</a:t>
                      </a:r>
                      <a:r>
                        <a:rPr sz="700" b="1" spc="-35" dirty="0">
                          <a:solidFill>
                            <a:srgbClr val="020202"/>
                          </a:solidFill>
                          <a:latin typeface="Gill Sans MT"/>
                          <a:cs typeface="Gill Sans MT"/>
                        </a:rPr>
                        <a:t> </a:t>
                      </a:r>
                      <a:r>
                        <a:rPr sz="700" b="1" spc="-20" dirty="0">
                          <a:solidFill>
                            <a:srgbClr val="020202"/>
                          </a:solidFill>
                          <a:latin typeface="Gill Sans MT"/>
                          <a:cs typeface="Gill Sans MT"/>
                        </a:rPr>
                        <a:t>grid</a:t>
                      </a:r>
                      <a:endParaRPr sz="700">
                        <a:latin typeface="Gill Sans MT"/>
                        <a:cs typeface="Gill Sans MT"/>
                      </a:endParaRPr>
                    </a:p>
                  </a:txBody>
                  <a:tcPr marL="0" marR="0" marT="30004" marB="0">
                    <a:solidFill>
                      <a:srgbClr val="020202">
                        <a:alpha val="5099"/>
                      </a:srgbClr>
                    </a:solidFill>
                  </a:tcPr>
                </a:tc>
                <a:tc>
                  <a:txBody>
                    <a:bodyPr/>
                    <a:lstStyle/>
                    <a:p>
                      <a:pPr marL="687070">
                        <a:lnSpc>
                          <a:spcPct val="100000"/>
                        </a:lnSpc>
                        <a:spcBef>
                          <a:spcPts val="225"/>
                        </a:spcBef>
                      </a:pPr>
                      <a:r>
                        <a:rPr sz="700" spc="-10" dirty="0">
                          <a:solidFill>
                            <a:srgbClr val="020202"/>
                          </a:solidFill>
                          <a:latin typeface="Trebuchet MS"/>
                          <a:cs typeface="Trebuchet MS"/>
                        </a:rPr>
                        <a:t>Automatic≤20ms</a:t>
                      </a:r>
                      <a:endParaRPr sz="700">
                        <a:latin typeface="Trebuchet MS"/>
                        <a:cs typeface="Trebuchet MS"/>
                      </a:endParaRPr>
                    </a:p>
                  </a:txBody>
                  <a:tcPr marL="0" marR="0" marT="30004" marB="0"/>
                </a:tc>
                <a:tc>
                  <a:txBody>
                    <a:bodyPr/>
                    <a:lstStyle/>
                    <a:p>
                      <a:pPr>
                        <a:lnSpc>
                          <a:spcPct val="100000"/>
                        </a:lnSpc>
                      </a:pPr>
                      <a:endParaRPr sz="700">
                        <a:latin typeface="Times New Roman"/>
                        <a:cs typeface="Times New Roman"/>
                      </a:endParaRPr>
                    </a:p>
                  </a:txBody>
                  <a:tcPr marL="0" marR="0" marT="0" marB="0"/>
                </a:tc>
                <a:tc>
                  <a:txBody>
                    <a:bodyPr/>
                    <a:lstStyle/>
                    <a:p>
                      <a:pPr marL="269875">
                        <a:lnSpc>
                          <a:spcPct val="100000"/>
                        </a:lnSpc>
                        <a:spcBef>
                          <a:spcPts val="225"/>
                        </a:spcBef>
                      </a:pPr>
                      <a:r>
                        <a:rPr sz="700" spc="-10" dirty="0">
                          <a:solidFill>
                            <a:srgbClr val="020202"/>
                          </a:solidFill>
                          <a:latin typeface="Trebuchet MS"/>
                          <a:cs typeface="Trebuchet MS"/>
                        </a:rPr>
                        <a:t>Automatic≤20ms</a:t>
                      </a:r>
                      <a:endParaRPr sz="700">
                        <a:latin typeface="Trebuchet MS"/>
                        <a:cs typeface="Trebuchet MS"/>
                      </a:endParaRPr>
                    </a:p>
                  </a:txBody>
                  <a:tcPr marL="0" marR="0" marT="30004" marB="0"/>
                </a:tc>
                <a:extLst>
                  <a:ext uri="{0D108BD9-81ED-4DB2-BD59-A6C34878D82A}">
                    <a16:rowId xmlns:a16="http://schemas.microsoft.com/office/drawing/2014/main" val="10023"/>
                  </a:ext>
                </a:extLst>
              </a:tr>
              <a:tr h="400050">
                <a:tc>
                  <a:txBody>
                    <a:bodyPr/>
                    <a:lstStyle/>
                    <a:p>
                      <a:pPr marL="180975">
                        <a:lnSpc>
                          <a:spcPct val="100000"/>
                        </a:lnSpc>
                        <a:spcBef>
                          <a:spcPts val="275"/>
                        </a:spcBef>
                      </a:pPr>
                      <a:r>
                        <a:rPr sz="700" b="1" dirty="0">
                          <a:solidFill>
                            <a:srgbClr val="020202"/>
                          </a:solidFill>
                          <a:latin typeface="Gill Sans MT"/>
                          <a:cs typeface="Gill Sans MT"/>
                        </a:rPr>
                        <a:t>Standby</a:t>
                      </a:r>
                      <a:r>
                        <a:rPr sz="700" b="1" spc="30" dirty="0">
                          <a:solidFill>
                            <a:srgbClr val="020202"/>
                          </a:solidFill>
                          <a:latin typeface="Gill Sans MT"/>
                          <a:cs typeface="Gill Sans MT"/>
                        </a:rPr>
                        <a:t> </a:t>
                      </a:r>
                      <a:r>
                        <a:rPr sz="700" b="1" spc="-10" dirty="0">
                          <a:solidFill>
                            <a:srgbClr val="020202"/>
                          </a:solidFill>
                          <a:latin typeface="Gill Sans MT"/>
                          <a:cs typeface="Gill Sans MT"/>
                        </a:rPr>
                        <a:t>consumption</a:t>
                      </a:r>
                      <a:endParaRPr sz="700">
                        <a:latin typeface="Gill Sans MT"/>
                        <a:cs typeface="Gill Sans MT"/>
                      </a:endParaRPr>
                    </a:p>
                    <a:p>
                      <a:pPr marL="970280">
                        <a:lnSpc>
                          <a:spcPct val="100000"/>
                        </a:lnSpc>
                        <a:spcBef>
                          <a:spcPts val="645"/>
                        </a:spcBef>
                      </a:pPr>
                      <a:r>
                        <a:rPr sz="800" b="1" i="1" spc="-10" dirty="0">
                          <a:solidFill>
                            <a:srgbClr val="22A1D0"/>
                          </a:solidFill>
                          <a:latin typeface="Gill Sans MT"/>
                          <a:cs typeface="Gill Sans MT"/>
                        </a:rPr>
                        <a:t>Communication</a:t>
                      </a:r>
                      <a:endParaRPr sz="800">
                        <a:latin typeface="Gill Sans MT"/>
                        <a:cs typeface="Gill Sans MT"/>
                      </a:endParaRPr>
                    </a:p>
                  </a:txBody>
                  <a:tcPr marL="0" marR="0" marT="36671" marB="0">
                    <a:solidFill>
                      <a:srgbClr val="020202">
                        <a:alpha val="5099"/>
                      </a:srgbClr>
                    </a:solidFill>
                  </a:tcPr>
                </a:tc>
                <a:tc>
                  <a:txBody>
                    <a:bodyPr/>
                    <a:lstStyle/>
                    <a:p>
                      <a:pPr marL="910590">
                        <a:lnSpc>
                          <a:spcPct val="100000"/>
                        </a:lnSpc>
                        <a:spcBef>
                          <a:spcPts val="275"/>
                        </a:spcBef>
                      </a:pPr>
                      <a:r>
                        <a:rPr sz="700" spc="-20" dirty="0">
                          <a:solidFill>
                            <a:srgbClr val="020202"/>
                          </a:solidFill>
                          <a:latin typeface="Trebuchet MS"/>
                          <a:cs typeface="Trebuchet MS"/>
                        </a:rPr>
                        <a:t>&lt;20W</a:t>
                      </a:r>
                      <a:endParaRPr sz="700">
                        <a:latin typeface="Trebuchet MS"/>
                        <a:cs typeface="Trebuchet MS"/>
                      </a:endParaRPr>
                    </a:p>
                  </a:txBody>
                  <a:tcPr marL="0" marR="0" marT="36671" marB="0">
                    <a:solidFill>
                      <a:srgbClr val="ECECEC"/>
                    </a:solidFill>
                  </a:tcPr>
                </a:tc>
                <a:tc>
                  <a:txBody>
                    <a:bodyPr/>
                    <a:lstStyle/>
                    <a:p>
                      <a:pPr>
                        <a:lnSpc>
                          <a:spcPct val="100000"/>
                        </a:lnSpc>
                      </a:pPr>
                      <a:endParaRPr sz="700">
                        <a:latin typeface="Times New Roman"/>
                        <a:cs typeface="Times New Roman"/>
                      </a:endParaRPr>
                    </a:p>
                  </a:txBody>
                  <a:tcPr marL="0" marR="0" marT="0" marB="0">
                    <a:solidFill>
                      <a:srgbClr val="ECECEC"/>
                    </a:solidFill>
                  </a:tcPr>
                </a:tc>
                <a:tc>
                  <a:txBody>
                    <a:bodyPr/>
                    <a:lstStyle/>
                    <a:p>
                      <a:pPr marR="151765" algn="ctr">
                        <a:lnSpc>
                          <a:spcPct val="100000"/>
                        </a:lnSpc>
                        <a:spcBef>
                          <a:spcPts val="275"/>
                        </a:spcBef>
                      </a:pPr>
                      <a:r>
                        <a:rPr sz="700" spc="-20" dirty="0">
                          <a:solidFill>
                            <a:srgbClr val="020202"/>
                          </a:solidFill>
                          <a:latin typeface="Trebuchet MS"/>
                          <a:cs typeface="Trebuchet MS"/>
                        </a:rPr>
                        <a:t>&lt;20W</a:t>
                      </a:r>
                      <a:endParaRPr sz="700">
                        <a:latin typeface="Trebuchet MS"/>
                        <a:cs typeface="Trebuchet MS"/>
                      </a:endParaRPr>
                    </a:p>
                  </a:txBody>
                  <a:tcPr marL="0" marR="0" marT="36671" marB="0">
                    <a:solidFill>
                      <a:srgbClr val="ECECEC"/>
                    </a:solidFill>
                  </a:tcPr>
                </a:tc>
                <a:extLst>
                  <a:ext uri="{0D108BD9-81ED-4DB2-BD59-A6C34878D82A}">
                    <a16:rowId xmlns:a16="http://schemas.microsoft.com/office/drawing/2014/main" val="10024"/>
                  </a:ext>
                </a:extLst>
              </a:tr>
              <a:tr h="166021">
                <a:tc>
                  <a:txBody>
                    <a:bodyPr/>
                    <a:lstStyle/>
                    <a:p>
                      <a:pPr marL="190500">
                        <a:lnSpc>
                          <a:spcPct val="100000"/>
                        </a:lnSpc>
                        <a:spcBef>
                          <a:spcPts val="125"/>
                        </a:spcBef>
                      </a:pPr>
                      <a:r>
                        <a:rPr sz="700" b="1" spc="-10" dirty="0">
                          <a:solidFill>
                            <a:srgbClr val="020202"/>
                          </a:solidFill>
                          <a:latin typeface="Gill Sans MT"/>
                          <a:cs typeface="Gill Sans MT"/>
                        </a:rPr>
                        <a:t>Display</a:t>
                      </a:r>
                      <a:endParaRPr sz="700">
                        <a:latin typeface="Gill Sans MT"/>
                        <a:cs typeface="Gill Sans MT"/>
                      </a:endParaRPr>
                    </a:p>
                  </a:txBody>
                  <a:tcPr marL="0" marR="0" marT="16669" marB="0">
                    <a:solidFill>
                      <a:srgbClr val="020202">
                        <a:alpha val="5099"/>
                      </a:srgbClr>
                    </a:solidFill>
                  </a:tcPr>
                </a:tc>
                <a:tc>
                  <a:txBody>
                    <a:bodyPr/>
                    <a:lstStyle/>
                    <a:p>
                      <a:pPr marL="471170">
                        <a:lnSpc>
                          <a:spcPct val="100000"/>
                        </a:lnSpc>
                        <a:spcBef>
                          <a:spcPts val="125"/>
                        </a:spcBef>
                      </a:pPr>
                      <a:r>
                        <a:rPr sz="700" spc="-10" dirty="0">
                          <a:solidFill>
                            <a:srgbClr val="020202"/>
                          </a:solidFill>
                          <a:latin typeface="Trebuchet MS"/>
                          <a:cs typeface="Trebuchet MS"/>
                        </a:rPr>
                        <a:t>Touchscreen</a:t>
                      </a:r>
                      <a:endParaRPr sz="700">
                        <a:latin typeface="Trebuchet MS"/>
                        <a:cs typeface="Trebuchet MS"/>
                      </a:endParaRPr>
                    </a:p>
                  </a:txBody>
                  <a:tcPr marL="0" marR="0" marT="16669" marB="0"/>
                </a:tc>
                <a:tc>
                  <a:txBody>
                    <a:bodyPr/>
                    <a:lstStyle/>
                    <a:p>
                      <a:pPr marR="28575" algn="ctr">
                        <a:lnSpc>
                          <a:spcPct val="100000"/>
                        </a:lnSpc>
                        <a:spcBef>
                          <a:spcPts val="125"/>
                        </a:spcBef>
                      </a:pPr>
                      <a:r>
                        <a:rPr sz="700" spc="-10" dirty="0">
                          <a:solidFill>
                            <a:srgbClr val="020202"/>
                          </a:solidFill>
                          <a:latin typeface="Trebuchet MS"/>
                          <a:cs typeface="Trebuchet MS"/>
                        </a:rPr>
                        <a:t>Touchscreen</a:t>
                      </a:r>
                      <a:endParaRPr sz="700">
                        <a:latin typeface="Trebuchet MS"/>
                        <a:cs typeface="Trebuchet MS"/>
                      </a:endParaRPr>
                    </a:p>
                  </a:txBody>
                  <a:tcPr marL="0" marR="0" marT="16669" marB="0"/>
                </a:tc>
                <a:tc>
                  <a:txBody>
                    <a:bodyPr/>
                    <a:lstStyle/>
                    <a:p>
                      <a:pPr marL="471805">
                        <a:lnSpc>
                          <a:spcPct val="100000"/>
                        </a:lnSpc>
                        <a:spcBef>
                          <a:spcPts val="125"/>
                        </a:spcBef>
                      </a:pPr>
                      <a:r>
                        <a:rPr sz="700" spc="-10" dirty="0">
                          <a:solidFill>
                            <a:srgbClr val="020202"/>
                          </a:solidFill>
                          <a:latin typeface="Trebuchet MS"/>
                          <a:cs typeface="Trebuchet MS"/>
                        </a:rPr>
                        <a:t>Touchscreen</a:t>
                      </a:r>
                      <a:endParaRPr sz="700">
                        <a:latin typeface="Trebuchet MS"/>
                        <a:cs typeface="Trebuchet MS"/>
                      </a:endParaRPr>
                    </a:p>
                  </a:txBody>
                  <a:tcPr marL="0" marR="0" marT="16669" marB="0"/>
                </a:tc>
                <a:extLst>
                  <a:ext uri="{0D108BD9-81ED-4DB2-BD59-A6C34878D82A}">
                    <a16:rowId xmlns:a16="http://schemas.microsoft.com/office/drawing/2014/main" val="10025"/>
                  </a:ext>
                </a:extLst>
              </a:tr>
              <a:tr h="186690">
                <a:tc>
                  <a:txBody>
                    <a:bodyPr/>
                    <a:lstStyle/>
                    <a:p>
                      <a:pPr marL="190500">
                        <a:lnSpc>
                          <a:spcPct val="100000"/>
                        </a:lnSpc>
                        <a:spcBef>
                          <a:spcPts val="150"/>
                        </a:spcBef>
                      </a:pPr>
                      <a:r>
                        <a:rPr sz="700" b="1" spc="-10" dirty="0">
                          <a:solidFill>
                            <a:srgbClr val="020202"/>
                          </a:solidFill>
                          <a:latin typeface="Gill Sans MT"/>
                          <a:cs typeface="Gill Sans MT"/>
                        </a:rPr>
                        <a:t>Communication</a:t>
                      </a:r>
                      <a:endParaRPr sz="700">
                        <a:latin typeface="Gill Sans MT"/>
                        <a:cs typeface="Gill Sans MT"/>
                      </a:endParaRPr>
                    </a:p>
                  </a:txBody>
                  <a:tcPr marL="0" marR="0" marT="20003" marB="0">
                    <a:solidFill>
                      <a:srgbClr val="020202">
                        <a:alpha val="5099"/>
                      </a:srgbClr>
                    </a:solidFill>
                  </a:tcPr>
                </a:tc>
                <a:tc>
                  <a:txBody>
                    <a:bodyPr/>
                    <a:lstStyle/>
                    <a:p>
                      <a:pPr marL="494665">
                        <a:lnSpc>
                          <a:spcPct val="100000"/>
                        </a:lnSpc>
                        <a:spcBef>
                          <a:spcPts val="150"/>
                        </a:spcBef>
                      </a:pPr>
                      <a:r>
                        <a:rPr sz="700" spc="-10" dirty="0">
                          <a:solidFill>
                            <a:srgbClr val="020202"/>
                          </a:solidFill>
                          <a:latin typeface="Trebuchet MS"/>
                          <a:cs typeface="Trebuchet MS"/>
                        </a:rPr>
                        <a:t>RS485/CAN</a:t>
                      </a:r>
                      <a:endParaRPr sz="700">
                        <a:latin typeface="Trebuchet MS"/>
                        <a:cs typeface="Trebuchet MS"/>
                      </a:endParaRPr>
                    </a:p>
                  </a:txBody>
                  <a:tcPr marL="0" marR="0" marT="20003" marB="0">
                    <a:solidFill>
                      <a:srgbClr val="ECECEC"/>
                    </a:solidFill>
                  </a:tcPr>
                </a:tc>
                <a:tc>
                  <a:txBody>
                    <a:bodyPr/>
                    <a:lstStyle/>
                    <a:p>
                      <a:pPr marR="24765" algn="ctr">
                        <a:lnSpc>
                          <a:spcPct val="100000"/>
                        </a:lnSpc>
                        <a:spcBef>
                          <a:spcPts val="150"/>
                        </a:spcBef>
                      </a:pPr>
                      <a:r>
                        <a:rPr sz="700" spc="-10" dirty="0">
                          <a:solidFill>
                            <a:srgbClr val="020202"/>
                          </a:solidFill>
                          <a:latin typeface="Trebuchet MS"/>
                          <a:cs typeface="Trebuchet MS"/>
                        </a:rPr>
                        <a:t>RS485/CAN</a:t>
                      </a:r>
                      <a:endParaRPr sz="700">
                        <a:latin typeface="Trebuchet MS"/>
                        <a:cs typeface="Trebuchet MS"/>
                      </a:endParaRPr>
                    </a:p>
                  </a:txBody>
                  <a:tcPr marL="0" marR="0" marT="20003" marB="0">
                    <a:solidFill>
                      <a:srgbClr val="ECECEC"/>
                    </a:solidFill>
                  </a:tcPr>
                </a:tc>
                <a:tc>
                  <a:txBody>
                    <a:bodyPr/>
                    <a:lstStyle/>
                    <a:p>
                      <a:pPr marL="495300">
                        <a:lnSpc>
                          <a:spcPct val="100000"/>
                        </a:lnSpc>
                        <a:spcBef>
                          <a:spcPts val="150"/>
                        </a:spcBef>
                      </a:pPr>
                      <a:r>
                        <a:rPr sz="700" spc="-10" dirty="0">
                          <a:solidFill>
                            <a:srgbClr val="020202"/>
                          </a:solidFill>
                          <a:latin typeface="Trebuchet MS"/>
                          <a:cs typeface="Trebuchet MS"/>
                        </a:rPr>
                        <a:t>RS485/CAN</a:t>
                      </a:r>
                      <a:endParaRPr sz="700">
                        <a:latin typeface="Trebuchet MS"/>
                        <a:cs typeface="Trebuchet MS"/>
                      </a:endParaRPr>
                    </a:p>
                  </a:txBody>
                  <a:tcPr marL="0" marR="0" marT="20003" marB="0">
                    <a:solidFill>
                      <a:srgbClr val="ECECEC"/>
                    </a:solidFill>
                  </a:tcPr>
                </a:tc>
                <a:extLst>
                  <a:ext uri="{0D108BD9-81ED-4DB2-BD59-A6C34878D82A}">
                    <a16:rowId xmlns:a16="http://schemas.microsoft.com/office/drawing/2014/main" val="10026"/>
                  </a:ext>
                </a:extLst>
              </a:tr>
            </a:tbl>
          </a:graphicData>
        </a:graphic>
      </p:graphicFrame>
      <p:sp>
        <p:nvSpPr>
          <p:cNvPr id="9" name="object 9"/>
          <p:cNvSpPr txBox="1"/>
          <p:nvPr/>
        </p:nvSpPr>
        <p:spPr>
          <a:xfrm>
            <a:off x="716759" y="4042885"/>
            <a:ext cx="670084" cy="121925"/>
          </a:xfrm>
          <a:prstGeom prst="rect">
            <a:avLst/>
          </a:prstGeom>
        </p:spPr>
        <p:txBody>
          <a:bodyPr vert="horz" wrap="square" lIns="0" tIns="16669" rIns="0" bIns="0" rtlCol="0">
            <a:spAutoFit/>
          </a:bodyPr>
          <a:lstStyle/>
          <a:p>
            <a:pPr marL="13335">
              <a:spcBef>
                <a:spcPts val="131"/>
              </a:spcBef>
            </a:pPr>
            <a:r>
              <a:rPr sz="683" b="1" spc="-26" dirty="0">
                <a:solidFill>
                  <a:srgbClr val="020202"/>
                </a:solidFill>
                <a:latin typeface="Gill Sans MT"/>
                <a:cs typeface="Gill Sans MT"/>
              </a:rPr>
              <a:t>Apparent</a:t>
            </a:r>
            <a:r>
              <a:rPr sz="683" b="1" spc="16" dirty="0">
                <a:solidFill>
                  <a:srgbClr val="020202"/>
                </a:solidFill>
                <a:latin typeface="Gill Sans MT"/>
                <a:cs typeface="Gill Sans MT"/>
              </a:rPr>
              <a:t> </a:t>
            </a:r>
            <a:r>
              <a:rPr sz="683" b="1" spc="-11" dirty="0">
                <a:solidFill>
                  <a:srgbClr val="020202"/>
                </a:solidFill>
                <a:latin typeface="Gill Sans MT"/>
                <a:cs typeface="Gill Sans MT"/>
              </a:rPr>
              <a:t>power</a:t>
            </a:r>
            <a:endParaRPr sz="683">
              <a:latin typeface="Gill Sans MT"/>
              <a:cs typeface="Gill Sans MT"/>
            </a:endParaRPr>
          </a:p>
        </p:txBody>
      </p:sp>
      <p:sp>
        <p:nvSpPr>
          <p:cNvPr id="10" name="object 10"/>
          <p:cNvSpPr txBox="1"/>
          <p:nvPr/>
        </p:nvSpPr>
        <p:spPr>
          <a:xfrm>
            <a:off x="3321460" y="4042886"/>
            <a:ext cx="303371"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9.4kVA</a:t>
            </a:r>
            <a:endParaRPr sz="683">
              <a:latin typeface="Trebuchet MS"/>
              <a:cs typeface="Trebuchet MS"/>
            </a:endParaRPr>
          </a:p>
        </p:txBody>
      </p:sp>
      <p:sp>
        <p:nvSpPr>
          <p:cNvPr id="11" name="object 11"/>
          <p:cNvSpPr txBox="1"/>
          <p:nvPr/>
        </p:nvSpPr>
        <p:spPr>
          <a:xfrm>
            <a:off x="716756" y="4202905"/>
            <a:ext cx="540068"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power</a:t>
            </a:r>
            <a:endParaRPr sz="683">
              <a:latin typeface="Gill Sans MT"/>
              <a:cs typeface="Gill Sans MT"/>
            </a:endParaRPr>
          </a:p>
        </p:txBody>
      </p:sp>
      <p:sp>
        <p:nvSpPr>
          <p:cNvPr id="12" name="object 12"/>
          <p:cNvSpPr txBox="1"/>
          <p:nvPr/>
        </p:nvSpPr>
        <p:spPr>
          <a:xfrm>
            <a:off x="3341460" y="4202906"/>
            <a:ext cx="268034"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7.5kW</a:t>
            </a:r>
            <a:endParaRPr sz="683">
              <a:latin typeface="Trebuchet MS"/>
              <a:cs typeface="Trebuchet MS"/>
            </a:endParaRPr>
          </a:p>
        </p:txBody>
      </p:sp>
      <p:sp>
        <p:nvSpPr>
          <p:cNvPr id="13" name="object 13"/>
          <p:cNvSpPr txBox="1"/>
          <p:nvPr/>
        </p:nvSpPr>
        <p:spPr>
          <a:xfrm>
            <a:off x="716756" y="4362926"/>
            <a:ext cx="585407"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voltage</a:t>
            </a:r>
            <a:endParaRPr sz="683">
              <a:latin typeface="Gill Sans MT"/>
              <a:cs typeface="Gill Sans MT"/>
            </a:endParaRPr>
          </a:p>
        </p:txBody>
      </p:sp>
      <p:sp>
        <p:nvSpPr>
          <p:cNvPr id="14" name="object 14"/>
          <p:cNvSpPr txBox="1"/>
          <p:nvPr/>
        </p:nvSpPr>
        <p:spPr>
          <a:xfrm>
            <a:off x="3356464" y="4362926"/>
            <a:ext cx="232696" cy="121925"/>
          </a:xfrm>
          <a:prstGeom prst="rect">
            <a:avLst/>
          </a:prstGeom>
        </p:spPr>
        <p:txBody>
          <a:bodyPr vert="horz" wrap="square" lIns="0" tIns="16669" rIns="0" bIns="0" rtlCol="0">
            <a:spAutoFit/>
          </a:bodyPr>
          <a:lstStyle/>
          <a:p>
            <a:pPr marL="13335">
              <a:spcBef>
                <a:spcPts val="131"/>
              </a:spcBef>
            </a:pPr>
            <a:r>
              <a:rPr sz="683" spc="-21" dirty="0">
                <a:solidFill>
                  <a:srgbClr val="020202"/>
                </a:solidFill>
                <a:latin typeface="Trebuchet MS"/>
                <a:cs typeface="Trebuchet MS"/>
              </a:rPr>
              <a:t>400V</a:t>
            </a:r>
            <a:endParaRPr sz="683">
              <a:latin typeface="Trebuchet MS"/>
              <a:cs typeface="Trebuchet MS"/>
            </a:endParaRPr>
          </a:p>
        </p:txBody>
      </p:sp>
      <p:sp>
        <p:nvSpPr>
          <p:cNvPr id="15" name="object 15"/>
          <p:cNvSpPr txBox="1"/>
          <p:nvPr/>
        </p:nvSpPr>
        <p:spPr>
          <a:xfrm>
            <a:off x="716756" y="4522945"/>
            <a:ext cx="577406"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current</a:t>
            </a:r>
            <a:endParaRPr sz="683">
              <a:latin typeface="Gill Sans MT"/>
              <a:cs typeface="Gill Sans MT"/>
            </a:endParaRPr>
          </a:p>
        </p:txBody>
      </p:sp>
      <p:sp>
        <p:nvSpPr>
          <p:cNvPr id="16" name="object 16"/>
          <p:cNvSpPr txBox="1"/>
          <p:nvPr/>
        </p:nvSpPr>
        <p:spPr>
          <a:xfrm>
            <a:off x="3346460" y="4522946"/>
            <a:ext cx="253365"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10.8A</a:t>
            </a:r>
            <a:endParaRPr sz="683">
              <a:latin typeface="Trebuchet MS"/>
              <a:cs typeface="Trebuchet MS"/>
            </a:endParaRPr>
          </a:p>
        </p:txBody>
      </p:sp>
      <p:sp>
        <p:nvSpPr>
          <p:cNvPr id="17" name="object 17"/>
          <p:cNvSpPr txBox="1"/>
          <p:nvPr/>
        </p:nvSpPr>
        <p:spPr>
          <a:xfrm>
            <a:off x="716756" y="4682965"/>
            <a:ext cx="585407" cy="121925"/>
          </a:xfrm>
          <a:prstGeom prst="rect">
            <a:avLst/>
          </a:prstGeom>
        </p:spPr>
        <p:txBody>
          <a:bodyPr vert="horz" wrap="square" lIns="0" tIns="16669" rIns="0" bIns="0" rtlCol="0">
            <a:spAutoFit/>
          </a:bodyPr>
          <a:lstStyle/>
          <a:p>
            <a:pPr marL="13335">
              <a:spcBef>
                <a:spcPts val="131"/>
              </a:spcBef>
            </a:pPr>
            <a:r>
              <a:rPr sz="683" b="1" spc="-11" dirty="0">
                <a:solidFill>
                  <a:srgbClr val="020202"/>
                </a:solidFill>
                <a:latin typeface="Gill Sans MT"/>
                <a:cs typeface="Gill Sans MT"/>
              </a:rPr>
              <a:t>Voltage</a:t>
            </a:r>
            <a:r>
              <a:rPr sz="683" b="1" spc="-21" dirty="0">
                <a:solidFill>
                  <a:srgbClr val="020202"/>
                </a:solidFill>
                <a:latin typeface="Gill Sans MT"/>
                <a:cs typeface="Gill Sans MT"/>
              </a:rPr>
              <a:t> </a:t>
            </a:r>
            <a:r>
              <a:rPr sz="683" b="1" spc="-11" dirty="0">
                <a:solidFill>
                  <a:srgbClr val="020202"/>
                </a:solidFill>
                <a:latin typeface="Gill Sans MT"/>
                <a:cs typeface="Gill Sans MT"/>
              </a:rPr>
              <a:t>range</a:t>
            </a:r>
            <a:endParaRPr sz="683">
              <a:latin typeface="Gill Sans MT"/>
              <a:cs typeface="Gill Sans MT"/>
            </a:endParaRPr>
          </a:p>
        </p:txBody>
      </p:sp>
      <p:sp>
        <p:nvSpPr>
          <p:cNvPr id="18" name="object 18"/>
          <p:cNvSpPr txBox="1"/>
          <p:nvPr/>
        </p:nvSpPr>
        <p:spPr>
          <a:xfrm>
            <a:off x="3216447" y="4682966"/>
            <a:ext cx="512731" cy="121925"/>
          </a:xfrm>
          <a:prstGeom prst="rect">
            <a:avLst/>
          </a:prstGeom>
        </p:spPr>
        <p:txBody>
          <a:bodyPr vert="horz" wrap="square" lIns="0" tIns="16669" rIns="0" bIns="0" rtlCol="0">
            <a:spAutoFit/>
          </a:bodyPr>
          <a:lstStyle/>
          <a:p>
            <a:pPr marL="13335">
              <a:spcBef>
                <a:spcPts val="131"/>
              </a:spcBef>
            </a:pPr>
            <a:r>
              <a:rPr sz="683" dirty="0">
                <a:solidFill>
                  <a:srgbClr val="020202"/>
                </a:solidFill>
                <a:latin typeface="Trebuchet MS"/>
                <a:cs typeface="Trebuchet MS"/>
              </a:rPr>
              <a:t>360V</a:t>
            </a:r>
            <a:r>
              <a:rPr sz="683" spc="53" dirty="0">
                <a:solidFill>
                  <a:srgbClr val="020202"/>
                </a:solidFill>
                <a:latin typeface="Trebuchet MS"/>
                <a:cs typeface="Trebuchet MS"/>
              </a:rPr>
              <a:t> </a:t>
            </a:r>
            <a:r>
              <a:rPr sz="683" spc="-53" dirty="0">
                <a:solidFill>
                  <a:srgbClr val="020202"/>
                </a:solidFill>
                <a:latin typeface="Trebuchet MS"/>
                <a:cs typeface="Trebuchet MS"/>
              </a:rPr>
              <a:t>-</a:t>
            </a:r>
            <a:r>
              <a:rPr sz="683" spc="53" dirty="0">
                <a:solidFill>
                  <a:srgbClr val="020202"/>
                </a:solidFill>
                <a:latin typeface="Trebuchet MS"/>
                <a:cs typeface="Trebuchet MS"/>
              </a:rPr>
              <a:t> </a:t>
            </a:r>
            <a:r>
              <a:rPr sz="683" spc="-21" dirty="0">
                <a:solidFill>
                  <a:srgbClr val="020202"/>
                </a:solidFill>
                <a:latin typeface="Trebuchet MS"/>
                <a:cs typeface="Trebuchet MS"/>
              </a:rPr>
              <a:t>440V</a:t>
            </a:r>
            <a:endParaRPr sz="683">
              <a:latin typeface="Trebuchet MS"/>
              <a:cs typeface="Trebuchet MS"/>
            </a:endParaRPr>
          </a:p>
        </p:txBody>
      </p:sp>
      <p:sp>
        <p:nvSpPr>
          <p:cNvPr id="19" name="object 19"/>
          <p:cNvSpPr txBox="1"/>
          <p:nvPr/>
        </p:nvSpPr>
        <p:spPr>
          <a:xfrm>
            <a:off x="716756" y="4862989"/>
            <a:ext cx="692087"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frequency</a:t>
            </a:r>
            <a:endParaRPr sz="683">
              <a:latin typeface="Gill Sans MT"/>
              <a:cs typeface="Gill Sans MT"/>
            </a:endParaRPr>
          </a:p>
        </p:txBody>
      </p:sp>
      <p:sp>
        <p:nvSpPr>
          <p:cNvPr id="20" name="object 20"/>
          <p:cNvSpPr txBox="1"/>
          <p:nvPr/>
        </p:nvSpPr>
        <p:spPr>
          <a:xfrm>
            <a:off x="3291454" y="4862989"/>
            <a:ext cx="370713"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50/60Hz</a:t>
            </a:r>
            <a:endParaRPr sz="683">
              <a:latin typeface="Trebuchet MS"/>
              <a:cs typeface="Trebuchet MS"/>
            </a:endParaRPr>
          </a:p>
        </p:txBody>
      </p:sp>
      <p:sp>
        <p:nvSpPr>
          <p:cNvPr id="21" name="object 21"/>
          <p:cNvSpPr txBox="1"/>
          <p:nvPr/>
        </p:nvSpPr>
        <p:spPr>
          <a:xfrm>
            <a:off x="5255447" y="4042886"/>
            <a:ext cx="353378"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12.5kVA</a:t>
            </a:r>
            <a:endParaRPr sz="683">
              <a:latin typeface="Trebuchet MS"/>
              <a:cs typeface="Trebuchet MS"/>
            </a:endParaRPr>
          </a:p>
        </p:txBody>
      </p:sp>
      <p:sp>
        <p:nvSpPr>
          <p:cNvPr id="22" name="object 22"/>
          <p:cNvSpPr txBox="1"/>
          <p:nvPr/>
        </p:nvSpPr>
        <p:spPr>
          <a:xfrm>
            <a:off x="5310454" y="4202906"/>
            <a:ext cx="248031" cy="121925"/>
          </a:xfrm>
          <a:prstGeom prst="rect">
            <a:avLst/>
          </a:prstGeom>
        </p:spPr>
        <p:txBody>
          <a:bodyPr vert="horz" wrap="square" lIns="0" tIns="16669" rIns="0" bIns="0" rtlCol="0">
            <a:spAutoFit/>
          </a:bodyPr>
          <a:lstStyle/>
          <a:p>
            <a:pPr marL="13335">
              <a:spcBef>
                <a:spcPts val="131"/>
              </a:spcBef>
            </a:pPr>
            <a:r>
              <a:rPr sz="683" spc="-21" dirty="0">
                <a:solidFill>
                  <a:srgbClr val="020202"/>
                </a:solidFill>
                <a:latin typeface="Trebuchet MS"/>
                <a:cs typeface="Trebuchet MS"/>
              </a:rPr>
              <a:t>10kW</a:t>
            </a:r>
            <a:endParaRPr sz="683">
              <a:latin typeface="Trebuchet MS"/>
              <a:cs typeface="Trebuchet MS"/>
            </a:endParaRPr>
          </a:p>
        </p:txBody>
      </p:sp>
      <p:sp>
        <p:nvSpPr>
          <p:cNvPr id="23" name="object 23"/>
          <p:cNvSpPr txBox="1"/>
          <p:nvPr/>
        </p:nvSpPr>
        <p:spPr>
          <a:xfrm>
            <a:off x="5315457" y="4362926"/>
            <a:ext cx="232696" cy="121925"/>
          </a:xfrm>
          <a:prstGeom prst="rect">
            <a:avLst/>
          </a:prstGeom>
        </p:spPr>
        <p:txBody>
          <a:bodyPr vert="horz" wrap="square" lIns="0" tIns="16669" rIns="0" bIns="0" rtlCol="0">
            <a:spAutoFit/>
          </a:bodyPr>
          <a:lstStyle/>
          <a:p>
            <a:pPr marL="13335">
              <a:spcBef>
                <a:spcPts val="131"/>
              </a:spcBef>
            </a:pPr>
            <a:r>
              <a:rPr sz="683" spc="-21" dirty="0">
                <a:solidFill>
                  <a:srgbClr val="020202"/>
                </a:solidFill>
                <a:latin typeface="Trebuchet MS"/>
                <a:cs typeface="Trebuchet MS"/>
              </a:rPr>
              <a:t>400V</a:t>
            </a:r>
            <a:endParaRPr sz="683">
              <a:latin typeface="Trebuchet MS"/>
              <a:cs typeface="Trebuchet MS"/>
            </a:endParaRPr>
          </a:p>
        </p:txBody>
      </p:sp>
      <p:sp>
        <p:nvSpPr>
          <p:cNvPr id="24" name="object 24"/>
          <p:cNvSpPr txBox="1"/>
          <p:nvPr/>
        </p:nvSpPr>
        <p:spPr>
          <a:xfrm>
            <a:off x="5305454" y="4522946"/>
            <a:ext cx="253365"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14.4A</a:t>
            </a:r>
            <a:endParaRPr sz="683">
              <a:latin typeface="Trebuchet MS"/>
              <a:cs typeface="Trebuchet MS"/>
            </a:endParaRPr>
          </a:p>
        </p:txBody>
      </p:sp>
      <p:sp>
        <p:nvSpPr>
          <p:cNvPr id="25" name="object 25"/>
          <p:cNvSpPr txBox="1"/>
          <p:nvPr/>
        </p:nvSpPr>
        <p:spPr>
          <a:xfrm>
            <a:off x="5175440" y="4682966"/>
            <a:ext cx="512731" cy="121925"/>
          </a:xfrm>
          <a:prstGeom prst="rect">
            <a:avLst/>
          </a:prstGeom>
        </p:spPr>
        <p:txBody>
          <a:bodyPr vert="horz" wrap="square" lIns="0" tIns="16669" rIns="0" bIns="0" rtlCol="0">
            <a:spAutoFit/>
          </a:bodyPr>
          <a:lstStyle/>
          <a:p>
            <a:pPr marL="13335">
              <a:spcBef>
                <a:spcPts val="131"/>
              </a:spcBef>
            </a:pPr>
            <a:r>
              <a:rPr sz="683" dirty="0">
                <a:solidFill>
                  <a:srgbClr val="020202"/>
                </a:solidFill>
                <a:latin typeface="Trebuchet MS"/>
                <a:cs typeface="Trebuchet MS"/>
              </a:rPr>
              <a:t>360V</a:t>
            </a:r>
            <a:r>
              <a:rPr sz="683" spc="53" dirty="0">
                <a:solidFill>
                  <a:srgbClr val="020202"/>
                </a:solidFill>
                <a:latin typeface="Trebuchet MS"/>
                <a:cs typeface="Trebuchet MS"/>
              </a:rPr>
              <a:t> </a:t>
            </a:r>
            <a:r>
              <a:rPr sz="683" spc="-53" dirty="0">
                <a:solidFill>
                  <a:srgbClr val="020202"/>
                </a:solidFill>
                <a:latin typeface="Trebuchet MS"/>
                <a:cs typeface="Trebuchet MS"/>
              </a:rPr>
              <a:t>-</a:t>
            </a:r>
            <a:r>
              <a:rPr sz="683" spc="53" dirty="0">
                <a:solidFill>
                  <a:srgbClr val="020202"/>
                </a:solidFill>
                <a:latin typeface="Trebuchet MS"/>
                <a:cs typeface="Trebuchet MS"/>
              </a:rPr>
              <a:t> </a:t>
            </a:r>
            <a:r>
              <a:rPr sz="683" spc="-21" dirty="0">
                <a:solidFill>
                  <a:srgbClr val="020202"/>
                </a:solidFill>
                <a:latin typeface="Trebuchet MS"/>
                <a:cs typeface="Trebuchet MS"/>
              </a:rPr>
              <a:t>440V</a:t>
            </a:r>
            <a:endParaRPr sz="683">
              <a:latin typeface="Trebuchet MS"/>
              <a:cs typeface="Trebuchet MS"/>
            </a:endParaRPr>
          </a:p>
        </p:txBody>
      </p:sp>
      <p:sp>
        <p:nvSpPr>
          <p:cNvPr id="26" name="object 26"/>
          <p:cNvSpPr txBox="1"/>
          <p:nvPr/>
        </p:nvSpPr>
        <p:spPr>
          <a:xfrm>
            <a:off x="5250446" y="4862989"/>
            <a:ext cx="370713"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50/60Hz</a:t>
            </a:r>
            <a:endParaRPr sz="683">
              <a:latin typeface="Trebuchet MS"/>
              <a:cs typeface="Trebuchet MS"/>
            </a:endParaRPr>
          </a:p>
        </p:txBody>
      </p:sp>
      <p:sp>
        <p:nvSpPr>
          <p:cNvPr id="27" name="object 27"/>
          <p:cNvSpPr txBox="1"/>
          <p:nvPr/>
        </p:nvSpPr>
        <p:spPr>
          <a:xfrm>
            <a:off x="716756" y="5013007"/>
            <a:ext cx="705422"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Frequency</a:t>
            </a:r>
            <a:r>
              <a:rPr sz="683" b="1" spc="-32" dirty="0">
                <a:solidFill>
                  <a:srgbClr val="020202"/>
                </a:solidFill>
                <a:latin typeface="Gill Sans MT"/>
                <a:cs typeface="Gill Sans MT"/>
              </a:rPr>
              <a:t> </a:t>
            </a:r>
            <a:r>
              <a:rPr sz="683" b="1" spc="-11" dirty="0">
                <a:solidFill>
                  <a:srgbClr val="020202"/>
                </a:solidFill>
                <a:latin typeface="Gill Sans MT"/>
                <a:cs typeface="Gill Sans MT"/>
              </a:rPr>
              <a:t>range</a:t>
            </a:r>
            <a:endParaRPr sz="683">
              <a:latin typeface="Gill Sans MT"/>
              <a:cs typeface="Gill Sans MT"/>
            </a:endParaRPr>
          </a:p>
        </p:txBody>
      </p:sp>
      <p:sp>
        <p:nvSpPr>
          <p:cNvPr id="28" name="object 28"/>
          <p:cNvSpPr txBox="1"/>
          <p:nvPr/>
        </p:nvSpPr>
        <p:spPr>
          <a:xfrm>
            <a:off x="3061424" y="5013008"/>
            <a:ext cx="830771"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47~51.5/57~61.5Hz</a:t>
            </a:r>
            <a:endParaRPr sz="683">
              <a:latin typeface="Trebuchet MS"/>
              <a:cs typeface="Trebuchet MS"/>
            </a:endParaRPr>
          </a:p>
        </p:txBody>
      </p:sp>
      <p:sp>
        <p:nvSpPr>
          <p:cNvPr id="29" name="object 29"/>
          <p:cNvSpPr txBox="1"/>
          <p:nvPr/>
        </p:nvSpPr>
        <p:spPr>
          <a:xfrm>
            <a:off x="5020417" y="5013008"/>
            <a:ext cx="830771"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47~51.5/57~61.5Hz</a:t>
            </a:r>
            <a:endParaRPr sz="683">
              <a:latin typeface="Trebuchet MS"/>
              <a:cs typeface="Trebuchet MS"/>
            </a:endParaRPr>
          </a:p>
        </p:txBody>
      </p:sp>
      <p:sp>
        <p:nvSpPr>
          <p:cNvPr id="30" name="object 30"/>
          <p:cNvSpPr txBox="1"/>
          <p:nvPr/>
        </p:nvSpPr>
        <p:spPr>
          <a:xfrm>
            <a:off x="716756" y="5173027"/>
            <a:ext cx="233363" cy="121925"/>
          </a:xfrm>
          <a:prstGeom prst="rect">
            <a:avLst/>
          </a:prstGeom>
        </p:spPr>
        <p:txBody>
          <a:bodyPr vert="horz" wrap="square" lIns="0" tIns="16669" rIns="0" bIns="0" rtlCol="0">
            <a:spAutoFit/>
          </a:bodyPr>
          <a:lstStyle/>
          <a:p>
            <a:pPr marL="13335">
              <a:spcBef>
                <a:spcPts val="131"/>
              </a:spcBef>
            </a:pPr>
            <a:r>
              <a:rPr sz="683" b="1" spc="-42" dirty="0">
                <a:solidFill>
                  <a:srgbClr val="020202"/>
                </a:solidFill>
                <a:latin typeface="Gill Sans MT"/>
                <a:cs typeface="Gill Sans MT"/>
              </a:rPr>
              <a:t>THDI</a:t>
            </a:r>
            <a:endParaRPr sz="683">
              <a:latin typeface="Gill Sans MT"/>
              <a:cs typeface="Gill Sans MT"/>
            </a:endParaRPr>
          </a:p>
        </p:txBody>
      </p:sp>
      <p:sp>
        <p:nvSpPr>
          <p:cNvPr id="31" name="object 31"/>
          <p:cNvSpPr txBox="1"/>
          <p:nvPr/>
        </p:nvSpPr>
        <p:spPr>
          <a:xfrm>
            <a:off x="3376464" y="5173028"/>
            <a:ext cx="193358" cy="121925"/>
          </a:xfrm>
          <a:prstGeom prst="rect">
            <a:avLst/>
          </a:prstGeom>
        </p:spPr>
        <p:txBody>
          <a:bodyPr vert="horz" wrap="square" lIns="0" tIns="16669" rIns="0" bIns="0" rtlCol="0">
            <a:spAutoFit/>
          </a:bodyPr>
          <a:lstStyle/>
          <a:p>
            <a:pPr marL="13335">
              <a:spcBef>
                <a:spcPts val="131"/>
              </a:spcBef>
            </a:pPr>
            <a:r>
              <a:rPr sz="683" spc="32" dirty="0">
                <a:solidFill>
                  <a:srgbClr val="020202"/>
                </a:solidFill>
                <a:latin typeface="Trebuchet MS"/>
                <a:cs typeface="Trebuchet MS"/>
              </a:rPr>
              <a:t>&lt;3%</a:t>
            </a:r>
            <a:endParaRPr sz="683">
              <a:latin typeface="Trebuchet MS"/>
              <a:cs typeface="Trebuchet MS"/>
            </a:endParaRPr>
          </a:p>
        </p:txBody>
      </p:sp>
      <p:sp>
        <p:nvSpPr>
          <p:cNvPr id="32" name="object 32"/>
          <p:cNvSpPr txBox="1"/>
          <p:nvPr/>
        </p:nvSpPr>
        <p:spPr>
          <a:xfrm>
            <a:off x="5335457" y="5173028"/>
            <a:ext cx="193358" cy="121925"/>
          </a:xfrm>
          <a:prstGeom prst="rect">
            <a:avLst/>
          </a:prstGeom>
        </p:spPr>
        <p:txBody>
          <a:bodyPr vert="horz" wrap="square" lIns="0" tIns="16669" rIns="0" bIns="0" rtlCol="0">
            <a:spAutoFit/>
          </a:bodyPr>
          <a:lstStyle/>
          <a:p>
            <a:pPr marL="13335">
              <a:spcBef>
                <a:spcPts val="131"/>
              </a:spcBef>
            </a:pPr>
            <a:r>
              <a:rPr sz="683" spc="32" dirty="0">
                <a:solidFill>
                  <a:srgbClr val="020202"/>
                </a:solidFill>
                <a:latin typeface="Trebuchet MS"/>
                <a:cs typeface="Trebuchet MS"/>
              </a:rPr>
              <a:t>&lt;3%</a:t>
            </a:r>
            <a:endParaRPr sz="683">
              <a:latin typeface="Trebuchet MS"/>
              <a:cs typeface="Trebuchet MS"/>
            </a:endParaRPr>
          </a:p>
        </p:txBody>
      </p:sp>
      <p:sp>
        <p:nvSpPr>
          <p:cNvPr id="33" name="object 33"/>
          <p:cNvSpPr txBox="1"/>
          <p:nvPr/>
        </p:nvSpPr>
        <p:spPr>
          <a:xfrm>
            <a:off x="716759" y="5333048"/>
            <a:ext cx="136016" cy="121925"/>
          </a:xfrm>
          <a:prstGeom prst="rect">
            <a:avLst/>
          </a:prstGeom>
        </p:spPr>
        <p:txBody>
          <a:bodyPr vert="horz" wrap="square" lIns="0" tIns="16669" rIns="0" bIns="0" rtlCol="0">
            <a:spAutoFit/>
          </a:bodyPr>
          <a:lstStyle/>
          <a:p>
            <a:pPr marL="13335">
              <a:spcBef>
                <a:spcPts val="131"/>
              </a:spcBef>
            </a:pPr>
            <a:r>
              <a:rPr sz="683" b="1" spc="-26" dirty="0">
                <a:solidFill>
                  <a:srgbClr val="020202"/>
                </a:solidFill>
                <a:latin typeface="Gill Sans MT"/>
                <a:cs typeface="Gill Sans MT"/>
              </a:rPr>
              <a:t>PF</a:t>
            </a:r>
            <a:endParaRPr sz="683">
              <a:latin typeface="Gill Sans MT"/>
              <a:cs typeface="Gill Sans MT"/>
            </a:endParaRPr>
          </a:p>
        </p:txBody>
      </p:sp>
      <p:sp>
        <p:nvSpPr>
          <p:cNvPr id="34" name="object 34"/>
          <p:cNvSpPr txBox="1"/>
          <p:nvPr/>
        </p:nvSpPr>
        <p:spPr>
          <a:xfrm>
            <a:off x="3031420" y="5333048"/>
            <a:ext cx="886778"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0.8lagging~08leading</a:t>
            </a:r>
            <a:endParaRPr sz="683">
              <a:latin typeface="Trebuchet MS"/>
              <a:cs typeface="Trebuchet MS"/>
            </a:endParaRPr>
          </a:p>
        </p:txBody>
      </p:sp>
      <p:sp>
        <p:nvSpPr>
          <p:cNvPr id="35" name="object 35"/>
          <p:cNvSpPr txBox="1"/>
          <p:nvPr/>
        </p:nvSpPr>
        <p:spPr>
          <a:xfrm>
            <a:off x="4990414" y="5333048"/>
            <a:ext cx="886778"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0.8lagging~08leading</a:t>
            </a:r>
            <a:endParaRPr sz="683">
              <a:latin typeface="Trebuchet MS"/>
              <a:cs typeface="Trebuchet MS"/>
            </a:endParaRPr>
          </a:p>
        </p:txBody>
      </p:sp>
      <p:sp>
        <p:nvSpPr>
          <p:cNvPr id="36" name="object 36"/>
          <p:cNvSpPr txBox="1"/>
          <p:nvPr/>
        </p:nvSpPr>
        <p:spPr>
          <a:xfrm>
            <a:off x="716756" y="5483067"/>
            <a:ext cx="617411" cy="121925"/>
          </a:xfrm>
          <a:prstGeom prst="rect">
            <a:avLst/>
          </a:prstGeom>
        </p:spPr>
        <p:txBody>
          <a:bodyPr vert="horz" wrap="square" lIns="0" tIns="16669" rIns="0" bIns="0" rtlCol="0">
            <a:spAutoFit/>
          </a:bodyPr>
          <a:lstStyle/>
          <a:p>
            <a:pPr marL="13335">
              <a:spcBef>
                <a:spcPts val="131"/>
              </a:spcBef>
            </a:pPr>
            <a:r>
              <a:rPr sz="683" b="1" spc="-73" dirty="0">
                <a:solidFill>
                  <a:srgbClr val="020202"/>
                </a:solidFill>
                <a:latin typeface="Gill Sans MT"/>
                <a:cs typeface="Gill Sans MT"/>
              </a:rPr>
              <a:t>AC</a:t>
            </a:r>
            <a:r>
              <a:rPr sz="683" b="1" spc="-16" dirty="0">
                <a:solidFill>
                  <a:srgbClr val="020202"/>
                </a:solidFill>
                <a:latin typeface="Gill Sans MT"/>
                <a:cs typeface="Gill Sans MT"/>
              </a:rPr>
              <a:t> </a:t>
            </a:r>
            <a:r>
              <a:rPr sz="683" b="1" spc="-11" dirty="0">
                <a:solidFill>
                  <a:srgbClr val="020202"/>
                </a:solidFill>
                <a:latin typeface="Gill Sans MT"/>
                <a:cs typeface="Gill Sans MT"/>
              </a:rPr>
              <a:t>connection</a:t>
            </a:r>
            <a:endParaRPr sz="683">
              <a:latin typeface="Gill Sans MT"/>
              <a:cs typeface="Gill Sans MT"/>
            </a:endParaRPr>
          </a:p>
        </p:txBody>
      </p:sp>
      <p:sp>
        <p:nvSpPr>
          <p:cNvPr id="37" name="object 37"/>
          <p:cNvSpPr txBox="1"/>
          <p:nvPr/>
        </p:nvSpPr>
        <p:spPr>
          <a:xfrm>
            <a:off x="3311456" y="5483067"/>
            <a:ext cx="328041"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3/N/PE</a:t>
            </a:r>
            <a:endParaRPr sz="683">
              <a:latin typeface="Trebuchet MS"/>
              <a:cs typeface="Trebuchet MS"/>
            </a:endParaRPr>
          </a:p>
        </p:txBody>
      </p:sp>
      <p:sp>
        <p:nvSpPr>
          <p:cNvPr id="38" name="object 38"/>
          <p:cNvSpPr txBox="1"/>
          <p:nvPr/>
        </p:nvSpPr>
        <p:spPr>
          <a:xfrm>
            <a:off x="5270449" y="5483067"/>
            <a:ext cx="328041"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3/N/PE</a:t>
            </a:r>
            <a:endParaRPr sz="683">
              <a:latin typeface="Trebuchet MS"/>
              <a:cs typeface="Trebuchet MS"/>
            </a:endParaRPr>
          </a:p>
        </p:txBody>
      </p:sp>
      <p:sp>
        <p:nvSpPr>
          <p:cNvPr id="39" name="object 39"/>
          <p:cNvSpPr txBox="1"/>
          <p:nvPr/>
        </p:nvSpPr>
        <p:spPr>
          <a:xfrm>
            <a:off x="1695629" y="5633085"/>
            <a:ext cx="666083" cy="146098"/>
          </a:xfrm>
          <a:prstGeom prst="rect">
            <a:avLst/>
          </a:prstGeom>
        </p:spPr>
        <p:txBody>
          <a:bodyPr vert="horz" wrap="square" lIns="0" tIns="16669" rIns="0" bIns="0" rtlCol="0">
            <a:spAutoFit/>
          </a:bodyPr>
          <a:lstStyle/>
          <a:p>
            <a:pPr marL="13335">
              <a:spcBef>
                <a:spcPts val="131"/>
              </a:spcBef>
            </a:pPr>
            <a:r>
              <a:rPr sz="840" b="1" spc="-105" dirty="0">
                <a:solidFill>
                  <a:srgbClr val="22A1D0"/>
                </a:solidFill>
                <a:latin typeface="Gill Sans MT"/>
                <a:cs typeface="Gill Sans MT"/>
              </a:rPr>
              <a:t>AC</a:t>
            </a:r>
            <a:r>
              <a:rPr sz="840" b="1" spc="32" dirty="0">
                <a:solidFill>
                  <a:srgbClr val="22A1D0"/>
                </a:solidFill>
                <a:latin typeface="Gill Sans MT"/>
                <a:cs typeface="Gill Sans MT"/>
              </a:rPr>
              <a:t> </a:t>
            </a:r>
            <a:r>
              <a:rPr sz="840" b="1" dirty="0">
                <a:solidFill>
                  <a:srgbClr val="22A1D0"/>
                </a:solidFill>
                <a:latin typeface="Gill Sans MT"/>
                <a:cs typeface="Gill Sans MT"/>
              </a:rPr>
              <a:t>(Off-</a:t>
            </a:r>
            <a:r>
              <a:rPr sz="840" b="1" spc="-11" dirty="0">
                <a:solidFill>
                  <a:srgbClr val="22A1D0"/>
                </a:solidFill>
                <a:latin typeface="Gill Sans MT"/>
                <a:cs typeface="Gill Sans MT"/>
              </a:rPr>
              <a:t>grid)</a:t>
            </a:r>
            <a:endParaRPr sz="840">
              <a:latin typeface="Gill Sans MT"/>
              <a:cs typeface="Gill Sans MT"/>
            </a:endParaRPr>
          </a:p>
        </p:txBody>
      </p:sp>
      <p:sp>
        <p:nvSpPr>
          <p:cNvPr id="40" name="object 40"/>
          <p:cNvSpPr txBox="1"/>
          <p:nvPr/>
        </p:nvSpPr>
        <p:spPr>
          <a:xfrm>
            <a:off x="716759" y="5803106"/>
            <a:ext cx="670084" cy="121925"/>
          </a:xfrm>
          <a:prstGeom prst="rect">
            <a:avLst/>
          </a:prstGeom>
        </p:spPr>
        <p:txBody>
          <a:bodyPr vert="horz" wrap="square" lIns="0" tIns="16669" rIns="0" bIns="0" rtlCol="0">
            <a:spAutoFit/>
          </a:bodyPr>
          <a:lstStyle/>
          <a:p>
            <a:pPr marL="13335">
              <a:spcBef>
                <a:spcPts val="131"/>
              </a:spcBef>
            </a:pPr>
            <a:r>
              <a:rPr sz="683" b="1" spc="-26" dirty="0">
                <a:solidFill>
                  <a:srgbClr val="020202"/>
                </a:solidFill>
                <a:latin typeface="Gill Sans MT"/>
                <a:cs typeface="Gill Sans MT"/>
              </a:rPr>
              <a:t>Apparent</a:t>
            </a:r>
            <a:r>
              <a:rPr sz="683" b="1" spc="16" dirty="0">
                <a:solidFill>
                  <a:srgbClr val="020202"/>
                </a:solidFill>
                <a:latin typeface="Gill Sans MT"/>
                <a:cs typeface="Gill Sans MT"/>
              </a:rPr>
              <a:t> </a:t>
            </a:r>
            <a:r>
              <a:rPr sz="683" b="1" spc="-11" dirty="0">
                <a:solidFill>
                  <a:srgbClr val="020202"/>
                </a:solidFill>
                <a:latin typeface="Gill Sans MT"/>
                <a:cs typeface="Gill Sans MT"/>
              </a:rPr>
              <a:t>power</a:t>
            </a:r>
            <a:endParaRPr sz="683">
              <a:latin typeface="Gill Sans MT"/>
              <a:cs typeface="Gill Sans MT"/>
            </a:endParaRPr>
          </a:p>
        </p:txBody>
      </p:sp>
      <p:sp>
        <p:nvSpPr>
          <p:cNvPr id="41" name="object 41"/>
          <p:cNvSpPr txBox="1"/>
          <p:nvPr/>
        </p:nvSpPr>
        <p:spPr>
          <a:xfrm>
            <a:off x="3321460" y="5803107"/>
            <a:ext cx="303371"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9.4kVA</a:t>
            </a:r>
            <a:endParaRPr sz="683">
              <a:latin typeface="Trebuchet MS"/>
              <a:cs typeface="Trebuchet MS"/>
            </a:endParaRPr>
          </a:p>
        </p:txBody>
      </p:sp>
      <p:sp>
        <p:nvSpPr>
          <p:cNvPr id="42" name="object 42"/>
          <p:cNvSpPr txBox="1"/>
          <p:nvPr/>
        </p:nvSpPr>
        <p:spPr>
          <a:xfrm>
            <a:off x="5255447" y="5803107"/>
            <a:ext cx="353378"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12.5kVA</a:t>
            </a:r>
            <a:endParaRPr sz="683">
              <a:latin typeface="Trebuchet MS"/>
              <a:cs typeface="Trebuchet MS"/>
            </a:endParaRPr>
          </a:p>
        </p:txBody>
      </p:sp>
      <p:sp>
        <p:nvSpPr>
          <p:cNvPr id="43" name="object 43"/>
          <p:cNvSpPr txBox="1"/>
          <p:nvPr/>
        </p:nvSpPr>
        <p:spPr>
          <a:xfrm>
            <a:off x="716756" y="5963126"/>
            <a:ext cx="540068"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power</a:t>
            </a:r>
            <a:endParaRPr sz="683">
              <a:latin typeface="Gill Sans MT"/>
              <a:cs typeface="Gill Sans MT"/>
            </a:endParaRPr>
          </a:p>
        </p:txBody>
      </p:sp>
      <p:sp>
        <p:nvSpPr>
          <p:cNvPr id="44" name="object 44"/>
          <p:cNvSpPr txBox="1"/>
          <p:nvPr/>
        </p:nvSpPr>
        <p:spPr>
          <a:xfrm>
            <a:off x="3341460" y="5963127"/>
            <a:ext cx="268034"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7.4kW</a:t>
            </a:r>
            <a:endParaRPr sz="683">
              <a:latin typeface="Trebuchet MS"/>
              <a:cs typeface="Trebuchet MS"/>
            </a:endParaRPr>
          </a:p>
        </p:txBody>
      </p:sp>
      <p:sp>
        <p:nvSpPr>
          <p:cNvPr id="45" name="object 45"/>
          <p:cNvSpPr txBox="1"/>
          <p:nvPr/>
        </p:nvSpPr>
        <p:spPr>
          <a:xfrm>
            <a:off x="5310454" y="5963127"/>
            <a:ext cx="248031" cy="121925"/>
          </a:xfrm>
          <a:prstGeom prst="rect">
            <a:avLst/>
          </a:prstGeom>
        </p:spPr>
        <p:txBody>
          <a:bodyPr vert="horz" wrap="square" lIns="0" tIns="16669" rIns="0" bIns="0" rtlCol="0">
            <a:spAutoFit/>
          </a:bodyPr>
          <a:lstStyle/>
          <a:p>
            <a:pPr marL="13335">
              <a:spcBef>
                <a:spcPts val="131"/>
              </a:spcBef>
            </a:pPr>
            <a:r>
              <a:rPr sz="683" spc="-21" dirty="0">
                <a:solidFill>
                  <a:srgbClr val="020202"/>
                </a:solidFill>
                <a:latin typeface="Trebuchet MS"/>
                <a:cs typeface="Trebuchet MS"/>
              </a:rPr>
              <a:t>10kW</a:t>
            </a:r>
            <a:endParaRPr sz="683">
              <a:latin typeface="Trebuchet MS"/>
              <a:cs typeface="Trebuchet MS"/>
            </a:endParaRPr>
          </a:p>
        </p:txBody>
      </p:sp>
      <p:sp>
        <p:nvSpPr>
          <p:cNvPr id="46" name="object 46"/>
          <p:cNvSpPr txBox="1"/>
          <p:nvPr/>
        </p:nvSpPr>
        <p:spPr>
          <a:xfrm>
            <a:off x="3216444" y="3722846"/>
            <a:ext cx="516065" cy="121925"/>
          </a:xfrm>
          <a:prstGeom prst="rect">
            <a:avLst/>
          </a:prstGeom>
        </p:spPr>
        <p:txBody>
          <a:bodyPr vert="horz" wrap="square" lIns="0" tIns="16669" rIns="0" bIns="0" rtlCol="0">
            <a:spAutoFit/>
          </a:bodyPr>
          <a:lstStyle/>
          <a:p>
            <a:pPr marL="13335">
              <a:spcBef>
                <a:spcPts val="131"/>
              </a:spcBef>
            </a:pPr>
            <a:r>
              <a:rPr sz="683" b="1" spc="-11" dirty="0">
                <a:solidFill>
                  <a:srgbClr val="020202"/>
                </a:solidFill>
                <a:latin typeface="Gill Sans MT"/>
                <a:cs typeface="Gill Sans MT"/>
              </a:rPr>
              <a:t>HPS7500TL</a:t>
            </a:r>
            <a:endParaRPr sz="683">
              <a:latin typeface="Gill Sans MT"/>
              <a:cs typeface="Gill Sans MT"/>
            </a:endParaRPr>
          </a:p>
        </p:txBody>
      </p:sp>
      <p:sp>
        <p:nvSpPr>
          <p:cNvPr id="47" name="object 47"/>
          <p:cNvSpPr txBox="1"/>
          <p:nvPr/>
        </p:nvSpPr>
        <p:spPr>
          <a:xfrm>
            <a:off x="5150436" y="3722846"/>
            <a:ext cx="566071" cy="121925"/>
          </a:xfrm>
          <a:prstGeom prst="rect">
            <a:avLst/>
          </a:prstGeom>
        </p:spPr>
        <p:txBody>
          <a:bodyPr vert="horz" wrap="square" lIns="0" tIns="16669" rIns="0" bIns="0" rtlCol="0">
            <a:spAutoFit/>
          </a:bodyPr>
          <a:lstStyle/>
          <a:p>
            <a:pPr marL="13335">
              <a:spcBef>
                <a:spcPts val="131"/>
              </a:spcBef>
            </a:pPr>
            <a:r>
              <a:rPr sz="683" b="1" spc="-11" dirty="0">
                <a:solidFill>
                  <a:srgbClr val="020202"/>
                </a:solidFill>
                <a:latin typeface="Gill Sans MT"/>
                <a:cs typeface="Gill Sans MT"/>
              </a:rPr>
              <a:t>HPS10000TL</a:t>
            </a:r>
            <a:endParaRPr sz="683">
              <a:latin typeface="Gill Sans MT"/>
              <a:cs typeface="Gill Sans MT"/>
            </a:endParaRPr>
          </a:p>
        </p:txBody>
      </p:sp>
      <p:sp>
        <p:nvSpPr>
          <p:cNvPr id="48" name="object 48"/>
          <p:cNvSpPr txBox="1"/>
          <p:nvPr/>
        </p:nvSpPr>
        <p:spPr>
          <a:xfrm>
            <a:off x="1325582" y="3872864"/>
            <a:ext cx="1035463" cy="146098"/>
          </a:xfrm>
          <a:prstGeom prst="rect">
            <a:avLst/>
          </a:prstGeom>
        </p:spPr>
        <p:txBody>
          <a:bodyPr vert="horz" wrap="square" lIns="0" tIns="16669" rIns="0" bIns="0" rtlCol="0">
            <a:spAutoFit/>
          </a:bodyPr>
          <a:lstStyle/>
          <a:p>
            <a:pPr marL="13335">
              <a:spcBef>
                <a:spcPts val="131"/>
              </a:spcBef>
            </a:pPr>
            <a:r>
              <a:rPr sz="840" b="1" i="1" dirty="0">
                <a:solidFill>
                  <a:srgbClr val="22A1D0"/>
                </a:solidFill>
                <a:latin typeface="Gill Sans MT"/>
                <a:cs typeface="Gill Sans MT"/>
              </a:rPr>
              <a:t>AC</a:t>
            </a:r>
            <a:r>
              <a:rPr sz="840" b="1" i="1" spc="-11" dirty="0">
                <a:solidFill>
                  <a:srgbClr val="22A1D0"/>
                </a:solidFill>
                <a:latin typeface="Gill Sans MT"/>
                <a:cs typeface="Gill Sans MT"/>
              </a:rPr>
              <a:t> </a:t>
            </a:r>
            <a:r>
              <a:rPr sz="840" b="1" i="1" dirty="0">
                <a:solidFill>
                  <a:srgbClr val="22A1D0"/>
                </a:solidFill>
                <a:latin typeface="Gill Sans MT"/>
                <a:cs typeface="Gill Sans MT"/>
              </a:rPr>
              <a:t>(Grid-</a:t>
            </a:r>
            <a:r>
              <a:rPr sz="840" b="1" i="1" spc="-11" dirty="0">
                <a:solidFill>
                  <a:srgbClr val="22A1D0"/>
                </a:solidFill>
                <a:latin typeface="Gill Sans MT"/>
                <a:cs typeface="Gill Sans MT"/>
              </a:rPr>
              <a:t>connected)</a:t>
            </a:r>
            <a:endParaRPr sz="840">
              <a:latin typeface="Gill Sans MT"/>
              <a:cs typeface="Gill Sans MT"/>
            </a:endParaRPr>
          </a:p>
        </p:txBody>
      </p:sp>
      <p:sp>
        <p:nvSpPr>
          <p:cNvPr id="49" name="object 49"/>
          <p:cNvSpPr txBox="1"/>
          <p:nvPr/>
        </p:nvSpPr>
        <p:spPr>
          <a:xfrm>
            <a:off x="716759" y="6113145"/>
            <a:ext cx="595408"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Voltage</a:t>
            </a:r>
            <a:endParaRPr sz="683">
              <a:latin typeface="Gill Sans MT"/>
              <a:cs typeface="Gill Sans MT"/>
            </a:endParaRPr>
          </a:p>
        </p:txBody>
      </p:sp>
      <p:sp>
        <p:nvSpPr>
          <p:cNvPr id="50" name="object 50"/>
          <p:cNvSpPr txBox="1"/>
          <p:nvPr/>
        </p:nvSpPr>
        <p:spPr>
          <a:xfrm>
            <a:off x="3356464" y="6113146"/>
            <a:ext cx="232696" cy="121925"/>
          </a:xfrm>
          <a:prstGeom prst="rect">
            <a:avLst/>
          </a:prstGeom>
        </p:spPr>
        <p:txBody>
          <a:bodyPr vert="horz" wrap="square" lIns="0" tIns="16669" rIns="0" bIns="0" rtlCol="0">
            <a:spAutoFit/>
          </a:bodyPr>
          <a:lstStyle/>
          <a:p>
            <a:pPr marL="13335">
              <a:spcBef>
                <a:spcPts val="131"/>
              </a:spcBef>
            </a:pPr>
            <a:r>
              <a:rPr sz="683" spc="-21" dirty="0">
                <a:solidFill>
                  <a:srgbClr val="020202"/>
                </a:solidFill>
                <a:latin typeface="Trebuchet MS"/>
                <a:cs typeface="Trebuchet MS"/>
              </a:rPr>
              <a:t>400V</a:t>
            </a:r>
            <a:endParaRPr sz="683">
              <a:latin typeface="Trebuchet MS"/>
              <a:cs typeface="Trebuchet MS"/>
            </a:endParaRPr>
          </a:p>
        </p:txBody>
      </p:sp>
      <p:sp>
        <p:nvSpPr>
          <p:cNvPr id="51" name="object 51"/>
          <p:cNvSpPr txBox="1"/>
          <p:nvPr/>
        </p:nvSpPr>
        <p:spPr>
          <a:xfrm>
            <a:off x="5315457" y="6113146"/>
            <a:ext cx="232696" cy="121925"/>
          </a:xfrm>
          <a:prstGeom prst="rect">
            <a:avLst/>
          </a:prstGeom>
        </p:spPr>
        <p:txBody>
          <a:bodyPr vert="horz" wrap="square" lIns="0" tIns="16669" rIns="0" bIns="0" rtlCol="0">
            <a:spAutoFit/>
          </a:bodyPr>
          <a:lstStyle/>
          <a:p>
            <a:pPr marL="13335">
              <a:spcBef>
                <a:spcPts val="131"/>
              </a:spcBef>
            </a:pPr>
            <a:r>
              <a:rPr sz="683" spc="-21" dirty="0">
                <a:solidFill>
                  <a:srgbClr val="020202"/>
                </a:solidFill>
                <a:latin typeface="Trebuchet MS"/>
                <a:cs typeface="Trebuchet MS"/>
              </a:rPr>
              <a:t>400V</a:t>
            </a:r>
            <a:endParaRPr sz="683">
              <a:latin typeface="Trebuchet MS"/>
              <a:cs typeface="Trebuchet MS"/>
            </a:endParaRPr>
          </a:p>
        </p:txBody>
      </p:sp>
      <p:sp>
        <p:nvSpPr>
          <p:cNvPr id="52" name="object 52"/>
          <p:cNvSpPr txBox="1"/>
          <p:nvPr/>
        </p:nvSpPr>
        <p:spPr>
          <a:xfrm>
            <a:off x="716756" y="6273166"/>
            <a:ext cx="577406"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current</a:t>
            </a:r>
            <a:endParaRPr sz="683">
              <a:latin typeface="Gill Sans MT"/>
              <a:cs typeface="Gill Sans MT"/>
            </a:endParaRPr>
          </a:p>
        </p:txBody>
      </p:sp>
      <p:sp>
        <p:nvSpPr>
          <p:cNvPr id="53" name="object 53"/>
          <p:cNvSpPr txBox="1"/>
          <p:nvPr/>
        </p:nvSpPr>
        <p:spPr>
          <a:xfrm>
            <a:off x="3346460" y="6273167"/>
            <a:ext cx="253365"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10.8A</a:t>
            </a:r>
            <a:endParaRPr sz="683">
              <a:latin typeface="Trebuchet MS"/>
              <a:cs typeface="Trebuchet MS"/>
            </a:endParaRPr>
          </a:p>
        </p:txBody>
      </p:sp>
      <p:sp>
        <p:nvSpPr>
          <p:cNvPr id="54" name="object 54"/>
          <p:cNvSpPr txBox="1"/>
          <p:nvPr/>
        </p:nvSpPr>
        <p:spPr>
          <a:xfrm>
            <a:off x="5305454" y="6273167"/>
            <a:ext cx="253365"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14.4A</a:t>
            </a:r>
            <a:endParaRPr sz="683">
              <a:latin typeface="Trebuchet MS"/>
              <a:cs typeface="Trebuchet MS"/>
            </a:endParaRPr>
          </a:p>
        </p:txBody>
      </p:sp>
      <p:sp>
        <p:nvSpPr>
          <p:cNvPr id="55" name="object 55"/>
          <p:cNvSpPr txBox="1"/>
          <p:nvPr/>
        </p:nvSpPr>
        <p:spPr>
          <a:xfrm>
            <a:off x="716759" y="6433186"/>
            <a:ext cx="266033" cy="121925"/>
          </a:xfrm>
          <a:prstGeom prst="rect">
            <a:avLst/>
          </a:prstGeom>
        </p:spPr>
        <p:txBody>
          <a:bodyPr vert="horz" wrap="square" lIns="0" tIns="16669" rIns="0" bIns="0" rtlCol="0">
            <a:spAutoFit/>
          </a:bodyPr>
          <a:lstStyle/>
          <a:p>
            <a:pPr marL="13335">
              <a:spcBef>
                <a:spcPts val="131"/>
              </a:spcBef>
            </a:pPr>
            <a:r>
              <a:rPr sz="683" b="1" spc="-63" dirty="0">
                <a:solidFill>
                  <a:srgbClr val="020202"/>
                </a:solidFill>
                <a:latin typeface="Gill Sans MT"/>
                <a:cs typeface="Gill Sans MT"/>
              </a:rPr>
              <a:t>THDU</a:t>
            </a:r>
            <a:endParaRPr sz="683">
              <a:latin typeface="Gill Sans MT"/>
              <a:cs typeface="Gill Sans MT"/>
            </a:endParaRPr>
          </a:p>
        </p:txBody>
      </p:sp>
      <p:sp>
        <p:nvSpPr>
          <p:cNvPr id="56" name="object 56"/>
          <p:cNvSpPr txBox="1"/>
          <p:nvPr/>
        </p:nvSpPr>
        <p:spPr>
          <a:xfrm>
            <a:off x="3266450" y="6433187"/>
            <a:ext cx="417386"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≤2%linear</a:t>
            </a:r>
            <a:endParaRPr sz="683">
              <a:latin typeface="Trebuchet MS"/>
              <a:cs typeface="Trebuchet MS"/>
            </a:endParaRPr>
          </a:p>
        </p:txBody>
      </p:sp>
      <p:sp>
        <p:nvSpPr>
          <p:cNvPr id="57" name="object 57"/>
          <p:cNvSpPr txBox="1"/>
          <p:nvPr/>
        </p:nvSpPr>
        <p:spPr>
          <a:xfrm>
            <a:off x="5225443" y="6433187"/>
            <a:ext cx="417386"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≤2%linear</a:t>
            </a:r>
            <a:endParaRPr sz="683">
              <a:latin typeface="Trebuchet MS"/>
              <a:cs typeface="Trebuchet MS"/>
            </a:endParaRPr>
          </a:p>
        </p:txBody>
      </p:sp>
      <p:sp>
        <p:nvSpPr>
          <p:cNvPr id="58" name="object 58"/>
          <p:cNvSpPr txBox="1"/>
          <p:nvPr/>
        </p:nvSpPr>
        <p:spPr>
          <a:xfrm>
            <a:off x="716756" y="6583205"/>
            <a:ext cx="692087" cy="121925"/>
          </a:xfrm>
          <a:prstGeom prst="rect">
            <a:avLst/>
          </a:prstGeom>
        </p:spPr>
        <p:txBody>
          <a:bodyPr vert="horz" wrap="square" lIns="0" tIns="16669" rIns="0" bIns="0" rtlCol="0">
            <a:spAutoFit/>
          </a:bodyPr>
          <a:lstStyle/>
          <a:p>
            <a:pPr marL="13335">
              <a:spcBef>
                <a:spcPts val="131"/>
              </a:spcBef>
            </a:pPr>
            <a:r>
              <a:rPr sz="683" b="1" dirty="0">
                <a:solidFill>
                  <a:srgbClr val="020202"/>
                </a:solidFill>
                <a:latin typeface="Gill Sans MT"/>
                <a:cs typeface="Gill Sans MT"/>
              </a:rPr>
              <a:t>Rated</a:t>
            </a:r>
            <a:r>
              <a:rPr sz="683" b="1" spc="-47" dirty="0">
                <a:solidFill>
                  <a:srgbClr val="020202"/>
                </a:solidFill>
                <a:latin typeface="Gill Sans MT"/>
                <a:cs typeface="Gill Sans MT"/>
              </a:rPr>
              <a:t> </a:t>
            </a:r>
            <a:r>
              <a:rPr sz="683" b="1" spc="-11" dirty="0">
                <a:solidFill>
                  <a:srgbClr val="020202"/>
                </a:solidFill>
                <a:latin typeface="Gill Sans MT"/>
                <a:cs typeface="Gill Sans MT"/>
              </a:rPr>
              <a:t>frequency</a:t>
            </a:r>
            <a:endParaRPr sz="683">
              <a:latin typeface="Gill Sans MT"/>
              <a:cs typeface="Gill Sans MT"/>
            </a:endParaRPr>
          </a:p>
        </p:txBody>
      </p:sp>
      <p:sp>
        <p:nvSpPr>
          <p:cNvPr id="59" name="object 59"/>
          <p:cNvSpPr txBox="1"/>
          <p:nvPr/>
        </p:nvSpPr>
        <p:spPr>
          <a:xfrm>
            <a:off x="3291454" y="6583205"/>
            <a:ext cx="370713"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50/60Hz</a:t>
            </a:r>
            <a:endParaRPr sz="683">
              <a:latin typeface="Trebuchet MS"/>
              <a:cs typeface="Trebuchet MS"/>
            </a:endParaRPr>
          </a:p>
        </p:txBody>
      </p:sp>
      <p:sp>
        <p:nvSpPr>
          <p:cNvPr id="60" name="object 60"/>
          <p:cNvSpPr txBox="1"/>
          <p:nvPr/>
        </p:nvSpPr>
        <p:spPr>
          <a:xfrm>
            <a:off x="5250446" y="6583205"/>
            <a:ext cx="370713" cy="121925"/>
          </a:xfrm>
          <a:prstGeom prst="rect">
            <a:avLst/>
          </a:prstGeom>
        </p:spPr>
        <p:txBody>
          <a:bodyPr vert="horz" wrap="square" lIns="0" tIns="16669" rIns="0" bIns="0" rtlCol="0">
            <a:spAutoFit/>
          </a:bodyPr>
          <a:lstStyle/>
          <a:p>
            <a:pPr marL="13335">
              <a:spcBef>
                <a:spcPts val="131"/>
              </a:spcBef>
            </a:pPr>
            <a:r>
              <a:rPr sz="683" spc="-11" dirty="0">
                <a:solidFill>
                  <a:srgbClr val="020202"/>
                </a:solidFill>
                <a:latin typeface="Trebuchet MS"/>
                <a:cs typeface="Trebuchet MS"/>
              </a:rPr>
              <a:t>50/60Hz</a:t>
            </a:r>
            <a:endParaRPr sz="683">
              <a:latin typeface="Trebuchet MS"/>
              <a:cs typeface="Trebuchet MS"/>
            </a:endParaRPr>
          </a:p>
        </p:txBody>
      </p:sp>
      <p:sp>
        <p:nvSpPr>
          <p:cNvPr id="61" name="object 61"/>
          <p:cNvSpPr txBox="1"/>
          <p:nvPr/>
        </p:nvSpPr>
        <p:spPr>
          <a:xfrm>
            <a:off x="716756" y="6783230"/>
            <a:ext cx="792099" cy="121925"/>
          </a:xfrm>
          <a:prstGeom prst="rect">
            <a:avLst/>
          </a:prstGeom>
        </p:spPr>
        <p:txBody>
          <a:bodyPr vert="horz" wrap="square" lIns="0" tIns="16669" rIns="0" bIns="0" rtlCol="0">
            <a:spAutoFit/>
          </a:bodyPr>
          <a:lstStyle/>
          <a:p>
            <a:pPr marL="13335">
              <a:spcBef>
                <a:spcPts val="131"/>
              </a:spcBef>
            </a:pPr>
            <a:r>
              <a:rPr sz="683" b="1" spc="-32" dirty="0">
                <a:solidFill>
                  <a:srgbClr val="020202"/>
                </a:solidFill>
                <a:latin typeface="Gill Sans MT"/>
                <a:cs typeface="Gill Sans MT"/>
              </a:rPr>
              <a:t>Overload</a:t>
            </a:r>
            <a:r>
              <a:rPr sz="683" b="1" spc="26" dirty="0">
                <a:solidFill>
                  <a:srgbClr val="020202"/>
                </a:solidFill>
                <a:latin typeface="Gill Sans MT"/>
                <a:cs typeface="Gill Sans MT"/>
              </a:rPr>
              <a:t> </a:t>
            </a:r>
            <a:r>
              <a:rPr sz="683" b="1" spc="-11" dirty="0">
                <a:solidFill>
                  <a:srgbClr val="020202"/>
                </a:solidFill>
                <a:latin typeface="Gill Sans MT"/>
                <a:cs typeface="Gill Sans MT"/>
              </a:rPr>
              <a:t>capability</a:t>
            </a:r>
            <a:endParaRPr sz="683">
              <a:latin typeface="Gill Sans MT"/>
              <a:cs typeface="Gill Sans MT"/>
            </a:endParaRPr>
          </a:p>
        </p:txBody>
      </p:sp>
      <p:sp>
        <p:nvSpPr>
          <p:cNvPr id="62" name="object 62"/>
          <p:cNvSpPr txBox="1"/>
          <p:nvPr/>
        </p:nvSpPr>
        <p:spPr>
          <a:xfrm>
            <a:off x="2931408" y="6783230"/>
            <a:ext cx="1086803" cy="121925"/>
          </a:xfrm>
          <a:prstGeom prst="rect">
            <a:avLst/>
          </a:prstGeom>
        </p:spPr>
        <p:txBody>
          <a:bodyPr vert="horz" wrap="square" lIns="0" tIns="16669" rIns="0" bIns="0" rtlCol="0">
            <a:spAutoFit/>
          </a:bodyPr>
          <a:lstStyle/>
          <a:p>
            <a:pPr marL="13335">
              <a:spcBef>
                <a:spcPts val="131"/>
              </a:spcBef>
            </a:pPr>
            <a:r>
              <a:rPr sz="683" dirty="0">
                <a:solidFill>
                  <a:srgbClr val="020202"/>
                </a:solidFill>
                <a:latin typeface="Trebuchet MS"/>
                <a:cs typeface="Trebuchet MS"/>
              </a:rPr>
              <a:t>110%-10</a:t>
            </a:r>
            <a:r>
              <a:rPr sz="683" spc="163" dirty="0">
                <a:solidFill>
                  <a:srgbClr val="020202"/>
                </a:solidFill>
                <a:latin typeface="Trebuchet MS"/>
                <a:cs typeface="Trebuchet MS"/>
              </a:rPr>
              <a:t> </a:t>
            </a:r>
            <a:r>
              <a:rPr sz="683" dirty="0">
                <a:solidFill>
                  <a:srgbClr val="020202"/>
                </a:solidFill>
                <a:latin typeface="Trebuchet MS"/>
                <a:cs typeface="Trebuchet MS"/>
              </a:rPr>
              <a:t>mins</a:t>
            </a:r>
            <a:r>
              <a:rPr sz="683" spc="240" dirty="0">
                <a:solidFill>
                  <a:srgbClr val="020202"/>
                </a:solidFill>
                <a:latin typeface="Trebuchet MS"/>
                <a:cs typeface="Trebuchet MS"/>
              </a:rPr>
              <a:t> </a:t>
            </a:r>
            <a:r>
              <a:rPr sz="683" dirty="0">
                <a:solidFill>
                  <a:srgbClr val="020202"/>
                </a:solidFill>
                <a:latin typeface="Trebuchet MS"/>
                <a:cs typeface="Trebuchet MS"/>
              </a:rPr>
              <a:t>120%-1</a:t>
            </a:r>
            <a:r>
              <a:rPr sz="683" spc="168" dirty="0">
                <a:solidFill>
                  <a:srgbClr val="020202"/>
                </a:solidFill>
                <a:latin typeface="Trebuchet MS"/>
                <a:cs typeface="Trebuchet MS"/>
              </a:rPr>
              <a:t> </a:t>
            </a:r>
            <a:r>
              <a:rPr sz="683" spc="-26" dirty="0">
                <a:solidFill>
                  <a:srgbClr val="020202"/>
                </a:solidFill>
                <a:latin typeface="Trebuchet MS"/>
                <a:cs typeface="Trebuchet MS"/>
              </a:rPr>
              <a:t>min</a:t>
            </a:r>
            <a:endParaRPr sz="683">
              <a:latin typeface="Trebuchet MS"/>
              <a:cs typeface="Trebuchet MS"/>
            </a:endParaRPr>
          </a:p>
        </p:txBody>
      </p:sp>
      <p:sp>
        <p:nvSpPr>
          <p:cNvPr id="63" name="object 63"/>
          <p:cNvSpPr txBox="1"/>
          <p:nvPr/>
        </p:nvSpPr>
        <p:spPr>
          <a:xfrm>
            <a:off x="4890401" y="6783230"/>
            <a:ext cx="1086803" cy="121925"/>
          </a:xfrm>
          <a:prstGeom prst="rect">
            <a:avLst/>
          </a:prstGeom>
        </p:spPr>
        <p:txBody>
          <a:bodyPr vert="horz" wrap="square" lIns="0" tIns="16669" rIns="0" bIns="0" rtlCol="0">
            <a:spAutoFit/>
          </a:bodyPr>
          <a:lstStyle/>
          <a:p>
            <a:pPr marL="13335">
              <a:spcBef>
                <a:spcPts val="131"/>
              </a:spcBef>
            </a:pPr>
            <a:r>
              <a:rPr sz="683" dirty="0">
                <a:solidFill>
                  <a:srgbClr val="020202"/>
                </a:solidFill>
                <a:latin typeface="Trebuchet MS"/>
                <a:cs typeface="Trebuchet MS"/>
              </a:rPr>
              <a:t>110%-10</a:t>
            </a:r>
            <a:r>
              <a:rPr sz="683" spc="163" dirty="0">
                <a:solidFill>
                  <a:srgbClr val="020202"/>
                </a:solidFill>
                <a:latin typeface="Trebuchet MS"/>
                <a:cs typeface="Trebuchet MS"/>
              </a:rPr>
              <a:t> </a:t>
            </a:r>
            <a:r>
              <a:rPr sz="683" dirty="0">
                <a:solidFill>
                  <a:srgbClr val="020202"/>
                </a:solidFill>
                <a:latin typeface="Trebuchet MS"/>
                <a:cs typeface="Trebuchet MS"/>
              </a:rPr>
              <a:t>mins</a:t>
            </a:r>
            <a:r>
              <a:rPr sz="683" spc="240" dirty="0">
                <a:solidFill>
                  <a:srgbClr val="020202"/>
                </a:solidFill>
                <a:latin typeface="Trebuchet MS"/>
                <a:cs typeface="Trebuchet MS"/>
              </a:rPr>
              <a:t> </a:t>
            </a:r>
            <a:r>
              <a:rPr sz="683" dirty="0">
                <a:solidFill>
                  <a:srgbClr val="020202"/>
                </a:solidFill>
                <a:latin typeface="Trebuchet MS"/>
                <a:cs typeface="Trebuchet MS"/>
              </a:rPr>
              <a:t>120%-1</a:t>
            </a:r>
            <a:r>
              <a:rPr sz="683" spc="168" dirty="0">
                <a:solidFill>
                  <a:srgbClr val="020202"/>
                </a:solidFill>
                <a:latin typeface="Trebuchet MS"/>
                <a:cs typeface="Trebuchet MS"/>
              </a:rPr>
              <a:t> </a:t>
            </a:r>
            <a:r>
              <a:rPr sz="683" spc="-26" dirty="0">
                <a:solidFill>
                  <a:srgbClr val="020202"/>
                </a:solidFill>
                <a:latin typeface="Trebuchet MS"/>
                <a:cs typeface="Trebuchet MS"/>
              </a:rPr>
              <a:t>min</a:t>
            </a:r>
            <a:endParaRPr sz="683">
              <a:latin typeface="Trebuchet MS"/>
              <a:cs typeface="Trebuchet MS"/>
            </a:endParaRPr>
          </a:p>
        </p:txBody>
      </p:sp>
      <p:sp>
        <p:nvSpPr>
          <p:cNvPr id="64" name="object 64"/>
          <p:cNvSpPr txBox="1">
            <a:spLocks noGrp="1"/>
          </p:cNvSpPr>
          <p:nvPr>
            <p:ph type="title"/>
          </p:nvPr>
        </p:nvSpPr>
        <p:spPr>
          <a:xfrm>
            <a:off x="712659" y="452431"/>
            <a:ext cx="7198232" cy="434721"/>
          </a:xfrm>
          <a:prstGeom prst="rect">
            <a:avLst/>
          </a:prstGeom>
        </p:spPr>
        <p:txBody>
          <a:bodyPr vert="horz" wrap="square" lIns="0" tIns="13335" rIns="0" bIns="0" rtlCol="0">
            <a:spAutoFit/>
          </a:bodyPr>
          <a:lstStyle/>
          <a:p>
            <a:pPr marL="13335">
              <a:spcBef>
                <a:spcPts val="105"/>
              </a:spcBef>
            </a:pPr>
            <a:r>
              <a:rPr spc="-131" dirty="0">
                <a:solidFill>
                  <a:schemeClr val="bg1"/>
                </a:solidFill>
              </a:rPr>
              <a:t>Invert</a:t>
            </a:r>
            <a:r>
              <a:rPr lang="en-US" spc="-131" dirty="0">
                <a:solidFill>
                  <a:schemeClr val="bg1"/>
                </a:solidFill>
              </a:rPr>
              <a:t>e</a:t>
            </a:r>
            <a:r>
              <a:rPr spc="-131" dirty="0">
                <a:solidFill>
                  <a:schemeClr val="bg1"/>
                </a:solidFill>
              </a:rPr>
              <a:t>r</a:t>
            </a:r>
            <a:r>
              <a:rPr spc="-126" dirty="0">
                <a:solidFill>
                  <a:schemeClr val="bg1"/>
                </a:solidFill>
              </a:rPr>
              <a:t> </a:t>
            </a:r>
            <a:r>
              <a:rPr spc="-11" dirty="0">
                <a:solidFill>
                  <a:schemeClr val="bg1"/>
                </a:solidFill>
              </a:rPr>
              <a:t>Speciﬁcations:</a:t>
            </a:r>
            <a:r>
              <a:rPr spc="-63" dirty="0">
                <a:solidFill>
                  <a:schemeClr val="bg1"/>
                </a:solidFill>
              </a:rPr>
              <a:t> </a:t>
            </a:r>
            <a:r>
              <a:rPr spc="-11" dirty="0">
                <a:solidFill>
                  <a:schemeClr val="bg1"/>
                </a:solidFill>
              </a:rPr>
              <a:t>Residential</a:t>
            </a:r>
          </a:p>
        </p:txBody>
      </p:sp>
      <p:pic>
        <p:nvPicPr>
          <p:cNvPr id="65" name="object 65"/>
          <p:cNvPicPr/>
          <p:nvPr/>
        </p:nvPicPr>
        <p:blipFill>
          <a:blip r:embed="rId3" cstate="print"/>
          <a:stretch>
            <a:fillRect/>
          </a:stretch>
        </p:blipFill>
        <p:spPr>
          <a:xfrm>
            <a:off x="2410304" y="1535918"/>
            <a:ext cx="4060506" cy="2070248"/>
          </a:xfrm>
          <a:prstGeom prst="rect">
            <a:avLst/>
          </a:prstGeom>
        </p:spPr>
      </p:pic>
      <p:sp>
        <p:nvSpPr>
          <p:cNvPr id="66" name="object 66"/>
          <p:cNvSpPr txBox="1"/>
          <p:nvPr/>
        </p:nvSpPr>
        <p:spPr>
          <a:xfrm>
            <a:off x="712693" y="942494"/>
            <a:ext cx="2997708" cy="290464"/>
          </a:xfrm>
          <a:prstGeom prst="rect">
            <a:avLst/>
          </a:prstGeom>
        </p:spPr>
        <p:txBody>
          <a:bodyPr vert="horz" wrap="square" lIns="0" tIns="13335" rIns="0" bIns="0" rtlCol="0">
            <a:spAutoFit/>
          </a:bodyPr>
          <a:lstStyle/>
          <a:p>
            <a:pPr marL="13335">
              <a:spcBef>
                <a:spcPts val="105"/>
              </a:spcBef>
            </a:pPr>
            <a:r>
              <a:rPr b="1" spc="-42" dirty="0">
                <a:solidFill>
                  <a:schemeClr val="tx1"/>
                </a:solidFill>
                <a:latin typeface="Gill Sans MT"/>
                <a:cs typeface="Gill Sans MT"/>
              </a:rPr>
              <a:t>HPS7500TL</a:t>
            </a:r>
            <a:r>
              <a:rPr b="1" spc="-68" dirty="0">
                <a:solidFill>
                  <a:schemeClr val="tx1"/>
                </a:solidFill>
                <a:latin typeface="Gill Sans MT"/>
                <a:cs typeface="Gill Sans MT"/>
              </a:rPr>
              <a:t> </a:t>
            </a:r>
            <a:r>
              <a:rPr b="1" dirty="0">
                <a:solidFill>
                  <a:schemeClr val="tx1"/>
                </a:solidFill>
                <a:latin typeface="Gill Sans MT"/>
                <a:cs typeface="Gill Sans MT"/>
              </a:rPr>
              <a:t>•</a:t>
            </a:r>
            <a:r>
              <a:rPr b="1" spc="-37" dirty="0">
                <a:solidFill>
                  <a:schemeClr val="tx1"/>
                </a:solidFill>
                <a:latin typeface="Gill Sans MT"/>
                <a:cs typeface="Gill Sans MT"/>
              </a:rPr>
              <a:t> </a:t>
            </a:r>
            <a:r>
              <a:rPr b="1" spc="-11" dirty="0">
                <a:solidFill>
                  <a:schemeClr val="tx1"/>
                </a:solidFill>
                <a:latin typeface="Gill Sans MT"/>
                <a:cs typeface="Gill Sans MT"/>
              </a:rPr>
              <a:t>HPS10000TL</a:t>
            </a:r>
            <a:endParaRPr dirty="0">
              <a:solidFill>
                <a:schemeClr val="tx1"/>
              </a:solidFill>
              <a:latin typeface="Gill Sans MT"/>
              <a:cs typeface="Gill Sans MT"/>
            </a:endParaRPr>
          </a:p>
        </p:txBody>
      </p:sp>
      <p:sp>
        <p:nvSpPr>
          <p:cNvPr id="67" name="object 67"/>
          <p:cNvSpPr txBox="1">
            <a:spLocks noGrp="1"/>
          </p:cNvSpPr>
          <p:nvPr>
            <p:ph type="sldNum" sz="quarter" idx="7"/>
          </p:nvPr>
        </p:nvSpPr>
        <p:spPr>
          <a:xfrm>
            <a:off x="12361516" y="7291380"/>
            <a:ext cx="295410" cy="218136"/>
          </a:xfrm>
          <a:prstGeom prst="rect">
            <a:avLst/>
          </a:prstGeom>
        </p:spPr>
        <p:txBody>
          <a:bodyPr vert="horz" wrap="square" lIns="0" tIns="0" rIns="0" bIns="0" rtlCol="0">
            <a:spAutoFit/>
          </a:bodyPr>
          <a:lstStyle/>
          <a:p>
            <a:pPr marL="40005"/>
            <a:r>
              <a:rPr lang="en-US" spc="-26" dirty="0"/>
              <a:t>9</a:t>
            </a:r>
            <a:endParaRPr spc="-26" dirty="0"/>
          </a:p>
        </p:txBody>
      </p:sp>
      <p:sp>
        <p:nvSpPr>
          <p:cNvPr id="70" name="object 222">
            <a:extLst>
              <a:ext uri="{FF2B5EF4-FFF2-40B4-BE49-F238E27FC236}">
                <a16:creationId xmlns:a16="http://schemas.microsoft.com/office/drawing/2014/main" id="{3758584E-BE80-BFED-FA7F-BD7C48390A97}"/>
              </a:ext>
            </a:extLst>
          </p:cNvPr>
          <p:cNvSpPr txBox="1">
            <a:spLocks/>
          </p:cNvSpPr>
          <p:nvPr/>
        </p:nvSpPr>
        <p:spPr>
          <a:xfrm>
            <a:off x="4419600" y="7072757"/>
            <a:ext cx="3511600" cy="502926"/>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ctr"/>
            <a:r>
              <a:rPr lang="en-US" sz="1050" dirty="0">
                <a:solidFill>
                  <a:schemeClr val="tx1"/>
                </a:solidFill>
                <a:latin typeface="Arial" panose="020B0604020202020204" pitchFamily="34" charset="0"/>
                <a:ea typeface="Times New Roman" panose="02020603050405020304" pitchFamily="18" charset="0"/>
              </a:rPr>
              <a:t>For more information, contact us at (813) 212-7457 or email at </a:t>
            </a:r>
            <a:r>
              <a:rPr lang="en-US" sz="1050" u="sng" dirty="0">
                <a:solidFill>
                  <a:schemeClr val="tx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support@AC2DCStorage.com</a:t>
            </a:r>
            <a:r>
              <a:rPr lang="en-US" sz="1050" u="sng" dirty="0">
                <a:solidFill>
                  <a:schemeClr val="tx1"/>
                </a:solidFill>
                <a:latin typeface="Arial" panose="020B0604020202020204" pitchFamily="34" charset="0"/>
                <a:ea typeface="Times New Roman" panose="02020603050405020304" pitchFamily="18" charset="0"/>
              </a:rPr>
              <a:t> </a:t>
            </a:r>
            <a:r>
              <a:rPr lang="en-US" sz="1050" b="1" dirty="0">
                <a:solidFill>
                  <a:schemeClr val="tx1"/>
                </a:solidFill>
                <a:latin typeface="Arial" panose="020B06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www.AC2DCStorage.com</a:t>
            </a:r>
            <a:r>
              <a:rPr lang="en-US" sz="1050" b="1" dirty="0">
                <a:solidFill>
                  <a:schemeClr val="tx1"/>
                </a:solidFill>
                <a:latin typeface="Arial" panose="020B0604020202020204" pitchFamily="34" charset="0"/>
                <a:ea typeface="Times New Roman" panose="02020603050405020304" pitchFamily="18" charset="0"/>
              </a:rPr>
              <a:t> </a:t>
            </a:r>
          </a:p>
        </p:txBody>
      </p:sp>
      <p:sp>
        <p:nvSpPr>
          <p:cNvPr id="71" name="object 222">
            <a:extLst>
              <a:ext uri="{FF2B5EF4-FFF2-40B4-BE49-F238E27FC236}">
                <a16:creationId xmlns:a16="http://schemas.microsoft.com/office/drawing/2014/main" id="{7F069948-886D-C0F1-6238-6460F82A7EC8}"/>
              </a:ext>
            </a:extLst>
          </p:cNvPr>
          <p:cNvSpPr txBox="1">
            <a:spLocks/>
          </p:cNvSpPr>
          <p:nvPr/>
        </p:nvSpPr>
        <p:spPr>
          <a:xfrm>
            <a:off x="553402" y="7376787"/>
            <a:ext cx="864238" cy="147444"/>
          </a:xfrm>
          <a:prstGeom prst="rect">
            <a:avLst/>
          </a:prstGeom>
        </p:spPr>
        <p:txBody>
          <a:bodyPr vert="horz" wrap="square" lIns="0" tIns="18002" rIns="0" bIns="0" rtlCol="0">
            <a:spAutoFit/>
          </a:bodyPr>
          <a:lstStyle>
            <a:defPPr>
              <a:defRPr kern="0"/>
            </a:defPPr>
            <a:lvl1pPr>
              <a:defRPr sz="800" b="0" i="0">
                <a:solidFill>
                  <a:srgbClr val="414042"/>
                </a:solidFill>
                <a:latin typeface="Arial Unicode MS"/>
                <a:cs typeface="Arial Unicode MS"/>
              </a:defRPr>
            </a:lvl1pPr>
          </a:lstStyle>
          <a:p>
            <a:pPr algn="l"/>
            <a:r>
              <a:rPr lang="en-US" sz="840" dirty="0">
                <a:solidFill>
                  <a:schemeClr val="tx1"/>
                </a:solidFill>
                <a:latin typeface="Arial" panose="020B0604020202020204" pitchFamily="34" charset="0"/>
                <a:ea typeface="Times New Roman" panose="02020603050405020304" pitchFamily="18" charset="0"/>
              </a:rPr>
              <a:t>v2024.11.14_05</a:t>
            </a:r>
            <a:endParaRPr lang="en-US" sz="840" b="1" dirty="0">
              <a:solidFill>
                <a:schemeClr val="tx1"/>
              </a:solidFill>
              <a:latin typeface="Arial" panose="020B0604020202020204" pitchFamily="34" charset="0"/>
              <a:ea typeface="Times New Roman" panose="02020603050405020304" pitchFamily="18" charset="0"/>
            </a:endParaRPr>
          </a:p>
        </p:txBody>
      </p:sp>
      <p:pic>
        <p:nvPicPr>
          <p:cNvPr id="68" name="object 2">
            <a:extLst>
              <a:ext uri="{FF2B5EF4-FFF2-40B4-BE49-F238E27FC236}">
                <a16:creationId xmlns:a16="http://schemas.microsoft.com/office/drawing/2014/main" id="{C0C2BCB3-09DD-0C98-4FA0-1D3CCFBCB032}"/>
              </a:ext>
            </a:extLst>
          </p:cNvPr>
          <p:cNvPicPr/>
          <p:nvPr/>
        </p:nvPicPr>
        <p:blipFill>
          <a:blip r:embed="rId6">
            <a:extLst>
              <a:ext uri="{28A0092B-C50C-407E-A947-70E740481C1C}">
                <a14:useLocalDpi xmlns:a14="http://schemas.microsoft.com/office/drawing/2010/main" val="0"/>
              </a:ext>
            </a:extLst>
          </a:blip>
          <a:srcRect/>
          <a:stretch/>
        </p:blipFill>
        <p:spPr>
          <a:xfrm>
            <a:off x="-41047" y="802377"/>
            <a:ext cx="2372623" cy="3170143"/>
          </a:xfrm>
          <a:prstGeom prst="rect">
            <a:avLst/>
          </a:prstGeom>
        </p:spPr>
      </p:pic>
      <p:pic>
        <p:nvPicPr>
          <p:cNvPr id="72" name="Picture 71" descr="A green and black logo&#10;&#10;Description automatically generated">
            <a:extLst>
              <a:ext uri="{FF2B5EF4-FFF2-40B4-BE49-F238E27FC236}">
                <a16:creationId xmlns:a16="http://schemas.microsoft.com/office/drawing/2014/main" id="{C67E6D41-1CE4-61FD-F319-572EE2BB37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0" y="219979"/>
            <a:ext cx="760814" cy="7433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1723</TotalTime>
  <Words>3133</Words>
  <Application>Microsoft Office PowerPoint</Application>
  <PresentationFormat>Custom</PresentationFormat>
  <Paragraphs>672</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Arial</vt:lpstr>
      <vt:lpstr>BankGothic Lt BT</vt:lpstr>
      <vt:lpstr>Calibri</vt:lpstr>
      <vt:lpstr>Gill Sans MT</vt:lpstr>
      <vt:lpstr>Poppins</vt:lpstr>
      <vt:lpstr>Tahoma</vt:lpstr>
      <vt:lpstr>Times New Roman</vt:lpstr>
      <vt:lpstr>Trebuchet MS</vt:lpstr>
      <vt:lpstr>Office Theme</vt:lpstr>
      <vt:lpstr>PowerPoint Presentation</vt:lpstr>
      <vt:lpstr>Our Mission</vt:lpstr>
      <vt:lpstr>Why We Stand Out</vt:lpstr>
      <vt:lpstr>Solid State Battery Technology and Energy Storage Systems</vt:lpstr>
      <vt:lpstr>Product Overview</vt:lpstr>
      <vt:lpstr>Solid State Technology Competitive Advantage</vt:lpstr>
      <vt:lpstr>PowerPoint Presentation</vt:lpstr>
      <vt:lpstr>Inverter Speciﬁcations: Residential</vt:lpstr>
      <vt:lpstr>Inverter Speciﬁcations: Residential</vt:lpstr>
      <vt:lpstr>Inverter Speciﬁcations: Commercial</vt:lpstr>
      <vt:lpstr>Strategic Financing Partner</vt:lpstr>
      <vt:lpstr>Primary Market Focus: Energy Storage Solutions</vt:lpstr>
      <vt:lpstr>Global Energy Market</vt:lpstr>
      <vt:lpstr>Addressable Markets</vt:lpstr>
      <vt:lpstr>PowerPoint Presentation</vt:lpstr>
      <vt:lpstr>Application: Energy Storage Solution at Hotel</vt:lpstr>
      <vt:lpstr>Case Study: Austin Residential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Dave Hein</dc:creator>
  <cp:lastModifiedBy>Dave Hein</cp:lastModifiedBy>
  <cp:revision>12</cp:revision>
  <cp:lastPrinted>2024-11-14T18:37:52Z</cp:lastPrinted>
  <dcterms:created xsi:type="dcterms:W3CDTF">2024-09-30T20:29:25Z</dcterms:created>
  <dcterms:modified xsi:type="dcterms:W3CDTF">2024-11-14T18:45:11Z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2024-09-30T00:00:00Z</vt:filetime>
  </property>
  <property fmtid="{D5CDD505-2E9C-101B-9397-08002B2CF9AE}" pid="3" name="LastSaved">
    <vt:filetime>2024-09-30T00:00:00Z</vt:filetime>
  </property>
  <property fmtid="{D5CDD505-2E9C-101B-9397-08002B2CF9AE}" pid="4" name="Producer">
    <vt:lpwstr>Pdftools SDK</vt:lpwstr>
  </property>
</Properties>
</file>